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6395" autoAdjust="0"/>
  </p:normalViewPr>
  <p:slideViewPr>
    <p:cSldViewPr>
      <p:cViewPr varScale="1">
        <p:scale>
          <a:sx n="64" d="100"/>
          <a:sy n="64" d="100"/>
        </p:scale>
        <p:origin x="72" y="124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01/09/2025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01/09/2025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3865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01/09/2025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01/09/2025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01/09/2025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01/09/2025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01/09/2025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01/09/2025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01/09/2025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01/09/2025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01/09/2025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01/09/2025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01/09/2025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01/09/2025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Funcionalidad y Java</a:t>
            </a:r>
            <a:br>
              <a:rPr lang="es-ES" dirty="0"/>
            </a:br>
            <a:r>
              <a:rPr lang="es-ES" dirty="0"/>
              <a:t>en Android Studio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413892" y="3861048"/>
            <a:ext cx="8735325" cy="1752600"/>
          </a:xfrm>
        </p:spPr>
        <p:txBody>
          <a:bodyPr rtlCol="0"/>
          <a:lstStyle/>
          <a:p>
            <a:pPr rtl="0"/>
            <a:r>
              <a:rPr lang="es-ES" dirty="0"/>
              <a:t>Botones y vida de un </a:t>
            </a:r>
            <a:r>
              <a:rPr lang="es-ES" dirty="0" err="1"/>
              <a:t>activity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25185B1B-B143-4953-9E78-9C332A521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269877" y="584200"/>
            <a:ext cx="10309508" cy="5588000"/>
          </a:xfrm>
        </p:spPr>
        <p:txBody>
          <a:bodyPr/>
          <a:lstStyle/>
          <a:p>
            <a:r>
              <a:rPr lang="es-CL" dirty="0"/>
              <a:t>Resumen: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38FF52F-0C28-FD03-3E3C-EDBF8EC9C1A5}"/>
              </a:ext>
            </a:extLst>
          </p:cNvPr>
          <p:cNvSpPr txBox="1"/>
          <p:nvPr/>
        </p:nvSpPr>
        <p:spPr>
          <a:xfrm>
            <a:off x="1485899" y="1124744"/>
            <a:ext cx="1009348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Recapitulación de los conceptos aprendidos y una invitación a practicar. </a:t>
            </a:r>
          </a:p>
          <a:p>
            <a:r>
              <a:rPr lang="es-CL" dirty="0"/>
              <a:t>Enlazar: Usa </a:t>
            </a:r>
            <a:r>
              <a:rPr lang="es-CL" dirty="0" err="1"/>
              <a:t>findViewById</a:t>
            </a:r>
            <a:r>
              <a:rPr lang="es-CL" dirty="0"/>
              <a:t>() para conectar el botón del XML con tu código. Escuchar: Usa </a:t>
            </a:r>
            <a:r>
              <a:rPr lang="es-CL" dirty="0" err="1"/>
              <a:t>setOnClickListener</a:t>
            </a:r>
            <a:r>
              <a:rPr lang="es-CL" dirty="0"/>
              <a:t>() para detectar un clic. </a:t>
            </a:r>
          </a:p>
          <a:p>
            <a:r>
              <a:rPr lang="es-CL" dirty="0"/>
              <a:t>Actuar: Dentro del </a:t>
            </a:r>
            <a:r>
              <a:rPr lang="es-CL" dirty="0" err="1"/>
              <a:t>onClick</a:t>
            </a:r>
            <a:r>
              <a:rPr lang="es-CL" dirty="0"/>
              <a:t>(), usa </a:t>
            </a:r>
            <a:r>
              <a:rPr lang="es-CL" dirty="0" err="1"/>
              <a:t>Intent</a:t>
            </a:r>
            <a:r>
              <a:rPr lang="es-CL" dirty="0"/>
              <a:t> para navegar o pasar datos. </a:t>
            </a:r>
            <a:r>
              <a:rPr lang="es-CL" dirty="0" err="1"/>
              <a:t>finish</a:t>
            </a:r>
            <a:r>
              <a:rPr lang="es-CL" dirty="0"/>
              <a:t>() para volver a la pantalla anterior. </a:t>
            </a:r>
            <a:r>
              <a:rPr lang="es-CL" dirty="0" err="1"/>
              <a:t>putExtra</a:t>
            </a:r>
            <a:r>
              <a:rPr lang="es-CL" dirty="0"/>
              <a:t>() y </a:t>
            </a:r>
            <a:r>
              <a:rPr lang="es-CL" dirty="0" err="1"/>
              <a:t>get</a:t>
            </a:r>
            <a:r>
              <a:rPr lang="es-CL" dirty="0"/>
              <a:t>*Extra() para transferir datos de una pantalla a otra.</a:t>
            </a:r>
          </a:p>
        </p:txBody>
      </p:sp>
    </p:spTree>
    <p:extLst>
      <p:ext uri="{BB962C8B-B14F-4D97-AF65-F5344CB8AC3E}">
        <p14:creationId xmlns:p14="http://schemas.microsoft.com/office/powerpoint/2010/main" val="385021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5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1269877" y="584200"/>
            <a:ext cx="10309508" cy="5588000"/>
          </a:xfrm>
        </p:spPr>
        <p:txBody>
          <a:bodyPr/>
          <a:lstStyle/>
          <a:p>
            <a:r>
              <a:rPr lang="es-CL" dirty="0"/>
              <a:t>Como va vimos en clases anteriores, nuestro app se divide por el momento en 3 carpetas principales</a:t>
            </a:r>
          </a:p>
          <a:p>
            <a:pPr algn="ctr"/>
            <a:r>
              <a:rPr lang="es-CL" dirty="0" err="1"/>
              <a:t>Manifest</a:t>
            </a:r>
            <a:endParaRPr lang="es-CL" dirty="0"/>
          </a:p>
          <a:p>
            <a:pPr algn="ctr"/>
            <a:r>
              <a:rPr lang="es-CL" dirty="0"/>
              <a:t>Java</a:t>
            </a:r>
          </a:p>
          <a:p>
            <a:pPr algn="ctr"/>
            <a:r>
              <a:rPr lang="es-CL" dirty="0"/>
              <a:t>Res</a:t>
            </a:r>
          </a:p>
          <a:p>
            <a:r>
              <a:rPr lang="es-CL" dirty="0"/>
              <a:t>Donde la ultima nos crea todo lo visible de nuestra app, botones, widget, campos de texto y más pero sin vida, es decir no es funcional solo es visible, también debemos recordar que debemos darle un id a nuestros botones, </a:t>
            </a:r>
            <a:r>
              <a:rPr lang="es-CL" dirty="0" err="1"/>
              <a:t>text</a:t>
            </a:r>
            <a:r>
              <a:rPr lang="es-CL" dirty="0"/>
              <a:t> </a:t>
            </a:r>
            <a:r>
              <a:rPr lang="es-CL" dirty="0" err="1"/>
              <a:t>field</a:t>
            </a:r>
            <a:r>
              <a:rPr lang="es-CL" dirty="0"/>
              <a:t> y algunos campos para así, tener una </a:t>
            </a:r>
            <a:r>
              <a:rPr lang="es-CL" dirty="0" err="1"/>
              <a:t>activity</a:t>
            </a:r>
            <a:r>
              <a:rPr lang="es-CL" dirty="0"/>
              <a:t> funcional</a:t>
            </a:r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7444A0A8-D436-AA8C-D2FF-72963B2E60A4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r>
              <a:rPr lang="es-CL" dirty="0"/>
              <a:t>La carpeta en la que vamos a trabajar suponiendo que están listos nuestros </a:t>
            </a:r>
            <a:r>
              <a:rPr lang="es-CL" dirty="0" err="1"/>
              <a:t>activitys</a:t>
            </a:r>
            <a:r>
              <a:rPr lang="es-CL" dirty="0"/>
              <a:t> será Java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3C1FB82-5C13-14A2-E21A-6E6D436BC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60" y="233556"/>
            <a:ext cx="3888432" cy="639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0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90C99364-57FB-BADA-66C3-1066F929A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197868" y="404664"/>
            <a:ext cx="10729189" cy="6264696"/>
          </a:xfrm>
        </p:spPr>
        <p:txBody>
          <a:bodyPr>
            <a:normAutofit/>
          </a:bodyPr>
          <a:lstStyle/>
          <a:p>
            <a:r>
              <a:rPr lang="es-CL" dirty="0"/>
              <a:t>Cada ves que nosotros creamos un nuevo </a:t>
            </a:r>
            <a:r>
              <a:rPr lang="es-CL" dirty="0" err="1"/>
              <a:t>empty_activity</a:t>
            </a:r>
            <a:r>
              <a:rPr lang="es-CL" dirty="0"/>
              <a:t> y terminamos de agregar nuestras visuales (botones, widgets, </a:t>
            </a:r>
            <a:r>
              <a:rPr lang="es-CL" dirty="0" err="1"/>
              <a:t>text</a:t>
            </a:r>
            <a:r>
              <a:rPr lang="es-CL" dirty="0"/>
              <a:t> </a:t>
            </a:r>
            <a:r>
              <a:rPr lang="es-CL" dirty="0" err="1"/>
              <a:t>etc</a:t>
            </a:r>
            <a:r>
              <a:rPr lang="es-CL" dirty="0"/>
              <a:t>) se crea de forma automática en nuestra carpeta java, la clase del </a:t>
            </a:r>
            <a:r>
              <a:rPr lang="es-CL" dirty="0" err="1"/>
              <a:t>activity</a:t>
            </a:r>
            <a:r>
              <a:rPr lang="es-CL" dirty="0"/>
              <a:t> con sus respectivas librerías, este archivo viene limpio (es decir sin funcionalidades) por lo cual nosotros debemos darle vida a los botones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98B6A3A-DF2B-955B-BA36-8875B15F0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595" y="2636912"/>
            <a:ext cx="9853727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2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38506C74-C5BA-0156-0052-9162C8902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513023" y="0"/>
            <a:ext cx="3675802" cy="6858000"/>
          </a:xfrm>
        </p:spPr>
        <p:txBody>
          <a:bodyPr>
            <a:normAutofit lnSpcReduction="10000"/>
          </a:bodyPr>
          <a:lstStyle/>
          <a:p>
            <a:r>
              <a:rPr lang="es-CL" dirty="0"/>
              <a:t>Como vemos la lógica de la clase para nuestro </a:t>
            </a:r>
            <a:r>
              <a:rPr lang="es-CL" dirty="0" err="1"/>
              <a:t>activity</a:t>
            </a:r>
            <a:r>
              <a:rPr lang="es-CL" dirty="0"/>
              <a:t>, esta se compone de 3 secciones</a:t>
            </a:r>
          </a:p>
          <a:p>
            <a:pPr marL="514350" indent="-514350">
              <a:buAutoNum type="arabicParenR"/>
            </a:pPr>
            <a:r>
              <a:rPr lang="es-CL" dirty="0"/>
              <a:t>Donde indicamos que estamos en el </a:t>
            </a:r>
            <a:r>
              <a:rPr lang="es-CL" dirty="0" err="1"/>
              <a:t>activity</a:t>
            </a:r>
            <a:r>
              <a:rPr lang="es-CL" dirty="0"/>
              <a:t> a trabajar</a:t>
            </a:r>
          </a:p>
          <a:p>
            <a:pPr marL="514350" indent="-514350">
              <a:buAutoNum type="arabicParenR"/>
            </a:pPr>
            <a:r>
              <a:rPr lang="es-CL" dirty="0"/>
              <a:t>Donde referenciamos el botón</a:t>
            </a:r>
          </a:p>
          <a:p>
            <a:pPr marL="514350" indent="-514350">
              <a:buAutoNum type="arabicParenR"/>
            </a:pPr>
            <a:r>
              <a:rPr lang="es-CL" dirty="0"/>
              <a:t>Donde le damos la funcionalidad</a:t>
            </a:r>
          </a:p>
          <a:p>
            <a:r>
              <a:rPr lang="es-CL" dirty="0"/>
              <a:t>(</a:t>
            </a:r>
            <a:r>
              <a:rPr lang="es-CL" dirty="0" err="1"/>
              <a:t>intent</a:t>
            </a:r>
            <a:r>
              <a:rPr lang="es-CL" dirty="0"/>
              <a:t>  cambia de pantalla y </a:t>
            </a:r>
            <a:r>
              <a:rPr lang="es-CL" dirty="0" err="1"/>
              <a:t>listeners</a:t>
            </a:r>
            <a:r>
              <a:rPr lang="es-CL" dirty="0"/>
              <a:t> detecta cuando se cambia)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DCC7C1C-0489-D855-D167-366264363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13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4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C9549CF7-360B-4B35-7D47-187FC489EC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53853" y="584200"/>
            <a:ext cx="10525532" cy="5588000"/>
          </a:xfrm>
        </p:spPr>
        <p:txBody>
          <a:bodyPr>
            <a:normAutofit/>
          </a:bodyPr>
          <a:lstStyle/>
          <a:p>
            <a:pPr algn="ctr"/>
            <a:r>
              <a:rPr lang="es-CL" dirty="0"/>
              <a:t>Veámoslo paso a paso:</a:t>
            </a:r>
          </a:p>
          <a:p>
            <a:r>
              <a:rPr lang="es-MX" dirty="0"/>
              <a:t>Declara el botón: </a:t>
            </a:r>
          </a:p>
          <a:p>
            <a:r>
              <a:rPr lang="es-MX" dirty="0"/>
              <a:t>Primero, en tu MainActivity.java o </a:t>
            </a:r>
            <a:r>
              <a:rPr lang="es-MX" dirty="0" err="1"/>
              <a:t>MainActivity.kt</a:t>
            </a:r>
            <a:r>
              <a:rPr lang="es-MX" dirty="0"/>
              <a:t>, necesitas encontrar el botón de tu diseño (</a:t>
            </a:r>
            <a:r>
              <a:rPr lang="es-MX" dirty="0" err="1"/>
              <a:t>layout</a:t>
            </a:r>
            <a:r>
              <a:rPr lang="es-MX" dirty="0"/>
              <a:t>) por su ID y asociarlo a una variable.</a:t>
            </a:r>
          </a:p>
          <a:p>
            <a:r>
              <a:rPr lang="es-MX" dirty="0"/>
              <a:t> Configura el </a:t>
            </a:r>
            <a:r>
              <a:rPr lang="es-MX" dirty="0" err="1"/>
              <a:t>OnClickListener</a:t>
            </a:r>
            <a:r>
              <a:rPr lang="es-MX" dirty="0"/>
              <a:t>: Un </a:t>
            </a:r>
            <a:r>
              <a:rPr lang="es-MX" dirty="0" err="1"/>
              <a:t>OnClickListener</a:t>
            </a:r>
            <a:r>
              <a:rPr lang="es-MX" dirty="0"/>
              <a:t> es un método que "escucha" los clics. Cuando el usuario presione el botón, el código dentro de este método se ejecutará. Crea el </a:t>
            </a:r>
            <a:r>
              <a:rPr lang="es-MX" dirty="0" err="1"/>
              <a:t>Intent</a:t>
            </a:r>
            <a:r>
              <a:rPr lang="es-MX" dirty="0"/>
              <a:t>: Dentro del </a:t>
            </a:r>
            <a:r>
              <a:rPr lang="es-MX" dirty="0" err="1"/>
              <a:t>OnClickListener</a:t>
            </a:r>
            <a:r>
              <a:rPr lang="es-MX" dirty="0"/>
              <a:t>, crearás un nuevo </a:t>
            </a:r>
            <a:r>
              <a:rPr lang="es-MX" dirty="0" err="1"/>
              <a:t>Intent</a:t>
            </a:r>
            <a:r>
              <a:rPr lang="es-MX" dirty="0"/>
              <a:t>. </a:t>
            </a:r>
          </a:p>
          <a:p>
            <a:r>
              <a:rPr lang="es-MX" dirty="0"/>
              <a:t>Le debes pasar dos parámetros: la </a:t>
            </a:r>
            <a:r>
              <a:rPr lang="es-MX" dirty="0" err="1"/>
              <a:t>Activity</a:t>
            </a:r>
            <a:r>
              <a:rPr lang="es-MX" dirty="0"/>
              <a:t> actual y la </a:t>
            </a:r>
            <a:r>
              <a:rPr lang="es-MX" dirty="0" err="1"/>
              <a:t>Activity</a:t>
            </a:r>
            <a:r>
              <a:rPr lang="es-MX" dirty="0"/>
              <a:t> de destino. Inicia la </a:t>
            </a:r>
            <a:r>
              <a:rPr lang="es-MX" dirty="0" err="1"/>
              <a:t>Activity</a:t>
            </a:r>
            <a:r>
              <a:rPr lang="es-MX" dirty="0"/>
              <a:t>: Finalmente, llamas al método </a:t>
            </a:r>
            <a:r>
              <a:rPr lang="es-MX" dirty="0" err="1"/>
              <a:t>startActivity</a:t>
            </a:r>
            <a:r>
              <a:rPr lang="es-MX" dirty="0"/>
              <a:t>() para que el </a:t>
            </a:r>
            <a:r>
              <a:rPr lang="es-MX" dirty="0" err="1"/>
              <a:t>Intent</a:t>
            </a:r>
            <a:r>
              <a:rPr lang="es-MX" dirty="0"/>
              <a:t> cambie de pantalla.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9243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0B7CAEC5-8661-9F51-522A-733FDA887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197868" y="584200"/>
            <a:ext cx="10801199" cy="5588000"/>
          </a:xfrm>
        </p:spPr>
        <p:txBody>
          <a:bodyPr/>
          <a:lstStyle/>
          <a:p>
            <a:r>
              <a:rPr lang="es-CL" dirty="0"/>
              <a:t>Entonces..</a:t>
            </a:r>
          </a:p>
          <a:p>
            <a:r>
              <a:rPr lang="es-CL" dirty="0"/>
              <a:t>Ya tenemos el botón para cambiar de pantalla, ahora veamos como nos devolvemos:</a:t>
            </a:r>
          </a:p>
          <a:p>
            <a:r>
              <a:rPr lang="es-MX" dirty="0"/>
              <a:t>Para que el usuario pueda volver, Android ya tiene una solución incorporada: el botón de "Atrás" del propio dispositivo. Cuando el usuario lo presiona, Android automáticamente regresa a la </a:t>
            </a:r>
            <a:r>
              <a:rPr lang="es-MX" dirty="0" err="1"/>
              <a:t>Activity</a:t>
            </a:r>
            <a:r>
              <a:rPr lang="es-MX" dirty="0"/>
              <a:t> anterior en la pila de navegación, sin que tengas que escribir código adicional. Si quieres crear un botón en tu pantalla que haga esta misma función, puedes usar el método </a:t>
            </a:r>
            <a:r>
              <a:rPr lang="es-MX" dirty="0" err="1"/>
              <a:t>finish</a:t>
            </a:r>
            <a:r>
              <a:rPr lang="es-MX" dirty="0"/>
              <a:t>(). Este método cierra la </a:t>
            </a:r>
            <a:r>
              <a:rPr lang="es-MX" dirty="0" err="1"/>
              <a:t>Activity</a:t>
            </a:r>
            <a:r>
              <a:rPr lang="es-MX" dirty="0"/>
              <a:t> actual y la elimina de la pila, lo que automáticamente muestra la </a:t>
            </a:r>
            <a:r>
              <a:rPr lang="es-MX" dirty="0" err="1"/>
              <a:t>Activity</a:t>
            </a:r>
            <a:r>
              <a:rPr lang="es-MX" dirty="0"/>
              <a:t> anterior.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8836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0F4B2C49-0EEB-0C13-D663-A1F7B40F2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40" y="175595"/>
            <a:ext cx="9289032" cy="650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1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49ECB1FD-4484-C707-A521-D78CB71F9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09837" y="0"/>
            <a:ext cx="11278988" cy="6858000"/>
          </a:xfrm>
        </p:spPr>
        <p:txBody>
          <a:bodyPr/>
          <a:lstStyle/>
          <a:p>
            <a:r>
              <a:rPr lang="es-CL" dirty="0"/>
              <a:t>Entonces: para recordar, nuestro botón debe estar declarado en el archivo </a:t>
            </a:r>
            <a:r>
              <a:rPr lang="es-CL" dirty="0" err="1"/>
              <a:t>xml</a:t>
            </a:r>
            <a:r>
              <a:rPr lang="es-CL" dirty="0"/>
              <a:t> con su respectivo ID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Y los referenciamos en nuestra clase de Java</a:t>
            </a:r>
          </a:p>
          <a:p>
            <a:endParaRPr lang="es-CL" dirty="0"/>
          </a:p>
          <a:p>
            <a:r>
              <a:rPr lang="es-CL" dirty="0"/>
              <a:t>Y por ultimo le damos una acción, en este caso cambiar de </a:t>
            </a:r>
            <a:r>
              <a:rPr lang="es-CL" dirty="0" err="1"/>
              <a:t>activity</a:t>
            </a:r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B18C318-A230-4AA1-3B71-E4601DF41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00" y="980728"/>
            <a:ext cx="4320480" cy="138872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2AC4E36-86E4-BCEA-DEA1-921A3721E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4" y="3212976"/>
            <a:ext cx="8466050" cy="67239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C35A179-D178-8B7D-D51F-4D34557C1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012" y="4464731"/>
            <a:ext cx="6982799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7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líneas de triple circuito (panorámica)</Template>
  <TotalTime>138</TotalTime>
  <Words>566</Words>
  <Application>Microsoft Office PowerPoint</Application>
  <PresentationFormat>Personalizado</PresentationFormat>
  <Paragraphs>35</Paragraphs>
  <Slides>10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Calibri</vt:lpstr>
      <vt:lpstr>Tecnología 16x9</vt:lpstr>
      <vt:lpstr>Funcionalidad y Java en Android Studio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Patricio Ignacio Carrasco Zura</dc:creator>
  <cp:lastModifiedBy>Patricio Ignacio Carrasco Zura</cp:lastModifiedBy>
  <cp:revision>1</cp:revision>
  <dcterms:created xsi:type="dcterms:W3CDTF">2025-09-01T16:30:21Z</dcterms:created>
  <dcterms:modified xsi:type="dcterms:W3CDTF">2025-09-01T18:49:02Z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