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300" r:id="rId4"/>
    <p:sldId id="291" r:id="rId5"/>
    <p:sldId id="292" r:id="rId6"/>
    <p:sldId id="293" r:id="rId7"/>
    <p:sldId id="294" r:id="rId8"/>
    <p:sldId id="268" r:id="rId9"/>
    <p:sldId id="295" r:id="rId10"/>
    <p:sldId id="296" r:id="rId11"/>
    <p:sldId id="297" r:id="rId12"/>
    <p:sldId id="298" r:id="rId13"/>
    <p:sldId id="29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660"/>
  </p:normalViewPr>
  <p:slideViewPr>
    <p:cSldViewPr snapToGrid="0">
      <p:cViewPr varScale="1">
        <p:scale>
          <a:sx n="84" d="100"/>
          <a:sy n="84" d="100"/>
        </p:scale>
        <p:origin x="9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5D85F-692A-4B40-84DB-6A4F241410A4}"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F3365-7E6F-4FF9-8724-C5BF12ECB6B0}" type="slidenum">
              <a:rPr lang="en-IN" smtClean="0"/>
              <a:t>‹#›</a:t>
            </a:fld>
            <a:endParaRPr lang="en-IN"/>
          </a:p>
        </p:txBody>
      </p:sp>
    </p:spTree>
    <p:extLst>
      <p:ext uri="{BB962C8B-B14F-4D97-AF65-F5344CB8AC3E}">
        <p14:creationId xmlns:p14="http://schemas.microsoft.com/office/powerpoint/2010/main" val="208078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2</a:t>
            </a:fld>
            <a:endParaRPr lang="en-US"/>
          </a:p>
        </p:txBody>
      </p:sp>
    </p:spTree>
    <p:extLst>
      <p:ext uri="{BB962C8B-B14F-4D97-AF65-F5344CB8AC3E}">
        <p14:creationId xmlns:p14="http://schemas.microsoft.com/office/powerpoint/2010/main" val="3942079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11</a:t>
            </a:fld>
            <a:endParaRPr lang="en-US"/>
          </a:p>
        </p:txBody>
      </p:sp>
    </p:spTree>
    <p:extLst>
      <p:ext uri="{BB962C8B-B14F-4D97-AF65-F5344CB8AC3E}">
        <p14:creationId xmlns:p14="http://schemas.microsoft.com/office/powerpoint/2010/main" val="4156136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12</a:t>
            </a:fld>
            <a:endParaRPr lang="en-US"/>
          </a:p>
        </p:txBody>
      </p:sp>
    </p:spTree>
    <p:extLst>
      <p:ext uri="{BB962C8B-B14F-4D97-AF65-F5344CB8AC3E}">
        <p14:creationId xmlns:p14="http://schemas.microsoft.com/office/powerpoint/2010/main" val="209652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13</a:t>
            </a:fld>
            <a:endParaRPr lang="en-US"/>
          </a:p>
        </p:txBody>
      </p:sp>
    </p:spTree>
    <p:extLst>
      <p:ext uri="{BB962C8B-B14F-4D97-AF65-F5344CB8AC3E}">
        <p14:creationId xmlns:p14="http://schemas.microsoft.com/office/powerpoint/2010/main" val="305226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14</a:t>
            </a:fld>
            <a:endParaRPr lang="en-US"/>
          </a:p>
        </p:txBody>
      </p:sp>
    </p:spTree>
    <p:extLst>
      <p:ext uri="{BB962C8B-B14F-4D97-AF65-F5344CB8AC3E}">
        <p14:creationId xmlns:p14="http://schemas.microsoft.com/office/powerpoint/2010/main" val="405643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3</a:t>
            </a:fld>
            <a:endParaRPr lang="en-US"/>
          </a:p>
        </p:txBody>
      </p:sp>
    </p:spTree>
    <p:extLst>
      <p:ext uri="{BB962C8B-B14F-4D97-AF65-F5344CB8AC3E}">
        <p14:creationId xmlns:p14="http://schemas.microsoft.com/office/powerpoint/2010/main" val="202617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4</a:t>
            </a:fld>
            <a:endParaRPr lang="en-US"/>
          </a:p>
        </p:txBody>
      </p:sp>
    </p:spTree>
    <p:extLst>
      <p:ext uri="{BB962C8B-B14F-4D97-AF65-F5344CB8AC3E}">
        <p14:creationId xmlns:p14="http://schemas.microsoft.com/office/powerpoint/2010/main" val="377166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5</a:t>
            </a:fld>
            <a:endParaRPr lang="en-US"/>
          </a:p>
        </p:txBody>
      </p:sp>
    </p:spTree>
    <p:extLst>
      <p:ext uri="{BB962C8B-B14F-4D97-AF65-F5344CB8AC3E}">
        <p14:creationId xmlns:p14="http://schemas.microsoft.com/office/powerpoint/2010/main" val="24212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6</a:t>
            </a:fld>
            <a:endParaRPr lang="en-US"/>
          </a:p>
        </p:txBody>
      </p:sp>
    </p:spTree>
    <p:extLst>
      <p:ext uri="{BB962C8B-B14F-4D97-AF65-F5344CB8AC3E}">
        <p14:creationId xmlns:p14="http://schemas.microsoft.com/office/powerpoint/2010/main" val="331574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7</a:t>
            </a:fld>
            <a:endParaRPr lang="en-US"/>
          </a:p>
        </p:txBody>
      </p:sp>
    </p:spTree>
    <p:extLst>
      <p:ext uri="{BB962C8B-B14F-4D97-AF65-F5344CB8AC3E}">
        <p14:creationId xmlns:p14="http://schemas.microsoft.com/office/powerpoint/2010/main" val="2687420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8</a:t>
            </a:fld>
            <a:endParaRPr lang="en-US"/>
          </a:p>
        </p:txBody>
      </p:sp>
    </p:spTree>
    <p:extLst>
      <p:ext uri="{BB962C8B-B14F-4D97-AF65-F5344CB8AC3E}">
        <p14:creationId xmlns:p14="http://schemas.microsoft.com/office/powerpoint/2010/main" val="283955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9</a:t>
            </a:fld>
            <a:endParaRPr lang="en-US"/>
          </a:p>
        </p:txBody>
      </p:sp>
    </p:spTree>
    <p:extLst>
      <p:ext uri="{BB962C8B-B14F-4D97-AF65-F5344CB8AC3E}">
        <p14:creationId xmlns:p14="http://schemas.microsoft.com/office/powerpoint/2010/main" val="245384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10</a:t>
            </a:fld>
            <a:endParaRPr lang="en-US"/>
          </a:p>
        </p:txBody>
      </p:sp>
    </p:spTree>
    <p:extLst>
      <p:ext uri="{BB962C8B-B14F-4D97-AF65-F5344CB8AC3E}">
        <p14:creationId xmlns:p14="http://schemas.microsoft.com/office/powerpoint/2010/main" val="413241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472F9-EFE5-6E11-059B-0968C047C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1C987EC-E38B-1B16-F216-91221531A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48E77D7-5587-2CE7-17FB-D36EA049C189}"/>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F12866C5-0907-667D-1E32-40F123EFE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D2A726-A4BA-0BF9-4408-AC819D02B5C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8142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053E3-C24F-085E-6EA3-5ADEA0A61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CA6471E-7EFA-EB8E-1373-D90EBF1D1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56AEEB-7A76-C5B3-644F-C5274FCB6E3D}"/>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E05FC207-A5F8-93F5-6A57-93DC6356A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9F8550-FF7B-D977-BAB6-0B5C873300B8}"/>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54702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14FF518-34C3-CD49-977F-CCA9E0D10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DF4B42-EBC7-6510-31D8-E5BD69966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2E50B6-F825-76B5-EE43-2A3BE0F633A0}"/>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E8942EA0-3B8D-B2F2-A19F-F597280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CBDBFF-3437-229C-2FA6-F2F123988D69}"/>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55361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4F869-5B0D-7A4D-1387-8C1B86279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5521B4-49EA-063A-6A37-D7CFE08A6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3F32C6C-3594-5859-D9DE-C56C0BDA320C}"/>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9038F862-9FC4-9B62-4649-26E2E5CB5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274018-1EA3-8AEF-1E36-2E387A03BA2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59986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7BD0B-B941-1303-234D-9CD3F5D48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41ADF8-B5F6-EFA1-6B41-3A0F08A5C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2407C3-C2E5-09F6-A248-E3034B132E6B}"/>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0E4A526B-0EE9-00BB-9B9A-F8DEA96A9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2FA81A-BA80-9985-4676-3DD8DCF4B66C}"/>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16179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41647-20B0-1837-638D-A9F8B32ED4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C1E98D-0A04-A80F-C421-BD8202608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E28B94-257C-AEE7-88B0-21C1DFE00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DDB5D9-1F21-0CD9-CD27-F0EEB14CF980}"/>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6" name="Footer Placeholder 5">
            <a:extLst>
              <a:ext uri="{FF2B5EF4-FFF2-40B4-BE49-F238E27FC236}">
                <a16:creationId xmlns:a16="http://schemas.microsoft.com/office/drawing/2014/main" xmlns="" id="{D30CA273-70EB-A0F4-F50E-3426E738C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0E6EA5-F2D8-7F3E-0696-90D42A38D7F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41174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9478D-389B-75CA-3239-5CDCF4E2F3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72AE0B2-8E5F-5D01-B4EC-87C8A30BD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C7D2DE8-9808-DFE6-1A3D-4E54A8AE5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2BEA9B7-CBE5-C30F-4074-73B4E134F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DC500E-A857-0D2E-0A3B-0A5002E57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54BEE52-78EA-090B-8167-8CBBD798425D}"/>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8" name="Footer Placeholder 7">
            <a:extLst>
              <a:ext uri="{FF2B5EF4-FFF2-40B4-BE49-F238E27FC236}">
                <a16:creationId xmlns:a16="http://schemas.microsoft.com/office/drawing/2014/main" xmlns="" id="{9DA2C789-F05A-7BFC-D492-87A3984A52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E2B87CC-8801-3D22-26B1-EB381B771E0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26134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D3481-65B3-15C7-D666-B7791C1B8D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225C32-7C0B-40A6-425D-99FE5A5F6F95}"/>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4" name="Footer Placeholder 3">
            <a:extLst>
              <a:ext uri="{FF2B5EF4-FFF2-40B4-BE49-F238E27FC236}">
                <a16:creationId xmlns:a16="http://schemas.microsoft.com/office/drawing/2014/main" xmlns="" id="{704F13BA-B7B7-C499-302E-D99E04FBD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38E28E-FC0D-DBC2-C1B1-398242AE043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441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9DD1F5-4F7C-69C0-E76D-9627A1B241BE}"/>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3" name="Footer Placeholder 2">
            <a:extLst>
              <a:ext uri="{FF2B5EF4-FFF2-40B4-BE49-F238E27FC236}">
                <a16:creationId xmlns:a16="http://schemas.microsoft.com/office/drawing/2014/main" xmlns="" id="{7B09E0E6-1C5D-97CC-AA58-5E9BBC865C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DC7EDE-BCA9-53AC-5A51-5C0C7D58895E}"/>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62234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010F5-F82D-CC29-5F29-013D78AAD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FE87E6A-7EFE-F8D7-1D90-15029E91A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13ECBA6-DA34-C3B7-1D68-AC877C123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784651-9FC5-8A3A-D92D-E3664D970E34}"/>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6" name="Footer Placeholder 5">
            <a:extLst>
              <a:ext uri="{FF2B5EF4-FFF2-40B4-BE49-F238E27FC236}">
                <a16:creationId xmlns:a16="http://schemas.microsoft.com/office/drawing/2014/main" xmlns="" id="{FB4A2256-83AA-5966-CBF4-121E1D0F5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8C8AFD-0277-4F23-608B-78DDA564EBE2}"/>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33940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5A12C-45CB-4A95-B6F6-F8A648C6F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515177-1F83-CA98-1FB2-4D8842063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DD55703-C8B0-14DC-F13D-C5E75B944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D43DF9-035A-44AB-9232-D68C9EA1B26C}"/>
              </a:ext>
            </a:extLst>
          </p:cNvPr>
          <p:cNvSpPr>
            <a:spLocks noGrp="1"/>
          </p:cNvSpPr>
          <p:nvPr>
            <p:ph type="dt" sz="half" idx="10"/>
          </p:nvPr>
        </p:nvSpPr>
        <p:spPr/>
        <p:txBody>
          <a:bodyPr/>
          <a:lstStyle/>
          <a:p>
            <a:fld id="{5AA0D4D6-AC44-435C-BFAD-0B5406178549}" type="datetimeFigureOut">
              <a:rPr lang="en-IN" smtClean="0"/>
              <a:t>10-09-2024</a:t>
            </a:fld>
            <a:endParaRPr lang="en-IN"/>
          </a:p>
        </p:txBody>
      </p:sp>
      <p:sp>
        <p:nvSpPr>
          <p:cNvPr id="6" name="Footer Placeholder 5">
            <a:extLst>
              <a:ext uri="{FF2B5EF4-FFF2-40B4-BE49-F238E27FC236}">
                <a16:creationId xmlns:a16="http://schemas.microsoft.com/office/drawing/2014/main" xmlns="" id="{9A7FC882-CB27-61D9-213A-204CA3EAD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7219AD-29FF-9BF2-45B2-13A1B67C25B5}"/>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91596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98F70F-362C-CDC4-870D-DBA748F59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B8D811-10DF-CEE2-A372-7F3546CA1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E3665D-09AC-559C-ABA8-A47996095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0D4D6-AC44-435C-BFAD-0B5406178549}" type="datetimeFigureOut">
              <a:rPr lang="en-IN" smtClean="0"/>
              <a:t>10-09-2024</a:t>
            </a:fld>
            <a:endParaRPr lang="en-IN"/>
          </a:p>
        </p:txBody>
      </p:sp>
      <p:sp>
        <p:nvSpPr>
          <p:cNvPr id="5" name="Footer Placeholder 4">
            <a:extLst>
              <a:ext uri="{FF2B5EF4-FFF2-40B4-BE49-F238E27FC236}">
                <a16:creationId xmlns:a16="http://schemas.microsoft.com/office/drawing/2014/main" xmlns="" id="{C995C749-ABD2-C26E-9A2F-AC44AD4AD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71A7EBF-F451-D7D8-30C5-433D903C9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09D74-A8EB-4553-A5F4-AA399FD889D0}" type="slidenum">
              <a:rPr lang="en-IN" smtClean="0"/>
              <a:t>‹#›</a:t>
            </a:fld>
            <a:endParaRPr lang="en-IN"/>
          </a:p>
        </p:txBody>
      </p:sp>
    </p:spTree>
    <p:extLst>
      <p:ext uri="{BB962C8B-B14F-4D97-AF65-F5344CB8AC3E}">
        <p14:creationId xmlns:p14="http://schemas.microsoft.com/office/powerpoint/2010/main" val="327094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coherentmarketinsights.com/market-insight/hetnet-infrastructure-market-3744/companie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coherentmarketinsights.com/market-insight/hetnet-infrastructure-market-3744/market-size-and-tren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1092" dirty="0">
                <a:solidFill>
                  <a:srgbClr val="FFFFFF"/>
                </a:solidFill>
              </a:rPr>
              <a:t>a</a:t>
            </a:r>
          </a:p>
        </p:txBody>
      </p:sp>
      <p:sp>
        <p:nvSpPr>
          <p:cNvPr id="6" name="Google Shape;60;p14"/>
          <p:cNvSpPr/>
          <p:nvPr/>
        </p:nvSpPr>
        <p:spPr>
          <a:xfrm>
            <a:off x="0" y="-14906"/>
            <a:ext cx="4257083" cy="293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005893"/>
          </a:solidFill>
          <a:ln w="12700">
            <a:miter lim="400000"/>
          </a:ln>
        </p:spPr>
        <p:txBody>
          <a:bodyPr lIns="0" tIns="0" rIns="0" bIns="0"/>
          <a:lstStyle/>
          <a:p>
            <a:pPr>
              <a:defRPr sz="800">
                <a:latin typeface="Calibri" panose="020F0502020204030204"/>
                <a:ea typeface="Calibri" panose="020F0502020204030204"/>
                <a:cs typeface="Calibri" panose="020F0502020204030204"/>
                <a:sym typeface="Calibri" panose="020F0502020204030204"/>
              </a:defRPr>
            </a:pPr>
            <a:endParaRPr/>
          </a:p>
        </p:txBody>
      </p:sp>
      <p:sp>
        <p:nvSpPr>
          <p:cNvPr id="9" name="Google Shape;64;p14"/>
          <p:cNvSpPr txBox="1"/>
          <p:nvPr/>
        </p:nvSpPr>
        <p:spPr>
          <a:xfrm>
            <a:off x="9720776" y="194938"/>
            <a:ext cx="2239098" cy="276999"/>
          </a:xfrm>
          <a:prstGeom prst="rect">
            <a:avLst/>
          </a:prstGeom>
          <a:ln w="12700">
            <a:miter lim="400000"/>
          </a:ln>
        </p:spPr>
        <p:txBody>
          <a:bodyPr wrap="square" lIns="0" tIns="0" rIns="0" bIns="0">
            <a:spAutoFit/>
          </a:bodyPr>
          <a:lstStyle>
            <a:lvl1pPr>
              <a:defRPr i="1">
                <a:solidFill>
                  <a:srgbClr val="422C75"/>
                </a:solidFill>
                <a:latin typeface="Calibri" panose="020F0502020204030204"/>
                <a:ea typeface="Calibri" panose="020F0502020204030204"/>
                <a:cs typeface="Calibri" panose="020F0502020204030204"/>
                <a:sym typeface="Calibri" panose="020F0502020204030204"/>
              </a:defRPr>
            </a:lvl1pPr>
          </a:lstStyle>
          <a:p>
            <a:pPr algn="r"/>
            <a:r>
              <a:rPr dirty="0"/>
              <a:t>Go, change the world</a:t>
            </a:r>
          </a:p>
        </p:txBody>
      </p:sp>
      <p:sp>
        <p:nvSpPr>
          <p:cNvPr id="11" name="Google Shape;63;p14"/>
          <p:cNvSpPr txBox="1"/>
          <p:nvPr/>
        </p:nvSpPr>
        <p:spPr>
          <a:xfrm>
            <a:off x="1140834" y="333834"/>
            <a:ext cx="1732804" cy="641985"/>
          </a:xfrm>
          <a:prstGeom prst="rect">
            <a:avLst/>
          </a:prstGeom>
          <a:ln w="12700">
            <a:miter lim="400000"/>
          </a:ln>
        </p:spPr>
        <p:txBody>
          <a:bodyPr lIns="0" tIns="0" rIns="0" bIns="0">
            <a:spAutoFit/>
          </a:bodyPr>
          <a:lstStyle/>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RV College of </a:t>
            </a:r>
            <a:endParaRPr sz="600" dirty="0"/>
          </a:p>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Engineering</a:t>
            </a:r>
          </a:p>
        </p:txBody>
      </p:sp>
      <p:sp>
        <p:nvSpPr>
          <p:cNvPr id="12" name="Google Shape;141;p1">
            <a:extLst>
              <a:ext uri="{FF2B5EF4-FFF2-40B4-BE49-F238E27FC236}">
                <a16:creationId xmlns:a16="http://schemas.microsoft.com/office/drawing/2014/main" xmlns="" id="{5E35135C-43A1-440A-A3C3-BFEFB3CF0EF4}"/>
              </a:ext>
            </a:extLst>
          </p:cNvPr>
          <p:cNvSpPr/>
          <p:nvPr/>
        </p:nvSpPr>
        <p:spPr>
          <a:xfrm>
            <a:off x="4013598" y="480151"/>
            <a:ext cx="8059132" cy="743634"/>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Clr>
                <a:schemeClr val="lt2"/>
              </a:buClr>
              <a:buSzPts val="4400"/>
              <a:buFont typeface="Times New Roman"/>
              <a:buNone/>
            </a:pPr>
            <a:endParaRPr sz="4800" b="1" dirty="0">
              <a:latin typeface="Times New Roman" pitchFamily="18" charset="0"/>
              <a:ea typeface="Garamond"/>
              <a:cs typeface="Times New Roman" pitchFamily="18" charset="0"/>
              <a:sym typeface="Garamond"/>
            </a:endParaRPr>
          </a:p>
          <a:p>
            <a:pPr lvl="0" algn="ctr">
              <a:buClr>
                <a:schemeClr val="lt2"/>
              </a:buClr>
              <a:buSzPts val="4400"/>
            </a:pPr>
            <a:r>
              <a:rPr lang="en-IN" dirty="0">
                <a:latin typeface="Times New Roman" pitchFamily="18" charset="0"/>
                <a:ea typeface="Times New Roman"/>
                <a:cs typeface="Times New Roman" pitchFamily="18" charset="0"/>
                <a:sym typeface="Times New Roman"/>
              </a:rPr>
              <a:t> </a:t>
            </a:r>
            <a:r>
              <a:rPr lang="en-IN" sz="2400" dirty="0">
                <a:latin typeface="Times New Roman" pitchFamily="18" charset="0"/>
                <a:ea typeface="Times New Roman"/>
                <a:cs typeface="Times New Roman" pitchFamily="18" charset="0"/>
                <a:sym typeface="Times New Roman"/>
              </a:rPr>
              <a:t>DEPARTMENT OF </a:t>
            </a:r>
            <a:r>
              <a:rPr lang="en-US" sz="2400" dirty="0">
                <a:latin typeface="Times New Roman" pitchFamily="18" charset="0"/>
                <a:cs typeface="Times New Roman" pitchFamily="18" charset="0"/>
              </a:rPr>
              <a:t>COMPUTER </a:t>
            </a:r>
            <a:r>
              <a:rPr lang="en-US" sz="2400" dirty="0" smtClean="0">
                <a:latin typeface="Times New Roman" pitchFamily="18" charset="0"/>
                <a:cs typeface="Times New Roman" pitchFamily="18" charset="0"/>
              </a:rPr>
              <a:t>SCIENCE AND  </a:t>
            </a:r>
            <a:r>
              <a:rPr lang="en-US" sz="2400" dirty="0">
                <a:latin typeface="Times New Roman" pitchFamily="18" charset="0"/>
                <a:cs typeface="Times New Roman" pitchFamily="18" charset="0"/>
              </a:rPr>
              <a:t>ENGINEERING</a:t>
            </a:r>
            <a:endParaRPr lang="en-IN" sz="2400" dirty="0">
              <a:latin typeface="Times New Roman" pitchFamily="18" charset="0"/>
              <a:cs typeface="Times New Roman" pitchFamily="18" charset="0"/>
              <a:sym typeface="Times New Roman"/>
            </a:endParaRPr>
          </a:p>
        </p:txBody>
      </p:sp>
      <p:sp>
        <p:nvSpPr>
          <p:cNvPr id="14" name="Google Shape;68;p14"/>
          <p:cNvSpPr txBox="1"/>
          <p:nvPr/>
        </p:nvSpPr>
        <p:spPr>
          <a:xfrm>
            <a:off x="2883877" y="1348406"/>
            <a:ext cx="8651631" cy="1846621"/>
          </a:xfrm>
          <a:prstGeom prst="rect">
            <a:avLst/>
          </a:prstGeom>
          <a:ln w="12700">
            <a:miter lim="400000"/>
          </a:ln>
        </p:spPr>
        <p:txBody>
          <a:bodyPr wrap="square" lIns="91421" tIns="91421" rIns="91421" bIns="91421">
            <a:spAutoFit/>
          </a:bodyPr>
          <a:lstStyle/>
          <a:p>
            <a:pPr algn="ctr">
              <a:defRPr>
                <a:latin typeface="Times New Roman" panose="02020603050405020304"/>
                <a:ea typeface="Times New Roman" panose="02020603050405020304"/>
                <a:cs typeface="Times New Roman" panose="02020603050405020304"/>
                <a:sym typeface="Times New Roman" panose="02020603050405020304"/>
              </a:defRPr>
            </a:pPr>
            <a:r>
              <a:rPr lang="en-IN" sz="2000" dirty="0" smtClean="0"/>
              <a:t>              Advanced Wireless Technologies(</a:t>
            </a:r>
            <a:r>
              <a:rPr lang="en-US" sz="2000" dirty="0">
                <a:solidFill>
                  <a:schemeClr val="dk1"/>
                </a:solidFill>
                <a:latin typeface="Cambria"/>
                <a:ea typeface="Cambria"/>
                <a:cs typeface="Cambria"/>
                <a:sym typeface="Cambria"/>
              </a:rPr>
              <a:t>22MCN23T</a:t>
            </a:r>
            <a:r>
              <a:rPr lang="en-IN" sz="2000" dirty="0" smtClean="0"/>
              <a:t>) EL Presentation </a:t>
            </a:r>
            <a:r>
              <a:rPr lang="en-IN" sz="2000" dirty="0"/>
              <a:t>on </a:t>
            </a:r>
          </a:p>
          <a:p>
            <a:pPr lvl="0" algn="ctr">
              <a:defRPr>
                <a:latin typeface="Times New Roman" panose="02020603050405020304"/>
                <a:ea typeface="Times New Roman" panose="02020603050405020304"/>
                <a:cs typeface="Times New Roman" panose="02020603050405020304"/>
                <a:sym typeface="Times New Roman" panose="02020603050405020304"/>
              </a:defRPr>
            </a:pPr>
            <a:r>
              <a:rPr lang="en-IN" sz="2000" i="1" dirty="0" smtClean="0">
                <a:sym typeface="Times New Roman" panose="02020603050405020304"/>
              </a:rPr>
              <a:t>            ‘</a:t>
            </a:r>
            <a:r>
              <a:rPr lang="en-IN" sz="2000" b="1" i="1" dirty="0" smtClean="0">
                <a:sym typeface="Times New Roman" panose="02020603050405020304"/>
              </a:rPr>
              <a:t>HetNet Simulation in MATLAB</a:t>
            </a:r>
            <a:r>
              <a:rPr lang="en-US" sz="2000" b="1" dirty="0" smtClean="0">
                <a:solidFill>
                  <a:schemeClr val="dk1"/>
                </a:solidFill>
                <a:latin typeface="Times New Roman"/>
                <a:ea typeface="Times New Roman"/>
                <a:cs typeface="Times New Roman"/>
                <a:sym typeface="Times New Roman"/>
              </a:rPr>
              <a:t>’</a:t>
            </a:r>
            <a:endParaRPr lang="en-US" sz="2000" dirty="0"/>
          </a:p>
          <a:p>
            <a:pPr algn="ctr">
              <a:defRPr>
                <a:latin typeface="Times New Roman" panose="02020603050405020304"/>
                <a:ea typeface="Times New Roman" panose="02020603050405020304"/>
                <a:cs typeface="Times New Roman" panose="02020603050405020304"/>
                <a:sym typeface="Times New Roman" panose="02020603050405020304"/>
              </a:defRPr>
            </a:pPr>
            <a:endParaRPr lang="en-IN" sz="2000" b="1" dirty="0">
              <a:sym typeface="Times New Roman" panose="02020603050405020304"/>
            </a:endParaRPr>
          </a:p>
          <a:p>
            <a:pPr algn="ctr">
              <a:defRPr>
                <a:latin typeface="Times New Roman" panose="02020603050405020304"/>
                <a:ea typeface="Times New Roman" panose="02020603050405020304"/>
                <a:cs typeface="Times New Roman" panose="02020603050405020304"/>
                <a:sym typeface="Times New Roman" panose="02020603050405020304"/>
              </a:defRPr>
            </a:pPr>
            <a:endParaRPr lang="en-IN" sz="2000" i="1" dirty="0">
              <a:latin typeface="Calibri" panose="020F0502020204030204"/>
              <a:ea typeface="Calibri" panose="020F0502020204030204"/>
              <a:cs typeface="Calibri" panose="020F0502020204030204"/>
              <a:sym typeface="Calibri" panose="020F0502020204030204"/>
            </a:endParaRPr>
          </a:p>
          <a:p>
            <a:r>
              <a:rPr lang="en-IN" sz="2800" dirty="0">
                <a:latin typeface="Times New Roman" pitchFamily="18" charset="0"/>
                <a:ea typeface="Times New Roman"/>
                <a:cs typeface="Times New Roman" pitchFamily="18" charset="0"/>
                <a:sym typeface="Times New Roman"/>
              </a:rPr>
              <a:t> </a:t>
            </a:r>
            <a:endParaRPr sz="2400" dirty="0">
              <a:latin typeface="Calibri" panose="020F0502020204030204"/>
              <a:ea typeface="Calibri" panose="020F0502020204030204"/>
              <a:cs typeface="Calibri" panose="020F0502020204030204"/>
              <a:sym typeface="Calibri" panose="020F0502020204030204"/>
            </a:endParaRPr>
          </a:p>
        </p:txBody>
      </p:sp>
      <p:sp>
        <p:nvSpPr>
          <p:cNvPr id="15" name="Presented By,…"/>
          <p:cNvSpPr txBox="1"/>
          <p:nvPr/>
        </p:nvSpPr>
        <p:spPr>
          <a:xfrm>
            <a:off x="5262929" y="2439708"/>
            <a:ext cx="4311652" cy="245745"/>
          </a:xfrm>
          <a:prstGeom prst="rect">
            <a:avLst/>
          </a:prstGeom>
          <a:ln w="12700">
            <a:miter lim="400000"/>
          </a:ln>
        </p:spPr>
        <p:txBody>
          <a:bodyPr lIns="0" tIns="0" rIns="0" bIns="0">
            <a:spAutoFit/>
          </a:bodyPr>
          <a:lstStyle/>
          <a:p>
            <a:pPr indent="45720" algn="ctr" defTabSz="457200">
              <a:defRPr sz="1600" i="1">
                <a:latin typeface="Times New Roman" panose="02020603050405020304"/>
                <a:ea typeface="Times New Roman" panose="02020603050405020304"/>
                <a:cs typeface="Times New Roman" panose="02020603050405020304"/>
                <a:sym typeface="Times New Roman" panose="02020603050405020304"/>
              </a:defRPr>
            </a:pPr>
            <a:r>
              <a:rPr dirty="0"/>
              <a:t>Presented By                </a:t>
            </a:r>
          </a:p>
        </p:txBody>
      </p:sp>
      <p:sp>
        <p:nvSpPr>
          <p:cNvPr id="16" name="Under the guidance of,…"/>
          <p:cNvSpPr txBox="1"/>
          <p:nvPr/>
        </p:nvSpPr>
        <p:spPr>
          <a:xfrm>
            <a:off x="4293306" y="4491941"/>
            <a:ext cx="7242202" cy="1354217"/>
          </a:xfrm>
          <a:prstGeom prst="rect">
            <a:avLst/>
          </a:prstGeom>
          <a:noFill/>
          <a:ln w="12700" cap="flat">
            <a:noFill/>
            <a:miter lim="400000"/>
          </a:ln>
          <a:effectLst/>
        </p:spPr>
        <p:txBody>
          <a:bodyPr wrap="square" lIns="0" tIns="0" rIns="0" bIns="0" numCol="1" anchor="t">
            <a:spAutoFit/>
          </a:bodyPr>
          <a:lstStyle/>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dirty="0"/>
              <a:t>Under the guidance of</a:t>
            </a:r>
            <a:endParaRPr lang="en-IN" dirty="0"/>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US" sz="1600" b="1" dirty="0"/>
              <a:t>Dr</a:t>
            </a:r>
            <a:r>
              <a:rPr lang="en-US" sz="1600" b="1" dirty="0">
                <a:effectLst/>
              </a:rPr>
              <a:t>. </a:t>
            </a:r>
            <a:r>
              <a:rPr lang="en-US" sz="1600" b="1" dirty="0" smtClean="0">
                <a:effectLst/>
              </a:rPr>
              <a:t>Vishalakshi Prabhu</a:t>
            </a:r>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IN" b="1" dirty="0">
                <a:sym typeface="Times New Roman" panose="02020603050405020304"/>
              </a:rPr>
              <a:t>Assistant Professor</a:t>
            </a:r>
            <a:endParaRPr b="1" dirty="0"/>
          </a:p>
          <a:p>
            <a:pPr algn="ctr" defTabSz="457200">
              <a:defRPr>
                <a:latin typeface="Times New Roman" panose="02020603050405020304"/>
                <a:ea typeface="Times New Roman" panose="02020603050405020304"/>
                <a:cs typeface="Times New Roman" panose="02020603050405020304"/>
                <a:sym typeface="Times New Roman" panose="02020603050405020304"/>
              </a:defRPr>
            </a:pPr>
            <a:r>
              <a:rPr dirty="0"/>
              <a:t>Department of </a:t>
            </a:r>
            <a:r>
              <a:rPr lang="en-IN" dirty="0">
                <a:latin typeface="Times New Roman" pitchFamily="18" charset="0"/>
                <a:cs typeface="Times New Roman" pitchFamily="18" charset="0"/>
                <a:sym typeface="Times New Roman"/>
              </a:rPr>
              <a:t>Computer Science </a:t>
            </a:r>
            <a:r>
              <a:rPr dirty="0"/>
              <a:t>Engineering,</a:t>
            </a:r>
          </a:p>
          <a:p>
            <a:pPr defTabSz="457200">
              <a:defRPr>
                <a:latin typeface="Times New Roman" panose="02020603050405020304"/>
                <a:ea typeface="Times New Roman" panose="02020603050405020304"/>
                <a:cs typeface="Times New Roman" panose="02020603050405020304"/>
                <a:sym typeface="Times New Roman" panose="02020603050405020304"/>
              </a:defRPr>
            </a:pPr>
            <a:r>
              <a:rPr dirty="0"/>
              <a:t>                                    RV College of Engineering, Bengaluru </a:t>
            </a:r>
          </a:p>
        </p:txBody>
      </p:sp>
      <p:sp>
        <p:nvSpPr>
          <p:cNvPr id="17" name="Google Shape;67;p14"/>
          <p:cNvSpPr txBox="1"/>
          <p:nvPr/>
        </p:nvSpPr>
        <p:spPr>
          <a:xfrm>
            <a:off x="5430129" y="2715448"/>
            <a:ext cx="5753685" cy="811397"/>
          </a:xfrm>
          <a:prstGeom prst="rect">
            <a:avLst/>
          </a:prstGeom>
          <a:ln w="12700">
            <a:miter lim="400000"/>
          </a:ln>
        </p:spPr>
        <p:txBody>
          <a:bodyPr wrap="square" lIns="20775" tIns="20775" rIns="20775" bIns="20775">
            <a:spAutoFit/>
          </a:bodyPr>
          <a:lstStyle/>
          <a:p>
            <a:pPr algn="ctr">
              <a:defRPr sz="1600">
                <a:latin typeface="Times New Roman" panose="02020603050405020304"/>
                <a:ea typeface="Times New Roman" panose="02020603050405020304"/>
                <a:cs typeface="Times New Roman" panose="02020603050405020304"/>
                <a:sym typeface="Times New Roman" panose="02020603050405020304"/>
              </a:defRPr>
            </a:pPr>
            <a:r>
              <a:rPr sz="1400" dirty="0"/>
              <a:t>                        </a:t>
            </a:r>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smtClean="0"/>
              <a:t>Pavankumar Patil</a:t>
            </a:r>
            <a:r>
              <a:rPr lang="en-IN" b="1" dirty="0"/>
              <a:t>	</a:t>
            </a:r>
            <a:r>
              <a:rPr lang="en-IN" dirty="0"/>
              <a:t>	</a:t>
            </a:r>
            <a:r>
              <a:rPr lang="en-US" b="1" dirty="0" smtClean="0">
                <a:latin typeface="Times New Roman" panose="02020603050405020304" pitchFamily="18" charset="0"/>
              </a:rPr>
              <a:t>1RV23SCN10</a:t>
            </a:r>
            <a:endParaRPr lang="en-IN" b="1" dirty="0"/>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smtClean="0"/>
              <a:t>Sathwik M S</a:t>
            </a:r>
            <a:r>
              <a:rPr lang="en-IN" dirty="0"/>
              <a:t>	</a:t>
            </a:r>
            <a:r>
              <a:rPr lang="en-IN" dirty="0" smtClean="0"/>
              <a:t>                </a:t>
            </a:r>
            <a:r>
              <a:rPr lang="en-US" b="1" dirty="0" smtClean="0">
                <a:latin typeface="Times New Roman" panose="02020603050405020304" pitchFamily="18" charset="0"/>
              </a:rPr>
              <a:t>1RV23SCN14</a:t>
            </a:r>
            <a:endParaRPr lang="en-US" dirty="0"/>
          </a:p>
        </p:txBody>
      </p:sp>
      <p:pic>
        <p:nvPicPr>
          <p:cNvPr id="3" name="Picture 2">
            <a:extLst>
              <a:ext uri="{FF2B5EF4-FFF2-40B4-BE49-F238E27FC236}">
                <a16:creationId xmlns:a16="http://schemas.microsoft.com/office/drawing/2014/main" xmlns="" id="{27877F45-A1BC-86B4-680B-B4538EFE29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88" y="175301"/>
            <a:ext cx="959050" cy="959050"/>
          </a:xfrm>
          <a:prstGeom prst="rect">
            <a:avLst/>
          </a:prstGeom>
        </p:spPr>
      </p:pic>
    </p:spTree>
    <p:extLst>
      <p:ext uri="{BB962C8B-B14F-4D97-AF65-F5344CB8AC3E}">
        <p14:creationId xmlns:p14="http://schemas.microsoft.com/office/powerpoint/2010/main" val="129158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t>Results</a:t>
            </a:r>
            <a:endParaRPr lang="en-US" b="1" u="heavy" dirty="0">
              <a:latin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lgn="l">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49" y="819828"/>
            <a:ext cx="10755516" cy="5718208"/>
          </a:xfrm>
          <a:prstGeom prst="rect">
            <a:avLst/>
          </a:prstGeom>
        </p:spPr>
      </p:pic>
    </p:spTree>
    <p:extLst>
      <p:ext uri="{BB962C8B-B14F-4D97-AF65-F5344CB8AC3E}">
        <p14:creationId xmlns:p14="http://schemas.microsoft.com/office/powerpoint/2010/main" val="346864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t>Conclusion</a:t>
            </a:r>
            <a:endParaRPr lang="en-US" b="1" u="heavy" dirty="0" smtClean="0">
              <a:latin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simulation demonstrates a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system with 5 macro base stations, 10 small cells, and 100 users, all randomly distributed over a 1000m x 1000m area</a:t>
            </a:r>
            <a:r>
              <a:rPr lang="en-US" sz="1800" dirty="0" smtClean="0">
                <a:latin typeface="Times New Roman" panose="02020603050405020304" pitchFamily="18" charset="0"/>
                <a:cs typeface="Times New Roman" panose="02020603050405020304" pitchFamily="18" charset="0"/>
              </a:rPr>
              <a:t>.</a:t>
            </a:r>
          </a:p>
          <a:p>
            <a:pPr marL="285750" indent="-285750" algn="l">
              <a:spcBef>
                <a:spcPts val="0"/>
              </a:spcBef>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3GPP Urban Macro path loss model is used to calculate signal degradation based on the distance between users and base stations</a:t>
            </a:r>
            <a:r>
              <a:rPr lang="en-US" sz="1800" dirty="0" smtClean="0">
                <a:latin typeface="Times New Roman" panose="02020603050405020304" pitchFamily="18" charset="0"/>
                <a:cs typeface="Times New Roman" panose="02020603050405020304" pitchFamily="18" charset="0"/>
              </a:rPr>
              <a:t>.</a:t>
            </a:r>
          </a:p>
          <a:p>
            <a:pPr marL="285750" indent="-285750" algn="l">
              <a:spcBef>
                <a:spcPts val="0"/>
              </a:spcBef>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SINR is calculated for each user based on received power from both macro base stations and small cells, accounting for noise power</a:t>
            </a:r>
            <a:r>
              <a:rPr lang="en-US" sz="1800" dirty="0" smtClean="0">
                <a:latin typeface="Times New Roman" panose="02020603050405020304" pitchFamily="18" charset="0"/>
                <a:cs typeface="Times New Roman" panose="02020603050405020304" pitchFamily="18" charset="0"/>
              </a:rPr>
              <a:t>.</a:t>
            </a:r>
          </a:p>
          <a:p>
            <a:pPr marL="285750" indent="-285750" algn="l">
              <a:spcBef>
                <a:spcPts val="0"/>
              </a:spcBef>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are connected to the base station (macro or small cell) that provides the highest SINR, ensuring optimal signal quality</a:t>
            </a:r>
            <a:r>
              <a:rPr lang="en-US" sz="1800" dirty="0" smtClean="0">
                <a:latin typeface="Times New Roman" panose="02020603050405020304" pitchFamily="18" charset="0"/>
                <a:cs typeface="Times New Roman" panose="02020603050405020304" pitchFamily="18" charset="0"/>
              </a:rPr>
              <a:t>.</a:t>
            </a: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distribution of user connections shows that users near macro base stations tend to connect to them, while users near small cells connect to small cells</a:t>
            </a:r>
            <a:r>
              <a:rPr lang="en-US" sz="1800" dirty="0" smtClean="0">
                <a:latin typeface="Times New Roman" panose="02020603050405020304" pitchFamily="18" charset="0"/>
                <a:cs typeface="Times New Roman" panose="02020603050405020304" pitchFamily="18" charset="0"/>
              </a:rPr>
              <a:t>.</a:t>
            </a:r>
          </a:p>
          <a:p>
            <a:pPr marL="285750" indent="-285750" algn="l">
              <a:spcBef>
                <a:spcPts val="0"/>
              </a:spcBef>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simulation visualizes user distribution and network performance, helping to analyze coverage and signal quality in a heterogeneous network setup.</a:t>
            </a:r>
            <a:endParaRPr lang="en-US" sz="1800" b="1" u="heavy" dirty="0" smtClean="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620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t>Future Scope</a:t>
            </a:r>
            <a:endParaRPr lang="en-US" b="1" u="heavy" dirty="0" smtClean="0">
              <a:latin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smtClean="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future scope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involves several important advancements. One area is adding user mobility to study how movement affects handovers between macro base stations and small cells. Another focus could be improving interference management to reduce signal degradation, especially in crowded areas. Enhancing energy efficiency for small cells can help lower power consumption without compromising performance. Integrating 5G technologies, like millimeter-wave (</a:t>
            </a:r>
            <a:r>
              <a:rPr lang="en-US" sz="1800" dirty="0" err="1">
                <a:latin typeface="Times New Roman" panose="02020603050405020304" pitchFamily="18" charset="0"/>
                <a:cs typeface="Times New Roman" panose="02020603050405020304" pitchFamily="18" charset="0"/>
              </a:rPr>
              <a:t>mmWave</a:t>
            </a:r>
            <a:r>
              <a:rPr lang="en-US" sz="1800" dirty="0">
                <a:latin typeface="Times New Roman" panose="02020603050405020304" pitchFamily="18" charset="0"/>
                <a:cs typeface="Times New Roman" panose="02020603050405020304" pitchFamily="18" charset="0"/>
              </a:rPr>
              <a:t>) and Massive MIMO, will help assess the impact of these technologies on network capacity and coverage. The model could also be expanded to include more complex networks with different types of base stations, such as micro, </a:t>
            </a:r>
            <a:r>
              <a:rPr lang="en-US" sz="1800" dirty="0" err="1">
                <a:latin typeface="Times New Roman" panose="02020603050405020304" pitchFamily="18" charset="0"/>
                <a:cs typeface="Times New Roman" panose="02020603050405020304" pitchFamily="18" charset="0"/>
              </a:rPr>
              <a:t>pico</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femto</a:t>
            </a:r>
            <a:r>
              <a:rPr lang="en-US" sz="1800" dirty="0">
                <a:latin typeface="Times New Roman" panose="02020603050405020304" pitchFamily="18" charset="0"/>
                <a:cs typeface="Times New Roman" panose="02020603050405020304" pitchFamily="18" charset="0"/>
              </a:rPr>
              <a:t> cells. Lastly, machine learning can be used to predict user behavior and optimize network resources, improving the overall efficiency and performance of the network.</a:t>
            </a:r>
            <a:endParaRPr lang="en-US" sz="1800" dirty="0" smtClean="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84126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t>References</a:t>
            </a:r>
            <a:endParaRPr lang="en-US" b="1" u="heavy" dirty="0" smtClean="0">
              <a:latin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800" b="1" dirty="0" smtClean="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800" b="1" dirty="0" err="1" smtClean="0">
                <a:latin typeface="Times New Roman" panose="02020603050405020304" pitchFamily="18" charset="0"/>
                <a:cs typeface="Times New Roman" panose="02020603050405020304" pitchFamily="18" charset="0"/>
              </a:rPr>
              <a:t>Kamel</a:t>
            </a:r>
            <a:r>
              <a:rPr lang="en-IN" sz="1800" b="1" dirty="0">
                <a:latin typeface="Times New Roman" panose="02020603050405020304" pitchFamily="18" charset="0"/>
                <a:cs typeface="Times New Roman" panose="02020603050405020304" pitchFamily="18" charset="0"/>
              </a:rPr>
              <a:t>, M., et al. (2023).</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Spectrum-Aware Energy-Efficient </a:t>
            </a:r>
            <a:r>
              <a:rPr lang="en-IN" sz="1800" i="1" dirty="0" err="1">
                <a:latin typeface="Times New Roman" panose="02020603050405020304" pitchFamily="18" charset="0"/>
                <a:cs typeface="Times New Roman" panose="02020603050405020304" pitchFamily="18" charset="0"/>
              </a:rPr>
              <a:t>HetNets</a:t>
            </a:r>
            <a:r>
              <a:rPr lang="en-IN" sz="1800" i="1" dirty="0">
                <a:latin typeface="Times New Roman" panose="02020603050405020304" pitchFamily="18" charset="0"/>
                <a:cs typeface="Times New Roman" panose="02020603050405020304" pitchFamily="18" charset="0"/>
              </a:rPr>
              <a:t>: Optimization and Analysis for 5G Networks</a:t>
            </a:r>
            <a:r>
              <a:rPr lang="en-IN" sz="1800" dirty="0">
                <a:latin typeface="Times New Roman" panose="02020603050405020304" pitchFamily="18" charset="0"/>
                <a:cs typeface="Times New Roman" panose="02020603050405020304" pitchFamily="18" charset="0"/>
              </a:rPr>
              <a:t>. IEEE Transactions on Green Communications</a:t>
            </a:r>
            <a:r>
              <a:rPr lang="en-IN"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Sharma, P., et al. (2022).</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Energy-Efficient Resource Allocation for 5G Multi-Tier </a:t>
            </a:r>
            <a:r>
              <a:rPr lang="en-IN" sz="1800" i="1" dirty="0" err="1">
                <a:latin typeface="Times New Roman" panose="02020603050405020304" pitchFamily="18" charset="0"/>
                <a:cs typeface="Times New Roman" panose="02020603050405020304" pitchFamily="18" charset="0"/>
              </a:rPr>
              <a:t>HetNets</a:t>
            </a:r>
            <a:r>
              <a:rPr lang="en-IN" sz="1800" dirty="0">
                <a:latin typeface="Times New Roman" panose="02020603050405020304" pitchFamily="18" charset="0"/>
                <a:cs typeface="Times New Roman" panose="02020603050405020304" pitchFamily="18" charset="0"/>
              </a:rPr>
              <a:t>. Wireless Communications and Mobile Computing</a:t>
            </a:r>
            <a:r>
              <a:rPr lang="en-IN"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 X., et al. (2024).</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Optimization of Power Control in 5G </a:t>
            </a:r>
            <a:r>
              <a:rPr lang="en-US" sz="1800" i="1" dirty="0" err="1">
                <a:latin typeface="Times New Roman" panose="02020603050405020304" pitchFamily="18" charset="0"/>
                <a:cs typeface="Times New Roman" panose="02020603050405020304" pitchFamily="18" charset="0"/>
              </a:rPr>
              <a:t>HetNets</a:t>
            </a:r>
            <a:r>
              <a:rPr lang="en-US" sz="1800" i="1" dirty="0">
                <a:latin typeface="Times New Roman" panose="02020603050405020304" pitchFamily="18" charset="0"/>
                <a:cs typeface="Times New Roman" panose="02020603050405020304" pitchFamily="18" charset="0"/>
              </a:rPr>
              <a:t>: A Deep Learning Approach</a:t>
            </a:r>
            <a:r>
              <a:rPr lang="en-US" sz="1800" dirty="0">
                <a:latin typeface="Times New Roman" panose="02020603050405020304" pitchFamily="18" charset="0"/>
                <a:cs typeface="Times New Roman" panose="02020603050405020304" pitchFamily="18" charset="0"/>
              </a:rPr>
              <a:t>. IEEE Transactions on Communications</a:t>
            </a:r>
            <a:r>
              <a:rPr lang="en-US"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Abbas, H., &amp; Khan, M. (2023).</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Energy-Efficient </a:t>
            </a:r>
            <a:r>
              <a:rPr lang="en-US" sz="1800" i="1" dirty="0" err="1">
                <a:latin typeface="Times New Roman" panose="02020603050405020304" pitchFamily="18" charset="0"/>
                <a:cs typeface="Times New Roman" panose="02020603050405020304" pitchFamily="18" charset="0"/>
              </a:rPr>
              <a:t>HetNet</a:t>
            </a:r>
            <a:r>
              <a:rPr lang="en-US" sz="1800" i="1" dirty="0">
                <a:latin typeface="Times New Roman" panose="02020603050405020304" pitchFamily="18" charset="0"/>
                <a:cs typeface="Times New Roman" panose="02020603050405020304" pitchFamily="18" charset="0"/>
              </a:rPr>
              <a:t> Architecture with Dynamic Small Cell Sleep Modes</a:t>
            </a:r>
            <a:r>
              <a:rPr lang="en-US" sz="1800" dirty="0">
                <a:latin typeface="Times New Roman" panose="02020603050405020304" pitchFamily="18" charset="0"/>
                <a:cs typeface="Times New Roman" panose="02020603050405020304" pitchFamily="18" charset="0"/>
              </a:rPr>
              <a:t>. PLOS ONE</a:t>
            </a:r>
            <a:r>
              <a:rPr lang="en-US"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Siddique, A., et al. (2022).</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Interference Management in Dense </a:t>
            </a:r>
            <a:r>
              <a:rPr lang="en-IN" sz="1800" i="1" dirty="0" err="1">
                <a:latin typeface="Times New Roman" panose="02020603050405020304" pitchFamily="18" charset="0"/>
                <a:cs typeface="Times New Roman" panose="02020603050405020304" pitchFamily="18" charset="0"/>
              </a:rPr>
              <a:t>HetNets</a:t>
            </a:r>
            <a:r>
              <a:rPr lang="en-IN" sz="1800" i="1" dirty="0">
                <a:latin typeface="Times New Roman" panose="02020603050405020304" pitchFamily="18" charset="0"/>
                <a:cs typeface="Times New Roman" panose="02020603050405020304" pitchFamily="18" charset="0"/>
              </a:rPr>
              <a:t> for 5G and Beyond</a:t>
            </a:r>
            <a:r>
              <a:rPr lang="en-IN" sz="1800" dirty="0">
                <a:latin typeface="Times New Roman" panose="02020603050405020304" pitchFamily="18" charset="0"/>
                <a:cs typeface="Times New Roman" panose="02020603050405020304" pitchFamily="18" charset="0"/>
              </a:rPr>
              <a:t>. IEEE Access</a:t>
            </a:r>
            <a:r>
              <a:rPr lang="en-IN" sz="1800" dirty="0"/>
              <a:t>.</a:t>
            </a:r>
            <a:endParaRPr lang="en-US" sz="1800" dirty="0" smtClean="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66576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sz="1800" b="1" u="heavy" dirty="0">
              <a:latin typeface="Times New Roman" panose="02020603050405020304" pitchFamily="18" charset="0"/>
            </a:endParaRPr>
          </a:p>
          <a:p>
            <a:pPr marL="457200" indent="-457200" algn="l">
              <a:buAutoNum type="arabicPeriod"/>
            </a:pPr>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4" name="Rectangle 3"/>
          <p:cNvSpPr/>
          <p:nvPr/>
        </p:nvSpPr>
        <p:spPr>
          <a:xfrm>
            <a:off x="3385996" y="3219662"/>
            <a:ext cx="4436198" cy="1107996"/>
          </a:xfrm>
          <a:prstGeom prst="rect">
            <a:avLst/>
          </a:prstGeom>
        </p:spPr>
        <p:txBody>
          <a:bodyPr wrap="square">
            <a:spAutoFit/>
          </a:bodyPr>
          <a:lstStyle/>
          <a:p>
            <a:r>
              <a:rPr lang="en-US" sz="6600" dirty="0" smtClean="0"/>
              <a:t>THANK</a:t>
            </a:r>
            <a:r>
              <a:rPr lang="en-US" dirty="0" smtClean="0"/>
              <a:t>  </a:t>
            </a:r>
            <a:r>
              <a:rPr lang="en-US" sz="6600" dirty="0" smtClean="0"/>
              <a:t>YOU</a:t>
            </a:r>
            <a:endParaRPr lang="en-IN" sz="6600" dirty="0"/>
          </a:p>
        </p:txBody>
      </p:sp>
    </p:spTree>
    <p:extLst>
      <p:ext uri="{BB962C8B-B14F-4D97-AF65-F5344CB8AC3E}">
        <p14:creationId xmlns:p14="http://schemas.microsoft.com/office/powerpoint/2010/main" val="187889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r>
              <a:rPr lang="en-IN" b="1" dirty="0">
                <a:latin typeface="Times New Roman" panose="02020603050405020304" pitchFamily="18" charset="0"/>
              </a:rPr>
              <a:t>TABLE OF CONTENTS</a:t>
            </a:r>
          </a:p>
          <a:p>
            <a:pPr>
              <a:spcBef>
                <a:spcPts val="0"/>
              </a:spcBef>
            </a:pPr>
            <a:endParaRPr lang="en-IN" b="1" u="heavy" dirty="0">
              <a:latin typeface="Times New Roman" panose="02020603050405020304" pitchFamily="18" charset="0"/>
            </a:endParaRPr>
          </a:p>
          <a:p>
            <a:pPr>
              <a:spcBef>
                <a:spcPts val="0"/>
              </a:spcBef>
            </a:pPr>
            <a:endParaRPr lang="en-IN" b="1" u="heavy" dirty="0">
              <a:latin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Introduction</a:t>
            </a:r>
            <a:endParaRPr lang="en-US" sz="2000" dirty="0">
              <a:latin typeface="Times New Roman" panose="02020603050405020304" pitchFamily="18" charset="0"/>
              <a:cs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Literature Survey  </a:t>
            </a:r>
            <a:endParaRPr lang="en-US" sz="2000" dirty="0">
              <a:latin typeface="Times New Roman" panose="02020603050405020304" pitchFamily="18" charset="0"/>
              <a:cs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smtClean="0">
                <a:latin typeface="Times New Roman" panose="02020603050405020304" pitchFamily="18" charset="0"/>
                <a:cs typeface="Times New Roman" panose="02020603050405020304" pitchFamily="18" charset="0"/>
                <a:sym typeface="Times New Roman"/>
              </a:rPr>
              <a:t>Problem Statement </a:t>
            </a:r>
            <a:endParaRPr lang="en-US" sz="2000" dirty="0">
              <a:latin typeface="Times New Roman" panose="02020603050405020304" pitchFamily="18" charset="0"/>
              <a:cs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smtClean="0">
                <a:latin typeface="Times New Roman" panose="02020603050405020304" pitchFamily="18" charset="0"/>
                <a:ea typeface="Times New Roman"/>
                <a:cs typeface="Times New Roman" panose="02020603050405020304" pitchFamily="18" charset="0"/>
                <a:sym typeface="Times New Roman"/>
              </a:rPr>
              <a:t>Objectives </a:t>
            </a:r>
          </a:p>
          <a:p>
            <a:pPr marL="698500" lvl="0" indent="-558800" algn="l">
              <a:lnSpc>
                <a:spcPct val="150000"/>
              </a:lnSpc>
              <a:spcBef>
                <a:spcPts val="0"/>
              </a:spcBef>
              <a:buClr>
                <a:schemeClr val="dk2"/>
              </a:buClr>
              <a:buSzPts val="4600"/>
              <a:buFont typeface="Times New Roman"/>
              <a:buChar char="•"/>
            </a:pPr>
            <a:r>
              <a:rPr lang="en-US" sz="2000" dirty="0" smtClean="0">
                <a:latin typeface="Times New Roman" panose="02020603050405020304" pitchFamily="18" charset="0"/>
                <a:cs typeface="Times New Roman" panose="02020603050405020304" pitchFamily="18" charset="0"/>
                <a:sym typeface="Times New Roman"/>
              </a:rPr>
              <a:t>Current Companies Associated With </a:t>
            </a:r>
            <a:r>
              <a:rPr lang="en-US" sz="2000" dirty="0" err="1" smtClean="0">
                <a:latin typeface="Times New Roman" panose="02020603050405020304" pitchFamily="18" charset="0"/>
                <a:cs typeface="Times New Roman" panose="02020603050405020304" pitchFamily="18" charset="0"/>
                <a:sym typeface="Times New Roman"/>
              </a:rPr>
              <a:t>HetNet</a:t>
            </a:r>
            <a:endParaRPr lang="en-US" sz="2000" dirty="0" smtClean="0">
              <a:latin typeface="Times New Roman" panose="02020603050405020304" pitchFamily="18" charset="0"/>
              <a:cs typeface="Times New Roman" panose="02020603050405020304" pitchFamily="18" charset="0"/>
            </a:endParaRPr>
          </a:p>
          <a:p>
            <a:pPr marL="698500" lvl="0" indent="-508000" algn="l">
              <a:lnSpc>
                <a:spcPct val="150000"/>
              </a:lnSpc>
              <a:spcBef>
                <a:spcPts val="0"/>
              </a:spcBef>
              <a:buClr>
                <a:schemeClr val="dk2"/>
              </a:buClr>
              <a:buSzPts val="3800"/>
              <a:buFont typeface="Times New Roman"/>
              <a:buChar char="•"/>
            </a:pPr>
            <a:r>
              <a:rPr lang="en-US" sz="2000" dirty="0" smtClean="0">
                <a:latin typeface="Times New Roman" panose="02020603050405020304" pitchFamily="18" charset="0"/>
                <a:ea typeface="Times New Roman"/>
                <a:cs typeface="Times New Roman" panose="02020603050405020304" pitchFamily="18" charset="0"/>
                <a:sym typeface="Times New Roman"/>
              </a:rPr>
              <a:t>Results</a:t>
            </a:r>
          </a:p>
          <a:p>
            <a:pPr marL="698500" lvl="0" indent="-508000" algn="l">
              <a:lnSpc>
                <a:spcPct val="150000"/>
              </a:lnSpc>
              <a:spcBef>
                <a:spcPts val="0"/>
              </a:spcBef>
              <a:buClr>
                <a:schemeClr val="dk2"/>
              </a:buClr>
              <a:buSzPts val="3800"/>
              <a:buFont typeface="Times New Roman"/>
              <a:buChar char="•"/>
            </a:pPr>
            <a:r>
              <a:rPr lang="en-US" sz="2000" dirty="0" smtClean="0">
                <a:latin typeface="Times New Roman" panose="02020603050405020304" pitchFamily="18" charset="0"/>
                <a:ea typeface="Times New Roman"/>
                <a:cs typeface="Times New Roman" panose="02020603050405020304" pitchFamily="18" charset="0"/>
                <a:sym typeface="Times New Roman"/>
              </a:rPr>
              <a:t>Conclusion</a:t>
            </a:r>
          </a:p>
          <a:p>
            <a:pPr marL="698500" lvl="0" indent="-508000" algn="l">
              <a:lnSpc>
                <a:spcPct val="150000"/>
              </a:lnSpc>
              <a:spcBef>
                <a:spcPts val="0"/>
              </a:spcBef>
              <a:buClr>
                <a:schemeClr val="dk2"/>
              </a:buClr>
              <a:buSzPts val="3800"/>
              <a:buFont typeface="Times New Roman"/>
              <a:buChar char="•"/>
            </a:pPr>
            <a:r>
              <a:rPr lang="en-US" sz="2000" dirty="0" smtClean="0">
                <a:latin typeface="Times New Roman" panose="02020603050405020304" pitchFamily="18" charset="0"/>
                <a:ea typeface="Times New Roman"/>
                <a:cs typeface="Times New Roman" panose="02020603050405020304" pitchFamily="18" charset="0"/>
                <a:sym typeface="Times New Roman"/>
              </a:rPr>
              <a:t>Future Scope</a:t>
            </a:r>
          </a:p>
          <a:p>
            <a:pPr marL="698500" lvl="0" indent="-508000" algn="l">
              <a:lnSpc>
                <a:spcPct val="150000"/>
              </a:lnSpc>
              <a:spcBef>
                <a:spcPts val="0"/>
              </a:spcBef>
              <a:buClr>
                <a:schemeClr val="dk2"/>
              </a:buClr>
              <a:buSzPts val="3800"/>
              <a:buFont typeface="Times New Roman"/>
              <a:buChar char="•"/>
            </a:pPr>
            <a:r>
              <a:rPr lang="en-US" sz="2000" smtClean="0">
                <a:latin typeface="Times New Roman" panose="02020603050405020304" pitchFamily="18" charset="0"/>
                <a:ea typeface="Times New Roman"/>
                <a:cs typeface="Times New Roman" panose="02020603050405020304" pitchFamily="18" charset="0"/>
                <a:sym typeface="Times New Roman"/>
              </a:rPr>
              <a:t>References</a:t>
            </a:r>
            <a:endParaRPr lang="en-US" sz="2000" dirty="0" smtClean="0">
              <a:latin typeface="Times New Roman" panose="02020603050405020304" pitchFamily="18" charset="0"/>
              <a:ea typeface="Times New Roman"/>
              <a:cs typeface="Times New Roman" panose="02020603050405020304" pitchFamily="18" charset="0"/>
              <a:sym typeface="Times New Roman"/>
            </a:endParaRPr>
          </a:p>
          <a:p>
            <a:pPr algn="l"/>
            <a:endParaRPr lang="en-IN" dirty="0" smtClean="0">
              <a:latin typeface="Times New Roman" panose="02020603050405020304" pitchFamily="18" charset="0"/>
            </a:endParaRPr>
          </a:p>
          <a:p>
            <a:pPr algn="just"/>
            <a:endParaRPr lang="en-IN" sz="1800" b="1" u="heavy" dirty="0">
              <a:latin typeface="Times New Roman" panose="02020603050405020304" pitchFamily="18" charset="0"/>
            </a:endParaRPr>
          </a:p>
          <a:p>
            <a:pPr algn="l"/>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6692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55191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r>
              <a:rPr lang="en-US" b="1" dirty="0" smtClean="0">
                <a:latin typeface="Times New Roman" panose="02020603050405020304" pitchFamily="18" charset="0"/>
              </a:rPr>
              <a:t>Introduction</a:t>
            </a:r>
            <a:endParaRPr lang="en-IN" b="1" u="heavy" dirty="0">
              <a:latin typeface="Times New Roman" panose="02020603050405020304" pitchFamily="18" charset="0"/>
            </a:endParaRPr>
          </a:p>
          <a:p>
            <a:pPr algn="l"/>
            <a:endParaRPr lang="en-IN" dirty="0" smtClean="0">
              <a:latin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 Heterogeneous Network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simulation in MATLAB involves modeling and analyzing communication networks that integrate multiple types of wireless access technologies, such as </a:t>
            </a:r>
            <a:r>
              <a:rPr lang="en-US" sz="1800" dirty="0" err="1">
                <a:latin typeface="Times New Roman" panose="02020603050405020304" pitchFamily="18" charset="0"/>
                <a:cs typeface="Times New Roman" panose="02020603050405020304" pitchFamily="18" charset="0"/>
              </a:rPr>
              <a:t>macrocells</a:t>
            </a:r>
            <a:r>
              <a:rPr lang="en-US" sz="1800" dirty="0">
                <a:latin typeface="Times New Roman" panose="02020603050405020304" pitchFamily="18" charset="0"/>
                <a:cs typeface="Times New Roman" panose="02020603050405020304" pitchFamily="18" charset="0"/>
              </a:rPr>
              <a:t>, microcells, </a:t>
            </a:r>
            <a:r>
              <a:rPr lang="en-US" sz="1800" dirty="0" err="1">
                <a:latin typeface="Times New Roman" panose="02020603050405020304" pitchFamily="18" charset="0"/>
                <a:cs typeface="Times New Roman" panose="02020603050405020304" pitchFamily="18" charset="0"/>
              </a:rPr>
              <a:t>picocells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femtocells</a:t>
            </a:r>
            <a:r>
              <a:rPr lang="en-US" sz="1800" dirty="0">
                <a:latin typeface="Times New Roman" panose="02020603050405020304" pitchFamily="18" charset="0"/>
                <a:cs typeface="Times New Roman" panose="02020603050405020304" pitchFamily="18" charset="0"/>
              </a:rPr>
              <a:t>, to enhance coverage and capacity.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are crucial in modern wireless communication systems, particularly in 5G, as they allow for efficient resource allocation, load balancing, and interference management across different layers of the network</a:t>
            </a:r>
            <a:r>
              <a:rPr lang="en-US" sz="1800" dirty="0" smtClean="0">
                <a:latin typeface="Times New Roman" panose="02020603050405020304" pitchFamily="18" charset="0"/>
                <a:cs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Using MATLAB for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simulation enables researchers and engineers to design, implement, and evaluate various algorithms and scenarios to optimize network performance. MATLAB's extensive libraries and toolboxes, such as the Communications System Toolbox, make it a powerful tool for conducting these simulations, enabling a better understanding of coverage, capacity, interference mitigation, and energy efficiency in heterogeneous environments. The simulation results help in refining the deployment strategies for future wireless networks</a:t>
            </a:r>
            <a:r>
              <a:rPr lang="en-US" sz="1800" dirty="0"/>
              <a:t>.</a:t>
            </a:r>
          </a:p>
          <a:p>
            <a:pPr algn="just"/>
            <a:endParaRPr lang="en-IN" sz="1800" b="1" u="heavy" dirty="0">
              <a:latin typeface="Times New Roman" panose="02020603050405020304" pitchFamily="18" charset="0"/>
            </a:endParaRPr>
          </a:p>
          <a:p>
            <a:pPr algn="l"/>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6692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4130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fontScale="92500" lnSpcReduction="20000"/>
          </a:bodyPr>
          <a:lstStyle/>
          <a:p>
            <a:endParaRPr lang="en-US" dirty="0" smtClean="0"/>
          </a:p>
          <a:p>
            <a:pPr>
              <a:spcBef>
                <a:spcPts val="0"/>
              </a:spcBef>
            </a:pPr>
            <a:endParaRPr lang="en-US" b="1" dirty="0" smtClean="0">
              <a:latin typeface="Times New Roman" panose="02020603050405020304" pitchFamily="18" charset="0"/>
            </a:endParaRPr>
          </a:p>
          <a:p>
            <a:pPr>
              <a:spcBef>
                <a:spcPts val="0"/>
              </a:spcBef>
            </a:pPr>
            <a:r>
              <a:rPr lang="en-US" sz="2600" b="1" dirty="0" smtClean="0">
                <a:latin typeface="Times New Roman" panose="02020603050405020304" pitchFamily="18" charset="0"/>
              </a:rPr>
              <a:t>Literature Survey</a:t>
            </a:r>
            <a:endParaRPr lang="en-IN" sz="2600" b="1" dirty="0" smtClean="0">
              <a:latin typeface="Times New Roman" panose="02020603050405020304" pitchFamily="18" charset="0"/>
            </a:endParaRPr>
          </a:p>
          <a:p>
            <a:pPr>
              <a:spcBef>
                <a:spcPts val="0"/>
              </a:spcBef>
            </a:pPr>
            <a:endParaRPr lang="en-US" b="1" u="heavy" dirty="0">
              <a:latin typeface="Times New Roman" panose="02020603050405020304" pitchFamily="18" charset="0"/>
            </a:endParaRPr>
          </a:p>
          <a:p>
            <a:pPr marL="342900" indent="-342900" algn="l">
              <a:buAutoNum type="arabicParenR"/>
            </a:pPr>
            <a:r>
              <a:rPr lang="en-US" sz="1800" b="1" dirty="0" smtClean="0">
                <a:solidFill>
                  <a:srgbClr val="FF0000"/>
                </a:solidFill>
                <a:latin typeface="Times New Roman" panose="02020603050405020304" pitchFamily="18" charset="0"/>
                <a:cs typeface="Times New Roman" panose="02020603050405020304" pitchFamily="18" charset="0"/>
              </a:rPr>
              <a:t>"Multi-Agent </a:t>
            </a:r>
            <a:r>
              <a:rPr lang="en-US" sz="1800" b="1" dirty="0">
                <a:solidFill>
                  <a:srgbClr val="FF0000"/>
                </a:solidFill>
                <a:latin typeface="Times New Roman" panose="02020603050405020304" pitchFamily="18" charset="0"/>
                <a:cs typeface="Times New Roman" panose="02020603050405020304" pitchFamily="18" charset="0"/>
              </a:rPr>
              <a:t>Deep Reinforcement Learning for Resource Allocation in Heterogeneous Networks" (2022</a:t>
            </a:r>
            <a:r>
              <a:rPr lang="en-US" sz="1800" b="1" dirty="0" smtClean="0">
                <a:solidFill>
                  <a:srgbClr val="FF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
            </a:r>
            <a:br>
              <a:rPr lang="en-US" sz="1800" dirty="0">
                <a:solidFill>
                  <a:srgbClr val="FF0000"/>
                </a:solidFill>
                <a:latin typeface="Times New Roman" panose="02020603050405020304" pitchFamily="18" charset="0"/>
                <a:cs typeface="Times New Roman" panose="02020603050405020304" pitchFamily="18" charset="0"/>
              </a:rPr>
            </a:br>
            <a:endParaRPr lang="en-US" sz="1800" dirty="0" smtClean="0">
              <a:solidFill>
                <a:srgbClr val="FF0000"/>
              </a:solidFill>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paper introduces a multi-agent deep reinforcement learning approach for dynamic resource allocation in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The authors model a complex multi-cell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environment where each base station acts as an agent, making resource allocation decisions autonomously. MATLAB simulations are used to validate the proposed algorithm, demonstrating significant improvements in network throughput and energy efficiency.</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Use of multi-agent reinforcement learning for resource allocation.</a:t>
            </a:r>
          </a:p>
          <a:p>
            <a:pPr algn="l"/>
            <a:r>
              <a:rPr lang="en-US" sz="1800" dirty="0">
                <a:latin typeface="Times New Roman" panose="02020603050405020304" pitchFamily="18" charset="0"/>
                <a:cs typeface="Times New Roman" panose="02020603050405020304" pitchFamily="18" charset="0"/>
              </a:rPr>
              <a:t>MATLAB simulations demonstrate improved energy efficiency and throughput.</a:t>
            </a:r>
          </a:p>
          <a:p>
            <a:pPr algn="l"/>
            <a:r>
              <a:rPr lang="en-US" sz="1800" b="1" dirty="0">
                <a:latin typeface="Times New Roman" panose="02020603050405020304" pitchFamily="18" charset="0"/>
                <a:cs typeface="Times New Roman" panose="02020603050405020304" pitchFamily="18" charset="0"/>
              </a:rPr>
              <a:t>Citation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IEEE Access, 2022</a:t>
            </a:r>
            <a:r>
              <a:rPr lang="en-US" sz="1800" i="1" dirty="0" smtClean="0">
                <a:latin typeface="Times New Roman" panose="02020603050405020304" pitchFamily="18" charset="0"/>
                <a:cs typeface="Times New Roman" panose="02020603050405020304" pitchFamily="18" charset="0"/>
              </a:rPr>
              <a:t>.</a:t>
            </a:r>
          </a:p>
          <a:p>
            <a:pPr algn="l"/>
            <a:endParaRPr lang="en-US" sz="1800" i="1" dirty="0">
              <a:latin typeface="Times New Roman" panose="02020603050405020304" pitchFamily="18" charset="0"/>
              <a:cs typeface="Times New Roman" panose="02020603050405020304" pitchFamily="18" charset="0"/>
            </a:endParaRPr>
          </a:p>
          <a:p>
            <a:pPr algn="l"/>
            <a:r>
              <a:rPr lang="en-US" sz="1800" b="1" i="1" dirty="0" smtClean="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"Deep Learning-based User Association and Power Control in </a:t>
            </a:r>
            <a:r>
              <a:rPr lang="en-US" sz="1800" b="1" dirty="0" err="1">
                <a:solidFill>
                  <a:srgbClr val="FF0000"/>
                </a:solidFill>
                <a:latin typeface="Times New Roman" panose="02020603050405020304" pitchFamily="18" charset="0"/>
                <a:cs typeface="Times New Roman" panose="02020603050405020304" pitchFamily="18" charset="0"/>
              </a:rPr>
              <a:t>HetNets</a:t>
            </a:r>
            <a:r>
              <a:rPr lang="en-US" sz="1800" b="1" dirty="0">
                <a:solidFill>
                  <a:srgbClr val="FF0000"/>
                </a:solidFill>
                <a:latin typeface="Times New Roman" panose="02020603050405020304" pitchFamily="18" charset="0"/>
                <a:cs typeface="Times New Roman" panose="02020603050405020304" pitchFamily="18" charset="0"/>
              </a:rPr>
              <a:t>: A DDPG Transfer Learning Approach" (2023)</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study applies deep deterministic policy gradient (DDPG) transfer learning for user association and power control in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The authors simulate various small-cell configurations using MATLAB and demonstrate that the proposed method reduces transmission delay while maximizing system throughput.</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MATLAB simulations of user association and power control algorithms.</a:t>
            </a:r>
          </a:p>
          <a:p>
            <a:pPr algn="l"/>
            <a:r>
              <a:rPr lang="en-US" sz="1800" dirty="0">
                <a:latin typeface="Times New Roman" panose="02020603050405020304" pitchFamily="18" charset="0"/>
                <a:cs typeface="Times New Roman" panose="02020603050405020304" pitchFamily="18" charset="0"/>
              </a:rPr>
              <a:t>Application of DDPG-based transfer learning for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performance improvement.</a:t>
            </a:r>
          </a:p>
          <a:p>
            <a:pPr algn="l"/>
            <a:r>
              <a:rPr lang="en-US" sz="1800" b="1" dirty="0">
                <a:latin typeface="Times New Roman" panose="02020603050405020304" pitchFamily="18" charset="0"/>
                <a:cs typeface="Times New Roman" panose="02020603050405020304" pitchFamily="18" charset="0"/>
              </a:rPr>
              <a:t>Citation</a:t>
            </a:r>
            <a:r>
              <a:rPr lang="en-US" sz="1900" dirty="0">
                <a:latin typeface="Times New Roman" panose="02020603050405020304" pitchFamily="18" charset="0"/>
                <a:cs typeface="Times New Roman" panose="02020603050405020304" pitchFamily="18" charset="0"/>
              </a:rPr>
              <a:t>: </a:t>
            </a:r>
            <a:r>
              <a:rPr lang="en-US" sz="1900" i="1" dirty="0">
                <a:latin typeface="Times New Roman" panose="02020603050405020304" pitchFamily="18" charset="0"/>
                <a:cs typeface="Times New Roman" panose="02020603050405020304" pitchFamily="18" charset="0"/>
              </a:rPr>
              <a:t>IEEE Transactions on Wireless Communications, 2023.</a:t>
            </a:r>
            <a:endParaRPr lang="en-US" sz="1900" dirty="0">
              <a:latin typeface="Times New Roman" panose="02020603050405020304" pitchFamily="18" charset="0"/>
              <a:cs typeface="Times New Roman" panose="02020603050405020304" pitchFamily="18" charset="0"/>
            </a:endParaRPr>
          </a:p>
          <a:p>
            <a:pPr algn="l"/>
            <a:endParaRPr lang="en-US" sz="1800" dirty="0"/>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0" algn="l">
              <a:lnSpc>
                <a:spcPct val="150000"/>
              </a:lnSpc>
              <a:spcBef>
                <a:spcPts val="0"/>
              </a:spcBef>
              <a:buClr>
                <a:schemeClr val="dk1"/>
              </a:buClr>
              <a:buSzPts val="3000"/>
            </a:pPr>
            <a:endParaRPr lang="en-US" sz="1800" dirty="0">
              <a:latin typeface="Times New Roman" panose="02020603050405020304" pitchFamily="18" charset="0"/>
              <a:cs typeface="Times New Roman" panose="02020603050405020304" pitchFamily="18" charset="0"/>
            </a:endParaRPr>
          </a:p>
          <a:p>
            <a:pPr>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47723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lnSpcReduction="10000"/>
          </a:bodyPr>
          <a:lstStyle/>
          <a:p>
            <a:endParaRPr lang="en-US" dirty="0" smtClean="0"/>
          </a:p>
          <a:p>
            <a:pPr>
              <a:spcBef>
                <a:spcPts val="0"/>
              </a:spcBef>
            </a:pPr>
            <a:endParaRPr lang="en-IN" b="1" dirty="0" smtClean="0">
              <a:latin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3) "</a:t>
            </a:r>
            <a:r>
              <a:rPr lang="en-US" sz="1800" b="1" dirty="0" smtClean="0">
                <a:solidFill>
                  <a:srgbClr val="FF0000"/>
                </a:solidFill>
                <a:latin typeface="Times New Roman" panose="02020603050405020304" pitchFamily="18" charset="0"/>
                <a:cs typeface="Times New Roman" panose="02020603050405020304" pitchFamily="18" charset="0"/>
              </a:rPr>
              <a:t>Energy-Efficient </a:t>
            </a:r>
            <a:r>
              <a:rPr lang="en-US" sz="1800" b="1" dirty="0">
                <a:solidFill>
                  <a:srgbClr val="FF0000"/>
                </a:solidFill>
                <a:latin typeface="Times New Roman" panose="02020603050405020304" pitchFamily="18" charset="0"/>
                <a:cs typeface="Times New Roman" panose="02020603050405020304" pitchFamily="18" charset="0"/>
              </a:rPr>
              <a:t>Resource Allocation in Ultra-Dense </a:t>
            </a:r>
            <a:r>
              <a:rPr lang="en-US" sz="1800" b="1" dirty="0" err="1">
                <a:solidFill>
                  <a:srgbClr val="FF0000"/>
                </a:solidFill>
                <a:latin typeface="Times New Roman" panose="02020603050405020304" pitchFamily="18" charset="0"/>
                <a:cs typeface="Times New Roman" panose="02020603050405020304" pitchFamily="18" charset="0"/>
              </a:rPr>
              <a:t>HetNets</a:t>
            </a:r>
            <a:r>
              <a:rPr lang="en-US" sz="1800" b="1" dirty="0">
                <a:solidFill>
                  <a:srgbClr val="FF0000"/>
                </a:solidFill>
                <a:latin typeface="Times New Roman" panose="02020603050405020304" pitchFamily="18" charset="0"/>
                <a:cs typeface="Times New Roman" panose="02020603050405020304" pitchFamily="18" charset="0"/>
              </a:rPr>
              <a:t> Using Reinforcement Learning" (2023</a:t>
            </a:r>
            <a:r>
              <a:rPr lang="en-US" sz="1800" b="1" dirty="0" smtClean="0">
                <a:solidFill>
                  <a:srgbClr val="FF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focuses on energy efficiency in ultra-dense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where densely packed small cells create a challenging environment for resource allocation. The authors propose a reinforcement learning-based approach for optimizing energy usage while maintaining high service quality. MATLAB is used for the simulation of resource allocation algorithms, and the results show a reduction in power consumption with minimal performance degradation.</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MATLAB-based simulation of energy-efficient algorithms in dense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Use of reinforcement learning to optimize energy usage.</a:t>
            </a:r>
          </a:p>
          <a:p>
            <a:pPr algn="l"/>
            <a:r>
              <a:rPr lang="en-US" sz="1800" b="1" dirty="0">
                <a:latin typeface="Times New Roman" panose="02020603050405020304" pitchFamily="18" charset="0"/>
                <a:cs typeface="Times New Roman" panose="02020603050405020304" pitchFamily="18" charset="0"/>
              </a:rPr>
              <a:t>Citation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IEEE </a:t>
            </a:r>
            <a:r>
              <a:rPr lang="en-US" sz="1800" i="1" dirty="0" err="1">
                <a:latin typeface="Times New Roman" panose="02020603050405020304" pitchFamily="18" charset="0"/>
                <a:cs typeface="Times New Roman" panose="02020603050405020304" pitchFamily="18" charset="0"/>
              </a:rPr>
              <a:t>Xplore</a:t>
            </a:r>
            <a:r>
              <a:rPr lang="en-US" sz="1800" i="1" dirty="0">
                <a:latin typeface="Times New Roman" panose="02020603050405020304" pitchFamily="18" charset="0"/>
                <a:cs typeface="Times New Roman" panose="02020603050405020304" pitchFamily="18" charset="0"/>
              </a:rPr>
              <a:t>, 2023</a:t>
            </a:r>
            <a:r>
              <a:rPr lang="en-US" sz="1800" i="1" dirty="0" smtClean="0">
                <a:latin typeface="Times New Roman" panose="02020603050405020304" pitchFamily="18" charset="0"/>
                <a:cs typeface="Times New Roman" panose="02020603050405020304" pitchFamily="18" charset="0"/>
              </a:rPr>
              <a:t>.</a:t>
            </a:r>
          </a:p>
          <a:p>
            <a:pPr algn="l"/>
            <a:endParaRPr lang="en-US" sz="1800" i="1" dirty="0">
              <a:latin typeface="Times New Roman" panose="02020603050405020304" pitchFamily="18" charset="0"/>
              <a:cs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4) "</a:t>
            </a:r>
            <a:r>
              <a:rPr lang="en-US" sz="1800" b="1" dirty="0" smtClean="0">
                <a:solidFill>
                  <a:srgbClr val="FF0000"/>
                </a:solidFill>
                <a:latin typeface="Times New Roman" panose="02020603050405020304" pitchFamily="18" charset="0"/>
                <a:cs typeface="Times New Roman" panose="02020603050405020304" pitchFamily="18" charset="0"/>
              </a:rPr>
              <a:t>Machine </a:t>
            </a:r>
            <a:r>
              <a:rPr lang="en-US" sz="1800" b="1" dirty="0">
                <a:solidFill>
                  <a:srgbClr val="FF0000"/>
                </a:solidFill>
                <a:latin typeface="Times New Roman" panose="02020603050405020304" pitchFamily="18" charset="0"/>
                <a:cs typeface="Times New Roman" panose="02020603050405020304" pitchFamily="18" charset="0"/>
              </a:rPr>
              <a:t>Learning-Enabled Interference Management in 5G </a:t>
            </a:r>
            <a:r>
              <a:rPr lang="en-US" sz="1800" b="1" dirty="0" err="1">
                <a:solidFill>
                  <a:srgbClr val="FF0000"/>
                </a:solidFill>
                <a:latin typeface="Times New Roman" panose="02020603050405020304" pitchFamily="18" charset="0"/>
                <a:cs typeface="Times New Roman" panose="02020603050405020304" pitchFamily="18" charset="0"/>
              </a:rPr>
              <a:t>HetNets</a:t>
            </a:r>
            <a:r>
              <a:rPr lang="en-US" sz="1800" b="1" dirty="0">
                <a:solidFill>
                  <a:srgbClr val="FF0000"/>
                </a:solidFill>
                <a:latin typeface="Times New Roman" panose="02020603050405020304" pitchFamily="18" charset="0"/>
                <a:cs typeface="Times New Roman" panose="02020603050405020304" pitchFamily="18" charset="0"/>
              </a:rPr>
              <a:t>" (2022</a:t>
            </a:r>
            <a:r>
              <a:rPr lang="en-US" sz="1800" b="1" dirty="0" smtClean="0">
                <a:solidFill>
                  <a:srgbClr val="FF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tackles the issue of interference management in 5G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by utilizing machine learning techniques. The authors employ MATLAB to simulate a multi-cell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environment, applying various machine learning algorithms such as k-nearest neighbors (KNN) and support vector machines (SVM) to predict and mitigate interference in real-time.</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MATLAB simulations for interference prediction and management using machine learning.</a:t>
            </a:r>
          </a:p>
          <a:p>
            <a:pPr algn="l"/>
            <a:r>
              <a:rPr lang="en-US" sz="1800" dirty="0">
                <a:latin typeface="Times New Roman" panose="02020603050405020304" pitchFamily="18" charset="0"/>
                <a:cs typeface="Times New Roman" panose="02020603050405020304" pitchFamily="18" charset="0"/>
              </a:rPr>
              <a:t>Application of KNN and SVM algorithms to mitigate interference.</a:t>
            </a:r>
          </a:p>
          <a:p>
            <a:pPr algn="l"/>
            <a:r>
              <a:rPr lang="en-US" sz="1800" b="1" dirty="0">
                <a:latin typeface="Times New Roman" panose="02020603050405020304" pitchFamily="18" charset="0"/>
                <a:cs typeface="Times New Roman" panose="02020603050405020304" pitchFamily="18" charset="0"/>
              </a:rPr>
              <a:t>Citation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IEEE Communications Letters, 2022.</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0" algn="l">
              <a:lnSpc>
                <a:spcPct val="150000"/>
              </a:lnSpc>
              <a:spcBef>
                <a:spcPts val="0"/>
              </a:spcBef>
              <a:buClr>
                <a:schemeClr val="dk1"/>
              </a:buClr>
              <a:buSzPts val="3000"/>
            </a:pPr>
            <a:endParaRPr lang="en-US" sz="1800" dirty="0">
              <a:latin typeface="Times New Roman" panose="02020603050405020304" pitchFamily="18" charset="0"/>
              <a:cs typeface="Times New Roman" panose="02020603050405020304" pitchFamily="18" charset="0"/>
            </a:endParaRPr>
          </a:p>
          <a:p>
            <a:pPr>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60445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12694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endParaRPr lang="en-IN" b="1" dirty="0" smtClean="0">
              <a:latin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5) "</a:t>
            </a:r>
            <a:r>
              <a:rPr lang="en-US" sz="1800" b="1" dirty="0" smtClean="0">
                <a:solidFill>
                  <a:srgbClr val="FF0000"/>
                </a:solidFill>
                <a:latin typeface="Times New Roman" panose="02020603050405020304" pitchFamily="18" charset="0"/>
                <a:cs typeface="Times New Roman" panose="02020603050405020304" pitchFamily="18" charset="0"/>
              </a:rPr>
              <a:t>Cooperative </a:t>
            </a:r>
            <a:r>
              <a:rPr lang="en-US" sz="1800" b="1" dirty="0">
                <a:solidFill>
                  <a:srgbClr val="FF0000"/>
                </a:solidFill>
                <a:latin typeface="Times New Roman" panose="02020603050405020304" pitchFamily="18" charset="0"/>
                <a:cs typeface="Times New Roman" panose="02020603050405020304" pitchFamily="18" charset="0"/>
              </a:rPr>
              <a:t>Distributed Resource Allocation in Heterogeneous Networks: A Game-Theoretic Approach" (2023</a:t>
            </a:r>
            <a:r>
              <a:rPr lang="en-US" sz="1800" b="1" dirty="0" smtClean="0">
                <a:solidFill>
                  <a:srgbClr val="FF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a:t>
            </a:r>
          </a:p>
          <a:p>
            <a:pPr algn="l"/>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research explores cooperative resource allocation in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using a game-theoretic approach. The authors develop a cooperative distributed algorithm for device-to-device (D2D) communication and resource sharing among small cells. MATLAB simulations show how the proposed approach improves spectrum utilization and overall network efficiency.</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Game-theoretic resource allocation model for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MATLAB-based simulations show enhanced spectrum utilization.</a:t>
            </a:r>
          </a:p>
          <a:p>
            <a:pPr algn="l"/>
            <a:r>
              <a:rPr lang="en-US" sz="1800" b="1" dirty="0">
                <a:latin typeface="Times New Roman" panose="02020603050405020304" pitchFamily="18" charset="0"/>
                <a:cs typeface="Times New Roman" panose="02020603050405020304" pitchFamily="18" charset="0"/>
              </a:rPr>
              <a:t>Citation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IEEE Transactions on Communications, 2023.</a:t>
            </a:r>
            <a:endParaRPr lang="en-US" sz="1800" dirty="0">
              <a:latin typeface="Times New Roman" panose="02020603050405020304" pitchFamily="18" charset="0"/>
              <a:cs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6) </a:t>
            </a:r>
            <a:r>
              <a:rPr lang="en-US" sz="1800" b="1" dirty="0" smtClean="0">
                <a:solidFill>
                  <a:srgbClr val="FF0000"/>
                </a:solidFill>
                <a:latin typeface="Times New Roman" panose="02020603050405020304" pitchFamily="18" charset="0"/>
                <a:cs typeface="Times New Roman" panose="02020603050405020304" pitchFamily="18" charset="0"/>
              </a:rPr>
              <a:t>"6G </a:t>
            </a:r>
            <a:r>
              <a:rPr lang="en-US" sz="1800" b="1" dirty="0">
                <a:solidFill>
                  <a:srgbClr val="FF0000"/>
                </a:solidFill>
                <a:latin typeface="Times New Roman" panose="02020603050405020304" pitchFamily="18" charset="0"/>
                <a:cs typeface="Times New Roman" panose="02020603050405020304" pitchFamily="18" charset="0"/>
              </a:rPr>
              <a:t>Heterogeneous Networks: Challenges and Simulation using MATLAB" (2024</a:t>
            </a:r>
            <a:r>
              <a:rPr lang="en-US" sz="1800" b="1" dirty="0" smtClean="0">
                <a:solidFill>
                  <a:srgbClr val="FF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a:t>
            </a:r>
          </a:p>
          <a:p>
            <a:pPr algn="l"/>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the onset of 6G technologies, this paper explores the integration of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with terahertz communication, massive MIMO, and AI-based techniques. The authors use MATLAB to simulate next-generation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architectures and evaluate their performance in terms of ultra-low latency, high reliability, and energy efficiency. The study provides a roadmap for future network deployments.</a:t>
            </a:r>
          </a:p>
          <a:p>
            <a:pPr algn="l"/>
            <a:r>
              <a:rPr lang="en-US" sz="1800" b="1" dirty="0">
                <a:latin typeface="Times New Roman" panose="02020603050405020304" pitchFamily="18" charset="0"/>
                <a:cs typeface="Times New Roman" panose="02020603050405020304" pitchFamily="18" charset="0"/>
              </a:rPr>
              <a:t>Key Contributions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MATLAB simulations for 6G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architectures.</a:t>
            </a:r>
          </a:p>
          <a:p>
            <a:pPr algn="l"/>
            <a:r>
              <a:rPr lang="en-US" sz="1800" dirty="0">
                <a:latin typeface="Times New Roman" panose="02020603050405020304" pitchFamily="18" charset="0"/>
                <a:cs typeface="Times New Roman" panose="02020603050405020304" pitchFamily="18" charset="0"/>
              </a:rPr>
              <a:t>Integration of terahertz communication and massive MIMO with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a:t>
            </a:r>
          </a:p>
          <a:p>
            <a:pPr algn="l"/>
            <a:r>
              <a:rPr lang="en-US" sz="1800" b="1" dirty="0">
                <a:latin typeface="Times New Roman" panose="02020603050405020304" pitchFamily="18" charset="0"/>
                <a:cs typeface="Times New Roman" panose="02020603050405020304" pitchFamily="18" charset="0"/>
              </a:rPr>
              <a:t>Citation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IEEE Future Networks, 2024</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0" algn="l">
              <a:lnSpc>
                <a:spcPct val="150000"/>
              </a:lnSpc>
              <a:spcBef>
                <a:spcPts val="0"/>
              </a:spcBef>
              <a:buClr>
                <a:schemeClr val="dk1"/>
              </a:buClr>
              <a:buSzPts val="3000"/>
            </a:pPr>
            <a:endParaRPr lang="en-US" sz="1800" dirty="0">
              <a:latin typeface="Times New Roman" panose="02020603050405020304" pitchFamily="18" charset="0"/>
              <a:cs typeface="Times New Roman" panose="02020603050405020304" pitchFamily="18" charset="0"/>
            </a:endParaRPr>
          </a:p>
          <a:p>
            <a:pPr>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60445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23038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latin typeface="Times New Roman" panose="02020603050405020304" pitchFamily="18" charset="0"/>
              </a:rPr>
              <a:t>Problem Statement</a:t>
            </a:r>
            <a:endParaRPr lang="en-IN" b="1" dirty="0" smtClean="0">
              <a:latin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objective is to simulate a heterogeneous network (</a:t>
            </a:r>
            <a:r>
              <a:rPr lang="en-US" sz="2000" dirty="0" err="1">
                <a:latin typeface="Times New Roman" panose="02020603050405020304" pitchFamily="18" charset="0"/>
                <a:cs typeface="Times New Roman" panose="02020603050405020304" pitchFamily="18" charset="0"/>
              </a:rPr>
              <a:t>HetNet</a:t>
            </a:r>
            <a:r>
              <a:rPr lang="en-US" sz="2000" dirty="0">
                <a:latin typeface="Times New Roman" panose="02020603050405020304" pitchFamily="18" charset="0"/>
                <a:cs typeface="Times New Roman" panose="02020603050405020304" pitchFamily="18" charset="0"/>
              </a:rPr>
              <a:t>) with 100 users, 5 macro base stations, and 10 small cells randomly placed in a 1000x1000 meter area. Users are connected to the base station that provides the highest signal quality based on the Signal-to-Interference-plus-Noise Ratio (SINR). The goal is to calculate and visualize the connections between users and base stations, showing how users associate with either macro base stations or small cells based on their proximity and signal strength.</a:t>
            </a:r>
          </a:p>
          <a:p>
            <a:pPr>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9423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latin typeface="Times New Roman" panose="02020603050405020304" pitchFamily="18" charset="0"/>
              </a:rPr>
              <a:t>Objectives</a:t>
            </a:r>
            <a:endParaRPr lang="en-IN" b="1" dirty="0" smtClean="0">
              <a:latin typeface="Times New Roman" panose="02020603050405020304" pitchFamily="18" charset="0"/>
            </a:endParaRPr>
          </a:p>
          <a:p>
            <a:pPr>
              <a:spcBef>
                <a:spcPts val="0"/>
              </a:spcBef>
            </a:pPr>
            <a:endParaRPr lang="en-US" b="1" u="heavy" dirty="0">
              <a:latin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lvl="0" indent="-285750" algn="l">
              <a:lnSpc>
                <a:spcPct val="150000"/>
              </a:lnSpc>
              <a:spcBef>
                <a:spcPts val="0"/>
              </a:spcBef>
              <a:buClr>
                <a:schemeClr val="dk1"/>
              </a:buClr>
              <a:buSzPts val="3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simulate the random deployment of macro base stations, small cells, and users within a defined area</a:t>
            </a:r>
            <a:r>
              <a:rPr lang="en-US" sz="1800" dirty="0" smtClean="0">
                <a:latin typeface="Times New Roman" panose="02020603050405020304" pitchFamily="18" charset="0"/>
                <a:cs typeface="Times New Roman" panose="02020603050405020304" pitchFamily="18" charset="0"/>
              </a:rPr>
              <a:t>.</a:t>
            </a:r>
          </a:p>
          <a:p>
            <a:pPr marL="285750" lvl="0" indent="-285750" algn="l">
              <a:lnSpc>
                <a:spcPct val="150000"/>
              </a:lnSpc>
              <a:spcBef>
                <a:spcPts val="0"/>
              </a:spcBef>
              <a:buClr>
                <a:schemeClr val="dk1"/>
              </a:buClr>
              <a:buSzPts val="3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calculate the path loss between users and base stations using a simplified urban macro path loss model</a:t>
            </a:r>
            <a:r>
              <a:rPr lang="en-US" sz="1800" dirty="0" smtClean="0">
                <a:latin typeface="Times New Roman" panose="02020603050405020304" pitchFamily="18" charset="0"/>
                <a:cs typeface="Times New Roman" panose="02020603050405020304" pitchFamily="18" charset="0"/>
              </a:rPr>
              <a:t>.</a:t>
            </a:r>
          </a:p>
          <a:p>
            <a:pPr marL="285750" lvl="0" indent="-285750" algn="l">
              <a:lnSpc>
                <a:spcPct val="150000"/>
              </a:lnSpc>
              <a:spcBef>
                <a:spcPts val="0"/>
              </a:spcBef>
              <a:buClr>
                <a:schemeClr val="dk1"/>
              </a:buClr>
              <a:buSzPts val="3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compute the Signal-to-Interference-plus-Noise Ratio (SINR) for each user from both macro base stations and small cells</a:t>
            </a:r>
            <a:r>
              <a:rPr lang="en-US" sz="1800" dirty="0" smtClean="0">
                <a:latin typeface="Times New Roman" panose="02020603050405020304" pitchFamily="18" charset="0"/>
                <a:cs typeface="Times New Roman" panose="02020603050405020304" pitchFamily="18" charset="0"/>
              </a:rPr>
              <a:t>.</a:t>
            </a:r>
          </a:p>
          <a:p>
            <a:pPr marL="285750" lvl="0" indent="-285750" algn="l">
              <a:lnSpc>
                <a:spcPct val="150000"/>
              </a:lnSpc>
              <a:spcBef>
                <a:spcPts val="0"/>
              </a:spcBef>
              <a:buClr>
                <a:schemeClr val="dk1"/>
              </a:buClr>
              <a:buSzPts val="3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assign each user to the base station (either macro or small cell) that provides the highest SINR. </a:t>
            </a:r>
            <a:endParaRPr lang="en-US" sz="1800" dirty="0" smtClean="0">
              <a:latin typeface="Times New Roman" panose="02020603050405020304" pitchFamily="18" charset="0"/>
              <a:cs typeface="Times New Roman" panose="02020603050405020304" pitchFamily="18" charset="0"/>
            </a:endParaRPr>
          </a:p>
          <a:p>
            <a:pPr marL="285750" lvl="0" indent="-285750" algn="l">
              <a:lnSpc>
                <a:spcPct val="150000"/>
              </a:lnSpc>
              <a:spcBef>
                <a:spcPts val="0"/>
              </a:spcBef>
              <a:buClr>
                <a:schemeClr val="dk1"/>
              </a:buClr>
              <a:buSzPts val="3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visually represent the positions of base stations, small cells, and users within the simulation area and highlight their associations.</a:t>
            </a:r>
          </a:p>
          <a:p>
            <a:pPr>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158852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smtClean="0"/>
          </a:p>
          <a:p>
            <a:pPr>
              <a:spcBef>
                <a:spcPts val="0"/>
              </a:spcBef>
            </a:pPr>
            <a:r>
              <a:rPr lang="en-US" b="1" dirty="0" smtClean="0"/>
              <a:t>Current Companies Associated With </a:t>
            </a:r>
            <a:r>
              <a:rPr lang="en-US" b="1" dirty="0" err="1" smtClean="0"/>
              <a:t>HetNet</a:t>
            </a:r>
            <a:endParaRPr lang="en-US" b="1" u="heavy" dirty="0">
              <a:latin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Several companies are actively working in the field of Heterogeneous Networks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simulation and infrastructure. Some of the key players include</a:t>
            </a:r>
            <a:r>
              <a:rPr lang="en-US" sz="1800" dirty="0" smtClean="0">
                <a:latin typeface="Times New Roman" panose="02020603050405020304" pitchFamily="18" charset="0"/>
                <a:cs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Nokia Networks</a:t>
            </a:r>
            <a:r>
              <a:rPr lang="en-US" sz="1800" dirty="0">
                <a:latin typeface="Times New Roman" panose="02020603050405020304" pitchFamily="18" charset="0"/>
                <a:cs typeface="Times New Roman" panose="02020603050405020304" pitchFamily="18" charset="0"/>
              </a:rPr>
              <a:t> - A major player in mobile and wireless communication technology, including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infrastructure.</a:t>
            </a:r>
          </a:p>
          <a:p>
            <a:pPr algn="l"/>
            <a:r>
              <a:rPr lang="en-US" sz="1800" b="1" dirty="0" err="1">
                <a:latin typeface="Times New Roman" panose="02020603050405020304" pitchFamily="18" charset="0"/>
                <a:cs typeface="Times New Roman" panose="02020603050405020304" pitchFamily="18" charset="0"/>
              </a:rPr>
              <a:t>AirHop</a:t>
            </a:r>
            <a:r>
              <a:rPr lang="en-US" sz="1800" b="1" dirty="0">
                <a:latin typeface="Times New Roman" panose="02020603050405020304" pitchFamily="18" charset="0"/>
                <a:cs typeface="Times New Roman" panose="02020603050405020304" pitchFamily="18" charset="0"/>
              </a:rPr>
              <a:t> Communications</a:t>
            </a:r>
            <a:r>
              <a:rPr lang="en-US" sz="1800" dirty="0">
                <a:latin typeface="Times New Roman" panose="02020603050405020304" pitchFamily="18" charset="0"/>
                <a:cs typeface="Times New Roman" panose="02020603050405020304" pitchFamily="18" charset="0"/>
              </a:rPr>
              <a:t> - Specializes in advanced solutions for Self-Organizing Networks (SON) that are crucial in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deployment.</a:t>
            </a:r>
          </a:p>
          <a:p>
            <a:pPr algn="l"/>
            <a:r>
              <a:rPr lang="en-US" sz="1800" b="1" dirty="0">
                <a:latin typeface="Times New Roman" panose="02020603050405020304" pitchFamily="18" charset="0"/>
                <a:cs typeface="Times New Roman" panose="02020603050405020304" pitchFamily="18" charset="0"/>
              </a:rPr>
              <a:t>Samsung Electronics</a:t>
            </a:r>
            <a:r>
              <a:rPr lang="en-US" sz="1800" dirty="0">
                <a:latin typeface="Times New Roman" panose="02020603050405020304" pitchFamily="18" charset="0"/>
                <a:cs typeface="Times New Roman" panose="02020603050405020304" pitchFamily="18" charset="0"/>
              </a:rPr>
              <a:t> - Involved in developing 5G and LTE network solutions for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environments.</a:t>
            </a:r>
          </a:p>
          <a:p>
            <a:pPr algn="l"/>
            <a:r>
              <a:rPr lang="en-US" sz="1800" b="1" dirty="0">
                <a:latin typeface="Times New Roman" panose="02020603050405020304" pitchFamily="18" charset="0"/>
                <a:cs typeface="Times New Roman" panose="02020603050405020304" pitchFamily="18" charset="0"/>
              </a:rPr>
              <a:t>NEC Corporation</a:t>
            </a:r>
            <a:r>
              <a:rPr lang="en-US" sz="1800" dirty="0">
                <a:latin typeface="Times New Roman" panose="02020603050405020304" pitchFamily="18" charset="0"/>
                <a:cs typeface="Times New Roman" panose="02020603050405020304" pitchFamily="18" charset="0"/>
              </a:rPr>
              <a:t> - Provides infrastructure for </a:t>
            </a:r>
            <a:r>
              <a:rPr lang="en-US" sz="1800" dirty="0" err="1">
                <a:latin typeface="Times New Roman" panose="02020603050405020304" pitchFamily="18" charset="0"/>
                <a:cs typeface="Times New Roman" panose="02020603050405020304" pitchFamily="18" charset="0"/>
              </a:rPr>
              <a:t>HetNets</a:t>
            </a:r>
            <a:r>
              <a:rPr lang="en-US" sz="1800" dirty="0">
                <a:latin typeface="Times New Roman" panose="02020603050405020304" pitchFamily="18" charset="0"/>
                <a:cs typeface="Times New Roman" panose="02020603050405020304" pitchFamily="18" charset="0"/>
              </a:rPr>
              <a:t>, including small cells and DAS (Distributed Antenna Systems).</a:t>
            </a:r>
          </a:p>
          <a:p>
            <a:pPr algn="l"/>
            <a:r>
              <a:rPr lang="en-US" sz="1800" b="1" dirty="0" err="1">
                <a:latin typeface="Times New Roman" panose="02020603050405020304" pitchFamily="18" charset="0"/>
                <a:cs typeface="Times New Roman" panose="02020603050405020304" pitchFamily="18" charset="0"/>
              </a:rPr>
              <a:t>Airspan</a:t>
            </a:r>
            <a:r>
              <a:rPr lang="en-US" sz="1800" b="1" dirty="0">
                <a:latin typeface="Times New Roman" panose="02020603050405020304" pitchFamily="18" charset="0"/>
                <a:cs typeface="Times New Roman" panose="02020603050405020304" pitchFamily="18" charset="0"/>
              </a:rPr>
              <a:t> Networks</a:t>
            </a:r>
            <a:r>
              <a:rPr lang="en-US" sz="1800" dirty="0">
                <a:latin typeface="Times New Roman" panose="02020603050405020304" pitchFamily="18" charset="0"/>
                <a:cs typeface="Times New Roman" panose="02020603050405020304" pitchFamily="18" charset="0"/>
              </a:rPr>
              <a:t> - A prominent supplier of 4G/5G </a:t>
            </a:r>
            <a:r>
              <a:rPr lang="en-US" sz="1800" dirty="0" err="1">
                <a:latin typeface="Times New Roman" panose="02020603050405020304" pitchFamily="18" charset="0"/>
                <a:cs typeface="Times New Roman" panose="02020603050405020304" pitchFamily="18" charset="0"/>
              </a:rPr>
              <a:t>HetNet</a:t>
            </a:r>
            <a:r>
              <a:rPr lang="en-US" sz="1800" dirty="0">
                <a:latin typeface="Times New Roman" panose="02020603050405020304" pitchFamily="18" charset="0"/>
                <a:cs typeface="Times New Roman" panose="02020603050405020304" pitchFamily="18" charset="0"/>
              </a:rPr>
              <a:t> solutions. They partnered with Reliance </a:t>
            </a:r>
            <a:r>
              <a:rPr lang="en-US" sz="1800" dirty="0" err="1">
                <a:latin typeface="Times New Roman" panose="02020603050405020304" pitchFamily="18" charset="0"/>
                <a:cs typeface="Times New Roman" panose="02020603050405020304" pitchFamily="18" charset="0"/>
              </a:rPr>
              <a:t>Jio</a:t>
            </a:r>
            <a:r>
              <a:rPr lang="en-US" sz="1800" dirty="0">
                <a:latin typeface="Times New Roman" panose="02020603050405020304" pitchFamily="18" charset="0"/>
                <a:cs typeface="Times New Roman" panose="02020603050405020304" pitchFamily="18" charset="0"/>
              </a:rPr>
              <a:t> to deploy small cell networks in India​(</a:t>
            </a:r>
            <a:r>
              <a:rPr lang="en-US" sz="1800" dirty="0">
                <a:latin typeface="Times New Roman" panose="02020603050405020304" pitchFamily="18" charset="0"/>
                <a:cs typeface="Times New Roman" panose="02020603050405020304" pitchFamily="18" charset="0"/>
                <a:hlinkClick r:id="rId3"/>
              </a:rPr>
              <a:t>Coherent </a:t>
            </a:r>
            <a:r>
              <a:rPr lang="en-US" sz="1800" dirty="0" smtClean="0">
                <a:latin typeface="Times New Roman" panose="02020603050405020304" pitchFamily="18" charset="0"/>
                <a:cs typeface="Times New Roman" panose="02020603050405020304" pitchFamily="18" charset="0"/>
                <a:hlinkClick r:id="rId3"/>
              </a:rPr>
              <a:t>Insights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hlinkClick r:id="rId4"/>
              </a:rPr>
              <a:t>Coherent </a:t>
            </a:r>
            <a:r>
              <a:rPr lang="en-US" sz="1800" dirty="0" smtClean="0">
                <a:latin typeface="Times New Roman" panose="02020603050405020304" pitchFamily="18" charset="0"/>
                <a:cs typeface="Times New Roman" panose="02020603050405020304" pitchFamily="18" charset="0"/>
                <a:hlinkClick r:id="rId4"/>
              </a:rPr>
              <a:t>Insights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endParaRPr lang="en-US" sz="1800" dirty="0" smtClean="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companies focus on enhancing network performance, especially in densely populated urban areas and less populated rural areas, to meet diverse consumer needs.</a:t>
            </a:r>
          </a:p>
          <a:p>
            <a:pPr algn="l">
              <a:spcBef>
                <a:spcPts val="0"/>
              </a:spcBef>
            </a:pPr>
            <a:endParaRPr lang="en-US" b="1" u="heavy" dirty="0" smtClean="0">
              <a:latin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95164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9772</TotalTime>
  <Words>1401</Words>
  <Application>Microsoft Office PowerPoint</Application>
  <PresentationFormat>Widescreen</PresentationFormat>
  <Paragraphs>223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Garamond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baak</dc:creator>
  <cp:lastModifiedBy>win10</cp:lastModifiedBy>
  <cp:revision>90</cp:revision>
  <dcterms:created xsi:type="dcterms:W3CDTF">2024-02-20T13:57:07Z</dcterms:created>
  <dcterms:modified xsi:type="dcterms:W3CDTF">2024-09-10T02:55:08Z</dcterms:modified>
</cp:coreProperties>
</file>