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300" r:id="rId4"/>
    <p:sldId id="294" r:id="rId5"/>
    <p:sldId id="268" r:id="rId6"/>
    <p:sldId id="296" r:id="rId7"/>
    <p:sldId id="301" r:id="rId8"/>
    <p:sldId id="297" r:id="rId9"/>
    <p:sldId id="302" r:id="rId10"/>
    <p:sldId id="303" r:id="rId11"/>
    <p:sldId id="30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87882" autoAdjust="0"/>
  </p:normalViewPr>
  <p:slideViewPr>
    <p:cSldViewPr snapToGrid="0">
      <p:cViewPr varScale="1">
        <p:scale>
          <a:sx n="78" d="100"/>
          <a:sy n="78" d="100"/>
        </p:scale>
        <p:origin x="11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5D85F-692A-4B40-84DB-6A4F241410A4}" type="datetimeFigureOut">
              <a:rPr lang="en-IN" smtClean="0"/>
              <a:t>19-09-2024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F3365-7E6F-4FF9-8724-C5BF12ECB6B0}" type="slidenum">
              <a:rPr lang="en-IN" smtClean="0"/>
              <a:t>‹#›</a:t>
            </a:fld>
            <a:endParaRPr lang="en-IN"/>
          </a:p>
        </p:txBody>
      </p:sp>
    </p:spTree>
    <p:extLst>
      <p:ext uri="{BB962C8B-B14F-4D97-AF65-F5344CB8AC3E}">
        <p14:creationId xmlns:p14="http://schemas.microsoft.com/office/powerpoint/2010/main" val="208078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2</a:t>
            </a:fld>
            <a:endParaRPr lang="en-US"/>
          </a:p>
        </p:txBody>
      </p:sp>
    </p:spTree>
    <p:extLst>
      <p:ext uri="{BB962C8B-B14F-4D97-AF65-F5344CB8AC3E}">
        <p14:creationId xmlns:p14="http://schemas.microsoft.com/office/powerpoint/2010/main" val="3942079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11</a:t>
            </a:fld>
            <a:endParaRPr lang="en-US"/>
          </a:p>
        </p:txBody>
      </p:sp>
    </p:spTree>
    <p:extLst>
      <p:ext uri="{BB962C8B-B14F-4D97-AF65-F5344CB8AC3E}">
        <p14:creationId xmlns:p14="http://schemas.microsoft.com/office/powerpoint/2010/main" val="680035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12</a:t>
            </a:fld>
            <a:endParaRPr lang="en-US"/>
          </a:p>
        </p:txBody>
      </p:sp>
    </p:spTree>
    <p:extLst>
      <p:ext uri="{BB962C8B-B14F-4D97-AF65-F5344CB8AC3E}">
        <p14:creationId xmlns:p14="http://schemas.microsoft.com/office/powerpoint/2010/main" val="4056430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3</a:t>
            </a:fld>
            <a:endParaRPr lang="en-US"/>
          </a:p>
        </p:txBody>
      </p:sp>
    </p:spTree>
    <p:extLst>
      <p:ext uri="{BB962C8B-B14F-4D97-AF65-F5344CB8AC3E}">
        <p14:creationId xmlns:p14="http://schemas.microsoft.com/office/powerpoint/2010/main" val="202617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4</a:t>
            </a:fld>
            <a:endParaRPr lang="en-US"/>
          </a:p>
        </p:txBody>
      </p:sp>
    </p:spTree>
    <p:extLst>
      <p:ext uri="{BB962C8B-B14F-4D97-AF65-F5344CB8AC3E}">
        <p14:creationId xmlns:p14="http://schemas.microsoft.com/office/powerpoint/2010/main" val="268742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5</a:t>
            </a:fld>
            <a:endParaRPr lang="en-US"/>
          </a:p>
        </p:txBody>
      </p:sp>
    </p:spTree>
    <p:extLst>
      <p:ext uri="{BB962C8B-B14F-4D97-AF65-F5344CB8AC3E}">
        <p14:creationId xmlns:p14="http://schemas.microsoft.com/office/powerpoint/2010/main" val="28395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6</a:t>
            </a:fld>
            <a:endParaRPr lang="en-US"/>
          </a:p>
        </p:txBody>
      </p:sp>
    </p:spTree>
    <p:extLst>
      <p:ext uri="{BB962C8B-B14F-4D97-AF65-F5344CB8AC3E}">
        <p14:creationId xmlns:p14="http://schemas.microsoft.com/office/powerpoint/2010/main" val="413241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7</a:t>
            </a:fld>
            <a:endParaRPr lang="en-US"/>
          </a:p>
        </p:txBody>
      </p:sp>
    </p:spTree>
    <p:extLst>
      <p:ext uri="{BB962C8B-B14F-4D97-AF65-F5344CB8AC3E}">
        <p14:creationId xmlns:p14="http://schemas.microsoft.com/office/powerpoint/2010/main" val="2074730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8</a:t>
            </a:fld>
            <a:endParaRPr lang="en-US"/>
          </a:p>
        </p:txBody>
      </p:sp>
    </p:spTree>
    <p:extLst>
      <p:ext uri="{BB962C8B-B14F-4D97-AF65-F5344CB8AC3E}">
        <p14:creationId xmlns:p14="http://schemas.microsoft.com/office/powerpoint/2010/main" val="415613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9</a:t>
            </a:fld>
            <a:endParaRPr lang="en-US"/>
          </a:p>
        </p:txBody>
      </p:sp>
    </p:spTree>
    <p:extLst>
      <p:ext uri="{BB962C8B-B14F-4D97-AF65-F5344CB8AC3E}">
        <p14:creationId xmlns:p14="http://schemas.microsoft.com/office/powerpoint/2010/main" val="376197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10</a:t>
            </a:fld>
            <a:endParaRPr lang="en-US"/>
          </a:p>
        </p:txBody>
      </p:sp>
    </p:spTree>
    <p:extLst>
      <p:ext uri="{BB962C8B-B14F-4D97-AF65-F5344CB8AC3E}">
        <p14:creationId xmlns:p14="http://schemas.microsoft.com/office/powerpoint/2010/main" val="11215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472F9-EFE5-6E11-059B-0968C047C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1C987EC-E38B-1B16-F216-91221531A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48E77D7-5587-2CE7-17FB-D36EA049C189}"/>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5" name="Footer Placeholder 4">
            <a:extLst>
              <a:ext uri="{FF2B5EF4-FFF2-40B4-BE49-F238E27FC236}">
                <a16:creationId xmlns:a16="http://schemas.microsoft.com/office/drawing/2014/main" xmlns="" id="{F12866C5-0907-667D-1E32-40F123EFE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5D2A726-A4BA-0BF9-4408-AC819D02B5C7}"/>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281423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053E3-C24F-085E-6EA3-5ADEA0A61E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CA6471E-7EFA-EB8E-1373-D90EBF1D1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56AEEB-7A76-C5B3-644F-C5274FCB6E3D}"/>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5" name="Footer Placeholder 4">
            <a:extLst>
              <a:ext uri="{FF2B5EF4-FFF2-40B4-BE49-F238E27FC236}">
                <a16:creationId xmlns:a16="http://schemas.microsoft.com/office/drawing/2014/main" xmlns="" id="{E05FC207-A5F8-93F5-6A57-93DC6356A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E9F8550-FF7B-D977-BAB6-0B5C873300B8}"/>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254702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14FF518-34C3-CD49-977F-CCA9E0D10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5DF4B42-EBC7-6510-31D8-E5BD699663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A2E50B6-F825-76B5-EE43-2A3BE0F633A0}"/>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5" name="Footer Placeholder 4">
            <a:extLst>
              <a:ext uri="{FF2B5EF4-FFF2-40B4-BE49-F238E27FC236}">
                <a16:creationId xmlns:a16="http://schemas.microsoft.com/office/drawing/2014/main" xmlns="" id="{E8942EA0-3B8D-B2F2-A19F-F597280B8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1CBDBFF-3437-229C-2FA6-F2F123988D69}"/>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55361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4F869-5B0D-7A4D-1387-8C1B86279E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15521B4-49EA-063A-6A37-D7CFE08A6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3F32C6C-3594-5859-D9DE-C56C0BDA320C}"/>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5" name="Footer Placeholder 4">
            <a:extLst>
              <a:ext uri="{FF2B5EF4-FFF2-40B4-BE49-F238E27FC236}">
                <a16:creationId xmlns:a16="http://schemas.microsoft.com/office/drawing/2014/main" xmlns="" id="{9038F862-9FC4-9B62-4649-26E2E5CB5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3274018-1EA3-8AEF-1E36-2E387A03BA23}"/>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59986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7BD0B-B941-1303-234D-9CD3F5D48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E41ADF8-B5F6-EFA1-6B41-3A0F08A5C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A2407C3-C2E5-09F6-A248-E3034B132E6B}"/>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5" name="Footer Placeholder 4">
            <a:extLst>
              <a:ext uri="{FF2B5EF4-FFF2-40B4-BE49-F238E27FC236}">
                <a16:creationId xmlns:a16="http://schemas.microsoft.com/office/drawing/2014/main" xmlns="" id="{0E4A526B-0EE9-00BB-9B9A-F8DEA96A9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12FA81A-BA80-9985-4676-3DD8DCF4B66C}"/>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16179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41647-20B0-1837-638D-A9F8B32ED4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4C1E98D-0A04-A80F-C421-BD8202608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1E28B94-257C-AEE7-88B0-21C1DFE00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5DDB5D9-1F21-0CD9-CD27-F0EEB14CF980}"/>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6" name="Footer Placeholder 5">
            <a:extLst>
              <a:ext uri="{FF2B5EF4-FFF2-40B4-BE49-F238E27FC236}">
                <a16:creationId xmlns:a16="http://schemas.microsoft.com/office/drawing/2014/main" xmlns="" id="{D30CA273-70EB-A0F4-F50E-3426E738C0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80E6EA5-F2D8-7F3E-0696-90D42A38D7F7}"/>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341174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9478D-389B-75CA-3239-5CDCF4E2F3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72AE0B2-8E5F-5D01-B4EC-87C8A30BD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C7D2DE8-9808-DFE6-1A3D-4E54A8AE5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2BEA9B7-CBE5-C30F-4074-73B4E134F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4DC500E-A857-0D2E-0A3B-0A5002E57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54BEE52-78EA-090B-8167-8CBBD798425D}"/>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8" name="Footer Placeholder 7">
            <a:extLst>
              <a:ext uri="{FF2B5EF4-FFF2-40B4-BE49-F238E27FC236}">
                <a16:creationId xmlns:a16="http://schemas.microsoft.com/office/drawing/2014/main" xmlns="" id="{9DA2C789-F05A-7BFC-D492-87A3984A52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E2B87CC-8801-3D22-26B1-EB381B771E03}"/>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326134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D3481-65B3-15C7-D666-B7791C1B8D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C225C32-7C0B-40A6-425D-99FE5A5F6F95}"/>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4" name="Footer Placeholder 3">
            <a:extLst>
              <a:ext uri="{FF2B5EF4-FFF2-40B4-BE49-F238E27FC236}">
                <a16:creationId xmlns:a16="http://schemas.microsoft.com/office/drawing/2014/main" xmlns="" id="{704F13BA-B7B7-C499-302E-D99E04FBD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338E28E-FC0D-DBC2-C1B1-398242AE0433}"/>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4414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19DD1F5-4F7C-69C0-E76D-9627A1B241BE}"/>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3" name="Footer Placeholder 2">
            <a:extLst>
              <a:ext uri="{FF2B5EF4-FFF2-40B4-BE49-F238E27FC236}">
                <a16:creationId xmlns:a16="http://schemas.microsoft.com/office/drawing/2014/main" xmlns="" id="{7B09E0E6-1C5D-97CC-AA58-5E9BBC865C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5DC7EDE-BCA9-53AC-5A51-5C0C7D58895E}"/>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262234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010F5-F82D-CC29-5F29-013D78AAD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FE87E6A-7EFE-F8D7-1D90-15029E91A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13ECBA6-DA34-C3B7-1D68-AC877C123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1784651-9FC5-8A3A-D92D-E3664D970E34}"/>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6" name="Footer Placeholder 5">
            <a:extLst>
              <a:ext uri="{FF2B5EF4-FFF2-40B4-BE49-F238E27FC236}">
                <a16:creationId xmlns:a16="http://schemas.microsoft.com/office/drawing/2014/main" xmlns="" id="{FB4A2256-83AA-5966-CBF4-121E1D0F5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8C8AFD-0277-4F23-608B-78DDA564EBE2}"/>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33940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5A12C-45CB-4A95-B6F6-F8A648C6F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0515177-1F83-CA98-1FB2-4D8842063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DD55703-C8B0-14DC-F13D-C5E75B944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D43DF9-035A-44AB-9232-D68C9EA1B26C}"/>
              </a:ext>
            </a:extLst>
          </p:cNvPr>
          <p:cNvSpPr>
            <a:spLocks noGrp="1"/>
          </p:cNvSpPr>
          <p:nvPr>
            <p:ph type="dt" sz="half" idx="10"/>
          </p:nvPr>
        </p:nvSpPr>
        <p:spPr/>
        <p:txBody>
          <a:bodyPr/>
          <a:lstStyle/>
          <a:p>
            <a:fld id="{5AA0D4D6-AC44-435C-BFAD-0B5406178549}" type="datetimeFigureOut">
              <a:rPr lang="en-IN" smtClean="0"/>
              <a:t>19-09-2024</a:t>
            </a:fld>
            <a:endParaRPr lang="en-IN"/>
          </a:p>
        </p:txBody>
      </p:sp>
      <p:sp>
        <p:nvSpPr>
          <p:cNvPr id="6" name="Footer Placeholder 5">
            <a:extLst>
              <a:ext uri="{FF2B5EF4-FFF2-40B4-BE49-F238E27FC236}">
                <a16:creationId xmlns:a16="http://schemas.microsoft.com/office/drawing/2014/main" xmlns="" id="{9A7FC882-CB27-61D9-213A-204CA3EAD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57219AD-29FF-9BF2-45B2-13A1B67C25B5}"/>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91596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98F70F-362C-CDC4-870D-DBA748F596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B8D811-10DF-CEE2-A372-7F3546CA1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5E3665D-09AC-559C-ABA8-A47996095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0D4D6-AC44-435C-BFAD-0B5406178549}" type="datetimeFigureOut">
              <a:rPr lang="en-IN" smtClean="0"/>
              <a:t>19-09-2024</a:t>
            </a:fld>
            <a:endParaRPr lang="en-IN"/>
          </a:p>
        </p:txBody>
      </p:sp>
      <p:sp>
        <p:nvSpPr>
          <p:cNvPr id="5" name="Footer Placeholder 4">
            <a:extLst>
              <a:ext uri="{FF2B5EF4-FFF2-40B4-BE49-F238E27FC236}">
                <a16:creationId xmlns:a16="http://schemas.microsoft.com/office/drawing/2014/main" xmlns="" id="{C995C749-ABD2-C26E-9A2F-AC44AD4AD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71A7EBF-F451-D7D8-30C5-433D903C9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09D74-A8EB-4553-A5F4-AA399FD889D0}" type="slidenum">
              <a:rPr lang="en-IN" smtClean="0"/>
              <a:t>‹#›</a:t>
            </a:fld>
            <a:endParaRPr lang="en-IN"/>
          </a:p>
        </p:txBody>
      </p:sp>
    </p:spTree>
    <p:extLst>
      <p:ext uri="{BB962C8B-B14F-4D97-AF65-F5344CB8AC3E}">
        <p14:creationId xmlns:p14="http://schemas.microsoft.com/office/powerpoint/2010/main" val="327094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r>
              <a:rPr lang="en-IN" sz="1092" dirty="0">
                <a:solidFill>
                  <a:srgbClr val="FFFFFF"/>
                </a:solidFill>
              </a:rPr>
              <a:t>a</a:t>
            </a:r>
          </a:p>
        </p:txBody>
      </p:sp>
      <p:sp>
        <p:nvSpPr>
          <p:cNvPr id="6" name="Google Shape;60;p14"/>
          <p:cNvSpPr/>
          <p:nvPr/>
        </p:nvSpPr>
        <p:spPr>
          <a:xfrm>
            <a:off x="0" y="-14906"/>
            <a:ext cx="4257083" cy="293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0"/>
                </a:lnTo>
                <a:close/>
              </a:path>
            </a:pathLst>
          </a:custGeom>
          <a:solidFill>
            <a:srgbClr val="005893"/>
          </a:solidFill>
          <a:ln w="12700">
            <a:miter lim="400000"/>
          </a:ln>
        </p:spPr>
        <p:txBody>
          <a:bodyPr lIns="0" tIns="0" rIns="0" bIns="0"/>
          <a:lstStyle/>
          <a:p>
            <a:pPr>
              <a:defRPr sz="800">
                <a:latin typeface="Calibri" panose="020F0502020204030204"/>
                <a:ea typeface="Calibri" panose="020F0502020204030204"/>
                <a:cs typeface="Calibri" panose="020F0502020204030204"/>
                <a:sym typeface="Calibri" panose="020F0502020204030204"/>
              </a:defRPr>
            </a:pPr>
            <a:endParaRPr/>
          </a:p>
        </p:txBody>
      </p:sp>
      <p:sp>
        <p:nvSpPr>
          <p:cNvPr id="9" name="Google Shape;64;p14"/>
          <p:cNvSpPr txBox="1"/>
          <p:nvPr/>
        </p:nvSpPr>
        <p:spPr>
          <a:xfrm>
            <a:off x="9720776" y="194938"/>
            <a:ext cx="2239098" cy="276999"/>
          </a:xfrm>
          <a:prstGeom prst="rect">
            <a:avLst/>
          </a:prstGeom>
          <a:ln w="12700">
            <a:miter lim="400000"/>
          </a:ln>
        </p:spPr>
        <p:txBody>
          <a:bodyPr wrap="square" lIns="0" tIns="0" rIns="0" bIns="0">
            <a:spAutoFit/>
          </a:bodyPr>
          <a:lstStyle>
            <a:lvl1pPr>
              <a:defRPr i="1">
                <a:solidFill>
                  <a:srgbClr val="422C75"/>
                </a:solidFill>
                <a:latin typeface="Calibri" panose="020F0502020204030204"/>
                <a:ea typeface="Calibri" panose="020F0502020204030204"/>
                <a:cs typeface="Calibri" panose="020F0502020204030204"/>
                <a:sym typeface="Calibri" panose="020F0502020204030204"/>
              </a:defRPr>
            </a:lvl1pPr>
          </a:lstStyle>
          <a:p>
            <a:pPr algn="r"/>
            <a:r>
              <a:rPr dirty="0"/>
              <a:t>Go, change the world</a:t>
            </a:r>
          </a:p>
        </p:txBody>
      </p:sp>
      <p:sp>
        <p:nvSpPr>
          <p:cNvPr id="11" name="Google Shape;63;p14"/>
          <p:cNvSpPr txBox="1"/>
          <p:nvPr/>
        </p:nvSpPr>
        <p:spPr>
          <a:xfrm>
            <a:off x="1140834" y="333834"/>
            <a:ext cx="1732804" cy="641985"/>
          </a:xfrm>
          <a:prstGeom prst="rect">
            <a:avLst/>
          </a:prstGeom>
          <a:ln w="12700">
            <a:miter lim="400000"/>
          </a:ln>
        </p:spPr>
        <p:txBody>
          <a:bodyPr lIns="0" tIns="0" rIns="0" bIns="0">
            <a:spAutoFit/>
          </a:bodyPr>
          <a:lstStyle/>
          <a:p>
            <a:pPr>
              <a:lnSpc>
                <a:spcPct val="110000"/>
              </a:lnSpc>
              <a:defRPr sz="1900" b="1">
                <a:solidFill>
                  <a:srgbClr val="FFFFFF"/>
                </a:solidFill>
                <a:latin typeface="Calibri" panose="020F0502020204030204"/>
                <a:ea typeface="Calibri" panose="020F0502020204030204"/>
                <a:cs typeface="Calibri" panose="020F0502020204030204"/>
                <a:sym typeface="Calibri" panose="020F0502020204030204"/>
              </a:defRPr>
            </a:pPr>
            <a:r>
              <a:rPr dirty="0"/>
              <a:t>RV College of </a:t>
            </a:r>
            <a:endParaRPr sz="600" dirty="0"/>
          </a:p>
          <a:p>
            <a:pPr>
              <a:lnSpc>
                <a:spcPct val="110000"/>
              </a:lnSpc>
              <a:defRPr sz="1900" b="1">
                <a:solidFill>
                  <a:srgbClr val="FFFFFF"/>
                </a:solidFill>
                <a:latin typeface="Calibri" panose="020F0502020204030204"/>
                <a:ea typeface="Calibri" panose="020F0502020204030204"/>
                <a:cs typeface="Calibri" panose="020F0502020204030204"/>
                <a:sym typeface="Calibri" panose="020F0502020204030204"/>
              </a:defRPr>
            </a:pPr>
            <a:r>
              <a:rPr dirty="0"/>
              <a:t>Engineering</a:t>
            </a:r>
          </a:p>
        </p:txBody>
      </p:sp>
      <p:sp>
        <p:nvSpPr>
          <p:cNvPr id="12" name="Google Shape;141;p1">
            <a:extLst>
              <a:ext uri="{FF2B5EF4-FFF2-40B4-BE49-F238E27FC236}">
                <a16:creationId xmlns:a16="http://schemas.microsoft.com/office/drawing/2014/main" xmlns="" id="{5E35135C-43A1-440A-A3C3-BFEFB3CF0EF4}"/>
              </a:ext>
            </a:extLst>
          </p:cNvPr>
          <p:cNvSpPr/>
          <p:nvPr/>
        </p:nvSpPr>
        <p:spPr>
          <a:xfrm>
            <a:off x="4013598" y="480151"/>
            <a:ext cx="8059132" cy="743634"/>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Clr>
                <a:schemeClr val="lt2"/>
              </a:buClr>
              <a:buSzPts val="4400"/>
              <a:buFont typeface="Times New Roman"/>
              <a:buNone/>
            </a:pPr>
            <a:endParaRPr sz="4800" b="1" dirty="0">
              <a:latin typeface="Times New Roman" pitchFamily="18" charset="0"/>
              <a:ea typeface="Garamond"/>
              <a:cs typeface="Times New Roman" pitchFamily="18" charset="0"/>
              <a:sym typeface="Garamond"/>
            </a:endParaRPr>
          </a:p>
          <a:p>
            <a:pPr lvl="0" algn="ctr">
              <a:buClr>
                <a:schemeClr val="lt2"/>
              </a:buClr>
              <a:buSzPts val="4400"/>
            </a:pPr>
            <a:r>
              <a:rPr lang="en-IN" dirty="0">
                <a:latin typeface="Times New Roman" pitchFamily="18" charset="0"/>
                <a:ea typeface="Times New Roman"/>
                <a:cs typeface="Times New Roman" pitchFamily="18" charset="0"/>
                <a:sym typeface="Times New Roman"/>
              </a:rPr>
              <a:t> </a:t>
            </a:r>
            <a:r>
              <a:rPr lang="en-IN" sz="2400" dirty="0">
                <a:latin typeface="Times New Roman" pitchFamily="18" charset="0"/>
                <a:ea typeface="Times New Roman"/>
                <a:cs typeface="Times New Roman" pitchFamily="18" charset="0"/>
                <a:sym typeface="Times New Roman"/>
              </a:rPr>
              <a:t>DEPARTMENT OF </a:t>
            </a:r>
            <a:r>
              <a:rPr lang="en-US" sz="2400" dirty="0">
                <a:latin typeface="Times New Roman" pitchFamily="18" charset="0"/>
                <a:cs typeface="Times New Roman" pitchFamily="18" charset="0"/>
              </a:rPr>
              <a:t>COMPUTER SCIENCE AND  ENGINEERING</a:t>
            </a:r>
            <a:endParaRPr lang="en-IN" sz="2400" dirty="0">
              <a:latin typeface="Times New Roman" pitchFamily="18" charset="0"/>
              <a:cs typeface="Times New Roman" pitchFamily="18" charset="0"/>
              <a:sym typeface="Times New Roman"/>
            </a:endParaRPr>
          </a:p>
        </p:txBody>
      </p:sp>
      <p:sp>
        <p:nvSpPr>
          <p:cNvPr id="14" name="Google Shape;68;p14"/>
          <p:cNvSpPr txBox="1"/>
          <p:nvPr/>
        </p:nvSpPr>
        <p:spPr>
          <a:xfrm>
            <a:off x="2883877" y="1348406"/>
            <a:ext cx="8651631" cy="1846621"/>
          </a:xfrm>
          <a:prstGeom prst="rect">
            <a:avLst/>
          </a:prstGeom>
          <a:ln w="12700">
            <a:miter lim="400000"/>
          </a:ln>
        </p:spPr>
        <p:txBody>
          <a:bodyPr wrap="square" lIns="91421" tIns="91421" rIns="91421" bIns="91421">
            <a:spAutoFit/>
          </a:bodyPr>
          <a:lstStyle/>
          <a:p>
            <a:pPr algn="ctr">
              <a:defRPr>
                <a:latin typeface="Times New Roman" panose="02020603050405020304"/>
                <a:ea typeface="Times New Roman" panose="02020603050405020304"/>
                <a:cs typeface="Times New Roman" panose="02020603050405020304"/>
                <a:sym typeface="Times New Roman" panose="02020603050405020304"/>
              </a:defRPr>
            </a:pPr>
            <a:r>
              <a:rPr lang="en-IN" sz="2000" dirty="0"/>
              <a:t>              Open Source Simulation Lab (</a:t>
            </a:r>
            <a:r>
              <a:rPr lang="en-US" sz="2000" dirty="0">
                <a:solidFill>
                  <a:schemeClr val="dk1"/>
                </a:solidFill>
                <a:latin typeface="Cambria"/>
                <a:ea typeface="Cambria"/>
                <a:sym typeface="Cambria"/>
              </a:rPr>
              <a:t>MCN431L</a:t>
            </a:r>
            <a:r>
              <a:rPr lang="en-IN" sz="2000" dirty="0"/>
              <a:t>)Project Presentation on </a:t>
            </a:r>
          </a:p>
          <a:p>
            <a:pPr lvl="0" algn="ctr">
              <a:defRPr>
                <a:latin typeface="Times New Roman" panose="02020603050405020304"/>
                <a:ea typeface="Times New Roman" panose="02020603050405020304"/>
                <a:cs typeface="Times New Roman" panose="02020603050405020304"/>
                <a:sym typeface="Times New Roman" panose="02020603050405020304"/>
              </a:defRPr>
            </a:pPr>
            <a:r>
              <a:rPr lang="en-IN" sz="2000" i="1" dirty="0">
                <a:sym typeface="Times New Roman" panose="02020603050405020304"/>
              </a:rPr>
              <a:t>            ‘</a:t>
            </a:r>
            <a:r>
              <a:rPr lang="en-IN" sz="2000" b="1" i="1" dirty="0">
                <a:sym typeface="Times New Roman" panose="02020603050405020304"/>
              </a:rPr>
              <a:t>Implementation of Smart Home Automation System</a:t>
            </a:r>
            <a:r>
              <a:rPr lang="en-US" sz="2000" b="1" dirty="0">
                <a:solidFill>
                  <a:schemeClr val="dk1"/>
                </a:solidFill>
                <a:latin typeface="Times New Roman"/>
                <a:ea typeface="Times New Roman"/>
                <a:cs typeface="Times New Roman"/>
                <a:sym typeface="Times New Roman"/>
              </a:rPr>
              <a:t>’</a:t>
            </a:r>
            <a:endParaRPr lang="en-US" sz="2000" dirty="0"/>
          </a:p>
          <a:p>
            <a:pPr algn="ctr">
              <a:defRPr>
                <a:latin typeface="Times New Roman" panose="02020603050405020304"/>
                <a:ea typeface="Times New Roman" panose="02020603050405020304"/>
                <a:cs typeface="Times New Roman" panose="02020603050405020304"/>
                <a:sym typeface="Times New Roman" panose="02020603050405020304"/>
              </a:defRPr>
            </a:pPr>
            <a:endParaRPr lang="en-IN" sz="2000" b="1" dirty="0">
              <a:sym typeface="Times New Roman" panose="02020603050405020304"/>
            </a:endParaRPr>
          </a:p>
          <a:p>
            <a:pPr algn="ctr">
              <a:defRPr>
                <a:latin typeface="Times New Roman" panose="02020603050405020304"/>
                <a:ea typeface="Times New Roman" panose="02020603050405020304"/>
                <a:cs typeface="Times New Roman" panose="02020603050405020304"/>
                <a:sym typeface="Times New Roman" panose="02020603050405020304"/>
              </a:defRPr>
            </a:pPr>
            <a:endParaRPr lang="en-IN" sz="2000" i="1" dirty="0">
              <a:latin typeface="Calibri" panose="020F0502020204030204"/>
              <a:ea typeface="Calibri" panose="020F0502020204030204"/>
              <a:cs typeface="Calibri" panose="020F0502020204030204"/>
              <a:sym typeface="Calibri" panose="020F0502020204030204"/>
            </a:endParaRPr>
          </a:p>
          <a:p>
            <a:r>
              <a:rPr lang="en-IN" sz="2800" dirty="0">
                <a:latin typeface="Times New Roman" pitchFamily="18" charset="0"/>
                <a:ea typeface="Times New Roman"/>
                <a:cs typeface="Times New Roman" pitchFamily="18" charset="0"/>
                <a:sym typeface="Times New Roman"/>
              </a:rPr>
              <a:t> </a:t>
            </a:r>
            <a:endParaRPr sz="2400" dirty="0">
              <a:latin typeface="Calibri" panose="020F0502020204030204"/>
              <a:ea typeface="Calibri" panose="020F0502020204030204"/>
              <a:cs typeface="Calibri" panose="020F0502020204030204"/>
              <a:sym typeface="Calibri" panose="020F0502020204030204"/>
            </a:endParaRPr>
          </a:p>
        </p:txBody>
      </p:sp>
      <p:sp>
        <p:nvSpPr>
          <p:cNvPr id="15" name="Presented By,…"/>
          <p:cNvSpPr txBox="1"/>
          <p:nvPr/>
        </p:nvSpPr>
        <p:spPr>
          <a:xfrm>
            <a:off x="5262929" y="2439708"/>
            <a:ext cx="4311652" cy="245745"/>
          </a:xfrm>
          <a:prstGeom prst="rect">
            <a:avLst/>
          </a:prstGeom>
          <a:ln w="12700">
            <a:miter lim="400000"/>
          </a:ln>
        </p:spPr>
        <p:txBody>
          <a:bodyPr lIns="0" tIns="0" rIns="0" bIns="0">
            <a:spAutoFit/>
          </a:bodyPr>
          <a:lstStyle/>
          <a:p>
            <a:pPr indent="45720" algn="ctr" defTabSz="457200">
              <a:defRPr sz="1600" i="1">
                <a:latin typeface="Times New Roman" panose="02020603050405020304"/>
                <a:ea typeface="Times New Roman" panose="02020603050405020304"/>
                <a:cs typeface="Times New Roman" panose="02020603050405020304"/>
                <a:sym typeface="Times New Roman" panose="02020603050405020304"/>
              </a:defRPr>
            </a:pPr>
            <a:r>
              <a:rPr dirty="0"/>
              <a:t>Presented By                </a:t>
            </a:r>
          </a:p>
        </p:txBody>
      </p:sp>
      <p:sp>
        <p:nvSpPr>
          <p:cNvPr id="16" name="Under the guidance of,…"/>
          <p:cNvSpPr txBox="1"/>
          <p:nvPr/>
        </p:nvSpPr>
        <p:spPr>
          <a:xfrm>
            <a:off x="4293306" y="4491941"/>
            <a:ext cx="7242202" cy="1354217"/>
          </a:xfrm>
          <a:prstGeom prst="rect">
            <a:avLst/>
          </a:prstGeom>
          <a:noFill/>
          <a:ln w="12700" cap="flat">
            <a:noFill/>
            <a:miter lim="400000"/>
          </a:ln>
          <a:effectLst/>
        </p:spPr>
        <p:txBody>
          <a:bodyPr wrap="square" lIns="0" tIns="0" rIns="0" bIns="0" numCol="1" anchor="t">
            <a:spAutoFit/>
          </a:bodyPr>
          <a:lstStyle/>
          <a:p>
            <a:pPr algn="ctr" defTabSz="457200">
              <a:defRPr i="1">
                <a:latin typeface="Times New Roman" panose="02020603050405020304"/>
                <a:ea typeface="Times New Roman" panose="02020603050405020304"/>
                <a:cs typeface="Times New Roman" panose="02020603050405020304"/>
                <a:sym typeface="Times New Roman" panose="02020603050405020304"/>
              </a:defRPr>
            </a:pPr>
            <a:r>
              <a:rPr dirty="0"/>
              <a:t>Under the guidance of</a:t>
            </a:r>
            <a:endParaRPr lang="en-IN" dirty="0"/>
          </a:p>
          <a:p>
            <a:pPr algn="ctr" defTabSz="457200">
              <a:defRPr i="1">
                <a:latin typeface="Times New Roman" panose="02020603050405020304"/>
                <a:ea typeface="Times New Roman" panose="02020603050405020304"/>
                <a:cs typeface="Times New Roman" panose="02020603050405020304"/>
                <a:sym typeface="Times New Roman" panose="02020603050405020304"/>
              </a:defRPr>
            </a:pPr>
            <a:r>
              <a:rPr lang="en-US" sz="1600" b="1" dirty="0"/>
              <a:t>Dr</a:t>
            </a:r>
            <a:r>
              <a:rPr lang="en-US" sz="1600" b="1" dirty="0">
                <a:effectLst/>
              </a:rPr>
              <a:t>. </a:t>
            </a:r>
            <a:r>
              <a:rPr lang="en-US" sz="1600" b="1" dirty="0"/>
              <a:t>Sandya S</a:t>
            </a:r>
            <a:endParaRPr lang="en-US" sz="1600" b="1" dirty="0">
              <a:effectLst/>
            </a:endParaRPr>
          </a:p>
          <a:p>
            <a:pPr algn="ctr" defTabSz="457200">
              <a:defRPr i="1">
                <a:latin typeface="Times New Roman" panose="02020603050405020304"/>
                <a:ea typeface="Times New Roman" panose="02020603050405020304"/>
                <a:cs typeface="Times New Roman" panose="02020603050405020304"/>
                <a:sym typeface="Times New Roman" panose="02020603050405020304"/>
              </a:defRPr>
            </a:pPr>
            <a:r>
              <a:rPr lang="en-IN" b="1" dirty="0">
                <a:sym typeface="Times New Roman" panose="02020603050405020304"/>
              </a:rPr>
              <a:t>Assistant Professor</a:t>
            </a:r>
            <a:endParaRPr b="1" dirty="0"/>
          </a:p>
          <a:p>
            <a:pPr algn="ctr" defTabSz="457200">
              <a:defRPr>
                <a:latin typeface="Times New Roman" panose="02020603050405020304"/>
                <a:ea typeface="Times New Roman" panose="02020603050405020304"/>
                <a:cs typeface="Times New Roman" panose="02020603050405020304"/>
                <a:sym typeface="Times New Roman" panose="02020603050405020304"/>
              </a:defRPr>
            </a:pPr>
            <a:r>
              <a:rPr dirty="0"/>
              <a:t>Department of </a:t>
            </a:r>
            <a:r>
              <a:rPr lang="en-IN" dirty="0">
                <a:latin typeface="Times New Roman" pitchFamily="18" charset="0"/>
                <a:cs typeface="Times New Roman" pitchFamily="18" charset="0"/>
                <a:sym typeface="Times New Roman"/>
              </a:rPr>
              <a:t>Computer Science </a:t>
            </a:r>
            <a:r>
              <a:rPr dirty="0"/>
              <a:t>Engineering,</a:t>
            </a:r>
          </a:p>
          <a:p>
            <a:pPr defTabSz="457200">
              <a:defRPr>
                <a:latin typeface="Times New Roman" panose="02020603050405020304"/>
                <a:ea typeface="Times New Roman" panose="02020603050405020304"/>
                <a:cs typeface="Times New Roman" panose="02020603050405020304"/>
                <a:sym typeface="Times New Roman" panose="02020603050405020304"/>
              </a:defRPr>
            </a:pPr>
            <a:r>
              <a:rPr dirty="0"/>
              <a:t>                                    RV College of Engineering, Bengaluru </a:t>
            </a:r>
          </a:p>
        </p:txBody>
      </p:sp>
      <p:sp>
        <p:nvSpPr>
          <p:cNvPr id="17" name="Google Shape;67;p14"/>
          <p:cNvSpPr txBox="1"/>
          <p:nvPr/>
        </p:nvSpPr>
        <p:spPr>
          <a:xfrm>
            <a:off x="5430129" y="2715448"/>
            <a:ext cx="5753685" cy="811397"/>
          </a:xfrm>
          <a:prstGeom prst="rect">
            <a:avLst/>
          </a:prstGeom>
          <a:ln w="12700">
            <a:miter lim="400000"/>
          </a:ln>
        </p:spPr>
        <p:txBody>
          <a:bodyPr wrap="square" lIns="20775" tIns="20775" rIns="20775" bIns="20775">
            <a:spAutoFit/>
          </a:bodyPr>
          <a:lstStyle/>
          <a:p>
            <a:pPr algn="ctr">
              <a:defRPr sz="1600">
                <a:latin typeface="Times New Roman" panose="02020603050405020304"/>
                <a:ea typeface="Times New Roman" panose="02020603050405020304"/>
                <a:cs typeface="Times New Roman" panose="02020603050405020304"/>
                <a:sym typeface="Times New Roman" panose="02020603050405020304"/>
              </a:defRPr>
            </a:pPr>
            <a:r>
              <a:rPr sz="1400" dirty="0"/>
              <a:t>                        </a:t>
            </a:r>
          </a:p>
          <a:p>
            <a:pPr algn="just">
              <a:defRPr>
                <a:latin typeface="Times New Roman" panose="02020603050405020304"/>
                <a:ea typeface="Times New Roman" panose="02020603050405020304"/>
                <a:cs typeface="Times New Roman" panose="02020603050405020304"/>
                <a:sym typeface="Times New Roman" panose="02020603050405020304"/>
              </a:defRPr>
            </a:pPr>
            <a:r>
              <a:rPr lang="en-IN" b="1" dirty="0"/>
              <a:t>B A Anirudh Koushik</a:t>
            </a:r>
            <a:r>
              <a:rPr lang="en-IN" dirty="0"/>
              <a:t>	</a:t>
            </a:r>
            <a:r>
              <a:rPr lang="en-US" b="1" dirty="0">
                <a:latin typeface="Times New Roman" panose="02020603050405020304" pitchFamily="18" charset="0"/>
              </a:rPr>
              <a:t>1RV23SCN01</a:t>
            </a:r>
            <a:endParaRPr lang="en-IN" b="1" dirty="0"/>
          </a:p>
          <a:p>
            <a:pPr algn="just">
              <a:defRPr>
                <a:latin typeface="Times New Roman" panose="02020603050405020304"/>
                <a:ea typeface="Times New Roman" panose="02020603050405020304"/>
                <a:cs typeface="Times New Roman" panose="02020603050405020304"/>
                <a:sym typeface="Times New Roman" panose="02020603050405020304"/>
              </a:defRPr>
            </a:pPr>
            <a:r>
              <a:rPr lang="en-IN" b="1" dirty="0"/>
              <a:t>Pavankumar Patil</a:t>
            </a:r>
            <a:r>
              <a:rPr lang="en-IN" dirty="0"/>
              <a:t>	                </a:t>
            </a:r>
            <a:r>
              <a:rPr lang="en-US" b="1" dirty="0">
                <a:latin typeface="Times New Roman" panose="02020603050405020304" pitchFamily="18" charset="0"/>
              </a:rPr>
              <a:t>1RV23SCN10</a:t>
            </a:r>
            <a:endParaRPr lang="en-US" dirty="0"/>
          </a:p>
        </p:txBody>
      </p:sp>
      <p:pic>
        <p:nvPicPr>
          <p:cNvPr id="3" name="Picture 2">
            <a:extLst>
              <a:ext uri="{FF2B5EF4-FFF2-40B4-BE49-F238E27FC236}">
                <a16:creationId xmlns:a16="http://schemas.microsoft.com/office/drawing/2014/main" xmlns="" id="{27877F45-A1BC-86B4-680B-B4538EFE29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988" y="175301"/>
            <a:ext cx="959050" cy="959050"/>
          </a:xfrm>
          <a:prstGeom prst="rect">
            <a:avLst/>
          </a:prstGeom>
        </p:spPr>
      </p:pic>
    </p:spTree>
    <p:extLst>
      <p:ext uri="{BB962C8B-B14F-4D97-AF65-F5344CB8AC3E}">
        <p14:creationId xmlns:p14="http://schemas.microsoft.com/office/powerpoint/2010/main" val="129158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r>
              <a:rPr lang="en-US" b="1" dirty="0"/>
              <a:t>RESULTS &amp; ANALYSIS</a:t>
            </a:r>
            <a:endParaRPr lang="en-US"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
        <p:nvSpPr>
          <p:cNvPr id="5" name="TextBox 4">
            <a:extLst>
              <a:ext uri="{FF2B5EF4-FFF2-40B4-BE49-F238E27FC236}">
                <a16:creationId xmlns:a16="http://schemas.microsoft.com/office/drawing/2014/main" xmlns="" id="{CA2FD4FA-7136-CAEA-FD90-A1555647FB93}"/>
              </a:ext>
            </a:extLst>
          </p:cNvPr>
          <p:cNvSpPr txBox="1"/>
          <p:nvPr/>
        </p:nvSpPr>
        <p:spPr>
          <a:xfrm>
            <a:off x="450010" y="994991"/>
            <a:ext cx="11259889" cy="2175083"/>
          </a:xfrm>
          <a:prstGeom prst="rect">
            <a:avLst/>
          </a:prstGeom>
          <a:noFill/>
        </p:spPr>
        <p:txBody>
          <a:bodyPr wrap="square">
            <a:spAutoFit/>
          </a:bodyPr>
          <a:lstStyle/>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3. Similarly, to automate the light intensity and ambience the LDR sensor is are used, initially during the setup a constant value of 400 is assigned to the LDR which can be used as the minimum value of the sensor. The light intensity value of 500 or greater is required for the sensor to operate the light appliances. </a:t>
            </a:r>
          </a:p>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4. The smoke sensor is another component which acts as a safety device, initially during setup a constant value is assigned as a threshold value when the sensor reads a value which is greater than the threshold value the buzzer connected starts buzzing for a specified time duration alerting the emergency. Table 2. Summarizes the operation states of a smoke detection unit. </a:t>
            </a:r>
          </a:p>
        </p:txBody>
      </p:sp>
      <p:graphicFrame>
        <p:nvGraphicFramePr>
          <p:cNvPr id="4" name="Table 3">
            <a:extLst>
              <a:ext uri="{FF2B5EF4-FFF2-40B4-BE49-F238E27FC236}">
                <a16:creationId xmlns:a16="http://schemas.microsoft.com/office/drawing/2014/main" xmlns="" id="{74CEB503-FD2F-DA43-EC1D-A8D5524625B6}"/>
              </a:ext>
            </a:extLst>
          </p:cNvPr>
          <p:cNvGraphicFramePr>
            <a:graphicFrameLocks noGrp="1"/>
          </p:cNvGraphicFramePr>
          <p:nvPr>
            <p:extLst>
              <p:ext uri="{D42A27DB-BD31-4B8C-83A1-F6EECF244321}">
                <p14:modId xmlns:p14="http://schemas.microsoft.com/office/powerpoint/2010/main" val="2229840724"/>
              </p:ext>
            </p:extLst>
          </p:nvPr>
        </p:nvGraphicFramePr>
        <p:xfrm>
          <a:off x="570106" y="3406190"/>
          <a:ext cx="5049298" cy="2699357"/>
        </p:xfrm>
        <a:graphic>
          <a:graphicData uri="http://schemas.openxmlformats.org/drawingml/2006/table">
            <a:tbl>
              <a:tblPr firstRow="1" firstCol="1" bandRow="1">
                <a:tableStyleId>{5C22544A-7EE6-4342-B048-85BDC9FD1C3A}</a:tableStyleId>
              </a:tblPr>
              <a:tblGrid>
                <a:gridCol w="1185083">
                  <a:extLst>
                    <a:ext uri="{9D8B030D-6E8A-4147-A177-3AD203B41FA5}">
                      <a16:colId xmlns:a16="http://schemas.microsoft.com/office/drawing/2014/main" xmlns="" val="2268954090"/>
                    </a:ext>
                  </a:extLst>
                </a:gridCol>
                <a:gridCol w="1414105">
                  <a:extLst>
                    <a:ext uri="{9D8B030D-6E8A-4147-A177-3AD203B41FA5}">
                      <a16:colId xmlns:a16="http://schemas.microsoft.com/office/drawing/2014/main" xmlns="" val="1056491028"/>
                    </a:ext>
                  </a:extLst>
                </a:gridCol>
                <a:gridCol w="1377377">
                  <a:extLst>
                    <a:ext uri="{9D8B030D-6E8A-4147-A177-3AD203B41FA5}">
                      <a16:colId xmlns:a16="http://schemas.microsoft.com/office/drawing/2014/main" xmlns="" val="2398075789"/>
                    </a:ext>
                  </a:extLst>
                </a:gridCol>
                <a:gridCol w="1072733">
                  <a:extLst>
                    <a:ext uri="{9D8B030D-6E8A-4147-A177-3AD203B41FA5}">
                      <a16:colId xmlns:a16="http://schemas.microsoft.com/office/drawing/2014/main" xmlns="" val="921094742"/>
                    </a:ext>
                  </a:extLst>
                </a:gridCol>
              </a:tblGrid>
              <a:tr h="544454">
                <a:tc>
                  <a:txBody>
                    <a:bodyPr/>
                    <a:lstStyle/>
                    <a:p>
                      <a:pPr algn="ctr">
                        <a:lnSpc>
                          <a:spcPct val="150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Light intensity</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Person in</a:t>
                      </a:r>
                      <a:endParaRPr lang="en-IN" sz="1000" kern="100" dirty="0">
                        <a:effectLst/>
                        <a:latin typeface="Times New Roman" panose="02020603050405020304" pitchFamily="18" charset="0"/>
                        <a:cs typeface="Times New Roman" panose="02020603050405020304" pitchFamily="18" charset="0"/>
                      </a:endParaRPr>
                    </a:p>
                    <a:p>
                      <a:pPr algn="ctr">
                        <a:lnSpc>
                          <a:spcPct val="150000"/>
                        </a:lnSpc>
                        <a:tabLst>
                          <a:tab pos="2700655" algn="l"/>
                        </a:tabLst>
                      </a:pPr>
                      <a:r>
                        <a:rPr lang="en-US" sz="1000" kern="100" dirty="0">
                          <a:effectLst/>
                          <a:latin typeface="Times New Roman" panose="02020603050405020304" pitchFamily="18" charset="0"/>
                          <a:cs typeface="Times New Roman" panose="02020603050405020304" pitchFamily="18" charset="0"/>
                        </a:rPr>
                        <a:t> room</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Light</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Fan</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882712795"/>
                  </a:ext>
                </a:extLst>
              </a:tr>
              <a:tr h="544454">
                <a:tc>
                  <a:txBody>
                    <a:bodyPr/>
                    <a:lstStyle/>
                    <a:p>
                      <a:pPr algn="ctr">
                        <a:lnSpc>
                          <a:spcPct val="103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Day</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Yes</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OFF</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ON</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11549945"/>
                  </a:ext>
                </a:extLst>
              </a:tr>
              <a:tr h="544454">
                <a:tc>
                  <a:txBody>
                    <a:bodyPr/>
                    <a:lstStyle/>
                    <a:p>
                      <a:pPr algn="ctr">
                        <a:lnSpc>
                          <a:spcPct val="103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Day</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No</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ON</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OFF</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483498884"/>
                  </a:ext>
                </a:extLst>
              </a:tr>
              <a:tr h="544454">
                <a:tc>
                  <a:txBody>
                    <a:bodyPr/>
                    <a:lstStyle/>
                    <a:p>
                      <a:pPr algn="ctr">
                        <a:lnSpc>
                          <a:spcPct val="103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Night</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Yes</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ON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ON</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49337642"/>
                  </a:ext>
                </a:extLst>
              </a:tr>
              <a:tr h="521541">
                <a:tc>
                  <a:txBody>
                    <a:bodyPr/>
                    <a:lstStyle/>
                    <a:p>
                      <a:pPr algn="ctr">
                        <a:lnSpc>
                          <a:spcPct val="103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Night</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No</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OFF</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3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OFF</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444144175"/>
                  </a:ext>
                </a:extLst>
              </a:tr>
            </a:tbl>
          </a:graphicData>
        </a:graphic>
      </p:graphicFrame>
      <p:graphicFrame>
        <p:nvGraphicFramePr>
          <p:cNvPr id="6" name="Table 5">
            <a:extLst>
              <a:ext uri="{FF2B5EF4-FFF2-40B4-BE49-F238E27FC236}">
                <a16:creationId xmlns:a16="http://schemas.microsoft.com/office/drawing/2014/main" xmlns="" id="{D20C7833-E357-7B66-0069-FAD47DA46EB8}"/>
              </a:ext>
            </a:extLst>
          </p:cNvPr>
          <p:cNvGraphicFramePr>
            <a:graphicFrameLocks noGrp="1"/>
          </p:cNvGraphicFramePr>
          <p:nvPr>
            <p:extLst>
              <p:ext uri="{D42A27DB-BD31-4B8C-83A1-F6EECF244321}">
                <p14:modId xmlns:p14="http://schemas.microsoft.com/office/powerpoint/2010/main" val="1554691309"/>
              </p:ext>
            </p:extLst>
          </p:nvPr>
        </p:nvGraphicFramePr>
        <p:xfrm>
          <a:off x="6217060" y="3428999"/>
          <a:ext cx="4157224" cy="1791393"/>
        </p:xfrm>
        <a:graphic>
          <a:graphicData uri="http://schemas.openxmlformats.org/drawingml/2006/table">
            <a:tbl>
              <a:tblPr firstRow="1" firstCol="1" bandRow="1">
                <a:tableStyleId>{5C22544A-7EE6-4342-B048-85BDC9FD1C3A}</a:tableStyleId>
              </a:tblPr>
              <a:tblGrid>
                <a:gridCol w="2013683">
                  <a:extLst>
                    <a:ext uri="{9D8B030D-6E8A-4147-A177-3AD203B41FA5}">
                      <a16:colId xmlns:a16="http://schemas.microsoft.com/office/drawing/2014/main" xmlns="" val="353567427"/>
                    </a:ext>
                  </a:extLst>
                </a:gridCol>
                <a:gridCol w="2143541">
                  <a:extLst>
                    <a:ext uri="{9D8B030D-6E8A-4147-A177-3AD203B41FA5}">
                      <a16:colId xmlns:a16="http://schemas.microsoft.com/office/drawing/2014/main" xmlns="" val="1947489069"/>
                    </a:ext>
                  </a:extLst>
                </a:gridCol>
              </a:tblGrid>
              <a:tr h="597131">
                <a:tc>
                  <a:txBody>
                    <a:bodyPr/>
                    <a:lstStyle/>
                    <a:p>
                      <a:pPr algn="ctr">
                        <a:lnSpc>
                          <a:spcPct val="200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Smoke Detected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Buzzer/Alarm</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647647440"/>
                  </a:ext>
                </a:extLst>
              </a:tr>
              <a:tr h="597131">
                <a:tc>
                  <a:txBody>
                    <a:bodyPr/>
                    <a:lstStyle/>
                    <a:p>
                      <a:pPr algn="ctr">
                        <a:lnSpc>
                          <a:spcPct val="200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Yes</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ON</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15683940"/>
                  </a:ext>
                </a:extLst>
              </a:tr>
              <a:tr h="597131">
                <a:tc>
                  <a:txBody>
                    <a:bodyPr/>
                    <a:lstStyle/>
                    <a:p>
                      <a:pPr algn="ctr">
                        <a:lnSpc>
                          <a:spcPct val="200000"/>
                        </a:lnSpc>
                        <a:spcBef>
                          <a:spcPts val="845"/>
                        </a:spcBef>
                        <a:spcAft>
                          <a:spcPts val="0"/>
                        </a:spcAft>
                        <a:tabLst>
                          <a:tab pos="2700655" algn="l"/>
                        </a:tabLst>
                      </a:pPr>
                      <a:r>
                        <a:rPr lang="en-US" sz="1000" kern="100">
                          <a:effectLst/>
                          <a:latin typeface="Times New Roman" panose="02020603050405020304" pitchFamily="18" charset="0"/>
                          <a:cs typeface="Times New Roman" panose="02020603050405020304" pitchFamily="18" charset="0"/>
                        </a:rPr>
                        <a:t>No</a:t>
                      </a:r>
                      <a:endParaRPr lang="en-IN"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845"/>
                        </a:spcBef>
                        <a:spcAft>
                          <a:spcPts val="0"/>
                        </a:spcAft>
                        <a:tabLst>
                          <a:tab pos="2700655" algn="l"/>
                        </a:tabLst>
                      </a:pPr>
                      <a:r>
                        <a:rPr lang="en-US" sz="1000" kern="100" dirty="0">
                          <a:effectLst/>
                          <a:latin typeface="Times New Roman" panose="02020603050405020304" pitchFamily="18" charset="0"/>
                          <a:cs typeface="Times New Roman" panose="02020603050405020304" pitchFamily="18" charset="0"/>
                        </a:rPr>
                        <a:t>OFF</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936458472"/>
                  </a:ext>
                </a:extLst>
              </a:tr>
            </a:tbl>
          </a:graphicData>
        </a:graphic>
      </p:graphicFrame>
      <p:sp>
        <p:nvSpPr>
          <p:cNvPr id="10" name="TextBox 9">
            <a:extLst>
              <a:ext uri="{FF2B5EF4-FFF2-40B4-BE49-F238E27FC236}">
                <a16:creationId xmlns:a16="http://schemas.microsoft.com/office/drawing/2014/main" xmlns="" id="{A43418E7-15F6-E262-5C42-2ECEDBCF6160}"/>
              </a:ext>
            </a:extLst>
          </p:cNvPr>
          <p:cNvSpPr txBox="1"/>
          <p:nvPr/>
        </p:nvSpPr>
        <p:spPr>
          <a:xfrm>
            <a:off x="570106" y="6293873"/>
            <a:ext cx="5049298" cy="3815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Table 1. LDR Sensor Operation States</a:t>
            </a:r>
            <a:endParaRPr lang="en-IN" dirty="0"/>
          </a:p>
        </p:txBody>
      </p:sp>
      <p:sp>
        <p:nvSpPr>
          <p:cNvPr id="11" name="TextBox 10">
            <a:extLst>
              <a:ext uri="{FF2B5EF4-FFF2-40B4-BE49-F238E27FC236}">
                <a16:creationId xmlns:a16="http://schemas.microsoft.com/office/drawing/2014/main" xmlns="" id="{6784E3BE-E3E5-53F6-0DB1-DC8AFEF82D50}"/>
              </a:ext>
            </a:extLst>
          </p:cNvPr>
          <p:cNvSpPr txBox="1"/>
          <p:nvPr/>
        </p:nvSpPr>
        <p:spPr>
          <a:xfrm>
            <a:off x="5771023" y="5288551"/>
            <a:ext cx="5049298" cy="3815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Table 2. Smoke Sensor Operation States</a:t>
            </a:r>
            <a:endParaRPr lang="en-IN" dirty="0"/>
          </a:p>
        </p:txBody>
      </p:sp>
    </p:spTree>
    <p:extLst>
      <p:ext uri="{BB962C8B-B14F-4D97-AF65-F5344CB8AC3E}">
        <p14:creationId xmlns:p14="http://schemas.microsoft.com/office/powerpoint/2010/main" val="38484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r>
              <a:rPr lang="en-US" b="1" dirty="0" smtClean="0"/>
              <a:t>References</a:t>
            </a:r>
            <a:endParaRPr lang="en-US"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
        <p:nvSpPr>
          <p:cNvPr id="9" name="TextBox 8">
            <a:extLst>
              <a:ext uri="{FF2B5EF4-FFF2-40B4-BE49-F238E27FC236}">
                <a16:creationId xmlns:a16="http://schemas.microsoft.com/office/drawing/2014/main" xmlns="" id="{73836E8F-9290-400D-19B4-880541F733FA}"/>
              </a:ext>
            </a:extLst>
          </p:cNvPr>
          <p:cNvSpPr txBox="1"/>
          <p:nvPr/>
        </p:nvSpPr>
        <p:spPr>
          <a:xfrm>
            <a:off x="373263" y="994991"/>
            <a:ext cx="11171883" cy="5050870"/>
          </a:xfrm>
          <a:prstGeom prst="rect">
            <a:avLst/>
          </a:prstGeom>
          <a:noFill/>
        </p:spPr>
        <p:txBody>
          <a:bodyPr wrap="square">
            <a:spAutoFit/>
          </a:bodyPr>
          <a:lstStyle/>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[1] </a:t>
            </a:r>
            <a:r>
              <a:rPr lang="en-IN" sz="1800" dirty="0">
                <a:effectLst/>
                <a:latin typeface="Times New Roman" panose="02020603050405020304" pitchFamily="18" charset="0"/>
                <a:ea typeface="Times New Roman" panose="02020603050405020304" pitchFamily="18" charset="0"/>
              </a:rPr>
              <a:t>P. M R and B. Bhowmik, "</a:t>
            </a:r>
            <a:r>
              <a:rPr lang="en-IN" sz="1800" i="1" dirty="0">
                <a:effectLst/>
                <a:latin typeface="Times New Roman" panose="02020603050405020304" pitchFamily="18" charset="0"/>
                <a:ea typeface="Times New Roman" panose="02020603050405020304" pitchFamily="18" charset="0"/>
              </a:rPr>
              <a:t>Development of IoT-Based Smart Home Application with Energy Management</a:t>
            </a:r>
            <a:r>
              <a:rPr lang="en-IN" sz="1800" dirty="0">
                <a:effectLst/>
                <a:latin typeface="Times New Roman" panose="02020603050405020304" pitchFamily="18" charset="0"/>
                <a:ea typeface="Times New Roman" panose="02020603050405020304" pitchFamily="18" charset="0"/>
              </a:rPr>
              <a:t>," 2023 International Conference on Sustainable Communication Networks and Application (ICSCNA), Theni, India, 2023, pp. 367-373,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10.1109/ICSCNA58489.2023.10370276. </a:t>
            </a:r>
          </a:p>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[2] A. </a:t>
            </a:r>
            <a:r>
              <a:rPr lang="en-US" sz="1800" dirty="0" err="1">
                <a:effectLst/>
                <a:latin typeface="Times New Roman" panose="02020603050405020304" pitchFamily="18" charset="0"/>
                <a:ea typeface="Times New Roman" panose="02020603050405020304" pitchFamily="18" charset="0"/>
              </a:rPr>
              <a:t>Hussien</a:t>
            </a:r>
            <a:r>
              <a:rPr lang="en-US" sz="1800" dirty="0">
                <a:effectLst/>
                <a:latin typeface="Times New Roman" panose="02020603050405020304" pitchFamily="18" charset="0"/>
                <a:ea typeface="Times New Roman" panose="02020603050405020304" pitchFamily="18" charset="0"/>
              </a:rPr>
              <a:t>, E. M. J. </a:t>
            </a:r>
            <a:r>
              <a:rPr lang="en-US" sz="1800" dirty="0" err="1">
                <a:effectLst/>
                <a:latin typeface="Times New Roman" panose="02020603050405020304" pitchFamily="18" charset="0"/>
                <a:ea typeface="Times New Roman" panose="02020603050405020304" pitchFamily="18" charset="0"/>
              </a:rPr>
              <a:t>Evbogbai</a:t>
            </a:r>
            <a:r>
              <a:rPr lang="en-US" sz="1800" dirty="0">
                <a:effectLst/>
                <a:latin typeface="Times New Roman" panose="02020603050405020304" pitchFamily="18" charset="0"/>
                <a:ea typeface="Times New Roman" panose="02020603050405020304" pitchFamily="18" charset="0"/>
              </a:rPr>
              <a:t>, H. E. </a:t>
            </a:r>
            <a:r>
              <a:rPr lang="en-US" sz="1800" dirty="0" err="1">
                <a:effectLst/>
                <a:latin typeface="Times New Roman" panose="02020603050405020304" pitchFamily="18" charset="0"/>
                <a:ea typeface="Times New Roman" panose="02020603050405020304" pitchFamily="18" charset="0"/>
              </a:rPr>
              <a:t>Amhenrior</a:t>
            </a:r>
            <a:r>
              <a:rPr lang="en-US" sz="1800" dirty="0">
                <a:effectLst/>
                <a:latin typeface="Times New Roman" panose="02020603050405020304" pitchFamily="18" charset="0"/>
                <a:ea typeface="Times New Roman" panose="02020603050405020304" pitchFamily="18" charset="0"/>
              </a:rPr>
              <a:t>, V. K. </a:t>
            </a:r>
            <a:r>
              <a:rPr lang="en-US" sz="1800" dirty="0" err="1">
                <a:effectLst/>
                <a:latin typeface="Times New Roman" panose="02020603050405020304" pitchFamily="18" charset="0"/>
                <a:ea typeface="Times New Roman" panose="02020603050405020304" pitchFamily="18" charset="0"/>
              </a:rPr>
              <a:t>Abanihi</a:t>
            </a:r>
            <a:r>
              <a:rPr lang="en-US" sz="1800" dirty="0">
                <a:effectLst/>
                <a:latin typeface="Times New Roman" panose="02020603050405020304" pitchFamily="18" charset="0"/>
                <a:ea typeface="Times New Roman" panose="02020603050405020304" pitchFamily="18" charset="0"/>
              </a:rPr>
              <a:t>, L. O. Bello and V. </a:t>
            </a:r>
            <a:r>
              <a:rPr lang="en-US" sz="1800" dirty="0" err="1">
                <a:effectLst/>
                <a:latin typeface="Times New Roman" panose="02020603050405020304" pitchFamily="18" charset="0"/>
                <a:ea typeface="Times New Roman" panose="02020603050405020304" pitchFamily="18" charset="0"/>
              </a:rPr>
              <a:t>Oisamoje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Design and Implementation of a Google Assistant Home Automation System,</a:t>
            </a:r>
            <a:r>
              <a:rPr lang="en-US" sz="1800" dirty="0">
                <a:effectLst/>
                <a:latin typeface="Times New Roman" panose="02020603050405020304" pitchFamily="18" charset="0"/>
                <a:ea typeface="Times New Roman" panose="02020603050405020304" pitchFamily="18" charset="0"/>
              </a:rPr>
              <a:t>" 2022 5th Information Technology for Education and Development (ITED), Abuja, Nigeria, 2022, pp. 1-5,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10.1109/ITED56637.2022.10051454. </a:t>
            </a:r>
            <a:endParaRPr lang="en-IN" sz="1800" dirty="0">
              <a:effectLst/>
              <a:latin typeface="Times New Roman" panose="02020603050405020304" pitchFamily="18" charset="0"/>
              <a:ea typeface="Times New Roman" panose="02020603050405020304" pitchFamily="18" charset="0"/>
            </a:endParaRPr>
          </a:p>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[3] Mamta, A. Paul and R. Tiwari, "</a:t>
            </a:r>
            <a:r>
              <a:rPr lang="en-US" sz="1800" i="1" dirty="0">
                <a:effectLst/>
                <a:latin typeface="Times New Roman" panose="02020603050405020304" pitchFamily="18" charset="0"/>
                <a:ea typeface="Times New Roman" panose="02020603050405020304" pitchFamily="18" charset="0"/>
              </a:rPr>
              <a:t>Smart Home Automation System Based on IoT using Chip Microcontroller</a:t>
            </a:r>
            <a:r>
              <a:rPr lang="en-US" sz="1800" dirty="0">
                <a:effectLst/>
                <a:latin typeface="Times New Roman" panose="02020603050405020304" pitchFamily="18" charset="0"/>
                <a:ea typeface="Times New Roman" panose="02020603050405020304" pitchFamily="18" charset="0"/>
              </a:rPr>
              <a:t>," 2022 9th International Conference on Computing for Sustainable Global Development (</a:t>
            </a:r>
            <a:r>
              <a:rPr lang="en-US" sz="1800" dirty="0" err="1">
                <a:effectLst/>
                <a:latin typeface="Times New Roman" panose="02020603050405020304" pitchFamily="18" charset="0"/>
                <a:ea typeface="Times New Roman" panose="02020603050405020304" pitchFamily="18" charset="0"/>
              </a:rPr>
              <a:t>INDIACom</a:t>
            </a:r>
            <a:r>
              <a:rPr lang="en-US" sz="1800" dirty="0">
                <a:effectLst/>
                <a:latin typeface="Times New Roman" panose="02020603050405020304" pitchFamily="18" charset="0"/>
                <a:ea typeface="Times New Roman" panose="02020603050405020304" pitchFamily="18" charset="0"/>
              </a:rPr>
              <a:t>), New Delhi, India, 2022, pp. 564-568,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10.23919/INDIACom54597.2022.9763287. </a:t>
            </a:r>
            <a:endParaRPr lang="en-IN" sz="1800" dirty="0">
              <a:effectLst/>
              <a:latin typeface="Times New Roman" panose="02020603050405020304" pitchFamily="18" charset="0"/>
              <a:ea typeface="Times New Roman" panose="02020603050405020304" pitchFamily="18" charset="0"/>
            </a:endParaRPr>
          </a:p>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[4] K. M. Kumar and S. Chaudhury, "</a:t>
            </a:r>
            <a:r>
              <a:rPr lang="en-US" sz="1800" i="1" dirty="0">
                <a:effectLst/>
                <a:latin typeface="Times New Roman" panose="02020603050405020304" pitchFamily="18" charset="0"/>
                <a:ea typeface="Times New Roman" panose="02020603050405020304" pitchFamily="18" charset="0"/>
              </a:rPr>
              <a:t>Development of a Smart Home Automation System using IoT enabled Devices,</a:t>
            </a:r>
            <a:r>
              <a:rPr lang="en-US" sz="1800" dirty="0">
                <a:effectLst/>
                <a:latin typeface="Times New Roman" panose="02020603050405020304" pitchFamily="18" charset="0"/>
                <a:ea typeface="Times New Roman" panose="02020603050405020304" pitchFamily="18" charset="0"/>
              </a:rPr>
              <a:t>" 2022 IEEE 19th India Council International Conference (INDICON), Kochi, India, 2022, pp. 1-5,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10.1109/INDICON56171.2022.10040165. </a:t>
            </a:r>
            <a:endParaRPr lang="en-IN" sz="1800" dirty="0">
              <a:effectLst/>
              <a:latin typeface="Times New Roman" panose="02020603050405020304" pitchFamily="18" charset="0"/>
              <a:ea typeface="Times New Roman" panose="02020603050405020304" pitchFamily="18" charset="0"/>
            </a:endParaRPr>
          </a:p>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[5] A. Ramkumar, T. </a:t>
            </a:r>
            <a:r>
              <a:rPr lang="en-US" sz="1800" dirty="0" err="1">
                <a:effectLst/>
                <a:latin typeface="Times New Roman" panose="02020603050405020304" pitchFamily="18" charset="0"/>
                <a:ea typeface="Times New Roman" panose="02020603050405020304" pitchFamily="18" charset="0"/>
              </a:rPr>
              <a:t>Vaigaiselvam</a:t>
            </a:r>
            <a:r>
              <a:rPr lang="en-US" sz="1800" dirty="0">
                <a:effectLst/>
                <a:latin typeface="Times New Roman" panose="02020603050405020304" pitchFamily="18" charset="0"/>
                <a:ea typeface="Times New Roman" panose="02020603050405020304" pitchFamily="18" charset="0"/>
              </a:rPr>
              <a:t>, S. Rajendran, S. </a:t>
            </a:r>
            <a:r>
              <a:rPr lang="en-US" sz="1800" dirty="0" err="1">
                <a:effectLst/>
                <a:latin typeface="Times New Roman" panose="02020603050405020304" pitchFamily="18" charset="0"/>
                <a:ea typeface="Times New Roman" panose="02020603050405020304" pitchFamily="18" charset="0"/>
              </a:rPr>
              <a:t>Saravanavel</a:t>
            </a:r>
            <a:r>
              <a:rPr lang="en-US" sz="1800" dirty="0">
                <a:effectLst/>
                <a:latin typeface="Times New Roman" panose="02020603050405020304" pitchFamily="18" charset="0"/>
                <a:ea typeface="Times New Roman" panose="02020603050405020304" pitchFamily="18" charset="0"/>
              </a:rPr>
              <a:t>, A. Kamalesh and K. Rajesh, "</a:t>
            </a:r>
            <a:r>
              <a:rPr lang="en-US" sz="1800" i="1" dirty="0">
                <a:effectLst/>
                <a:latin typeface="Times New Roman" panose="02020603050405020304" pitchFamily="18" charset="0"/>
                <a:ea typeface="Times New Roman" panose="02020603050405020304" pitchFamily="18" charset="0"/>
              </a:rPr>
              <a:t>Android Controlled Smart Home Automation with Security System</a:t>
            </a:r>
            <a:r>
              <a:rPr lang="en-US" sz="1800" dirty="0">
                <a:effectLst/>
                <a:latin typeface="Times New Roman" panose="02020603050405020304" pitchFamily="18" charset="0"/>
                <a:ea typeface="Times New Roman" panose="02020603050405020304" pitchFamily="18" charset="0"/>
              </a:rPr>
              <a:t>," 2022 2nd International Conference on Advance Computing and Innovative Technologies in Engineering (ICACITE), Greater Noida, India, 2022, pp. 1245-1249,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10.1109/ICACITE53722.2022.9823575.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96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a:p>
          <a:p>
            <a:pPr>
              <a:spcBef>
                <a:spcPts val="0"/>
              </a:spcBef>
            </a:pPr>
            <a:endParaRPr lang="en-IN" b="1" u="heavy" dirty="0">
              <a:latin typeface="Times New Roman" panose="02020603050405020304" pitchFamily="18" charset="0"/>
            </a:endParaRPr>
          </a:p>
          <a:p>
            <a:pPr>
              <a:spcBef>
                <a:spcPts val="0"/>
              </a:spcBef>
            </a:pPr>
            <a:endParaRPr lang="en-IN" sz="1800" b="1" u="heavy" dirty="0">
              <a:latin typeface="Times New Roman" panose="02020603050405020304" pitchFamily="18" charset="0"/>
            </a:endParaRPr>
          </a:p>
          <a:p>
            <a:pPr marL="457200" indent="-457200" algn="l">
              <a:buAutoNum type="arabicPeriod"/>
            </a:pPr>
            <a:endParaRPr lang="en-IN" dirty="0"/>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
        <p:nvSpPr>
          <p:cNvPr id="4" name="Rectangle 3"/>
          <p:cNvSpPr/>
          <p:nvPr/>
        </p:nvSpPr>
        <p:spPr>
          <a:xfrm>
            <a:off x="3385995" y="3219662"/>
            <a:ext cx="5519465" cy="1107996"/>
          </a:xfrm>
          <a:prstGeom prst="rect">
            <a:avLst/>
          </a:prstGeom>
        </p:spPr>
        <p:txBody>
          <a:bodyPr wrap="square">
            <a:spAutoFit/>
          </a:bodyPr>
          <a:lstStyle/>
          <a:p>
            <a:r>
              <a:rPr lang="en-US" sz="6600" dirty="0">
                <a:latin typeface="Times New Roman" panose="02020603050405020304" pitchFamily="18" charset="0"/>
                <a:cs typeface="Times New Roman" panose="02020603050405020304" pitchFamily="18" charset="0"/>
              </a:rPr>
              <a:t>THANK</a:t>
            </a:r>
            <a:r>
              <a:rPr lang="en-US" dirty="0">
                <a:latin typeface="Times New Roman" panose="02020603050405020304" pitchFamily="18" charset="0"/>
                <a:cs typeface="Times New Roman" panose="02020603050405020304" pitchFamily="18" charset="0"/>
              </a:rPr>
              <a:t>  </a:t>
            </a:r>
            <a:r>
              <a:rPr lang="en-US" sz="6600" dirty="0">
                <a:latin typeface="Times New Roman" panose="02020603050405020304" pitchFamily="18" charset="0"/>
                <a:cs typeface="Times New Roman" panose="02020603050405020304" pitchFamily="18" charset="0"/>
              </a:rPr>
              <a:t>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89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a:p>
          <a:p>
            <a:pPr>
              <a:spcBef>
                <a:spcPts val="0"/>
              </a:spcBef>
            </a:pPr>
            <a:r>
              <a:rPr lang="en-IN" b="1" dirty="0">
                <a:latin typeface="Times New Roman" panose="02020603050405020304" pitchFamily="18" charset="0"/>
              </a:rPr>
              <a:t>TABLE OF CONTENTS</a:t>
            </a:r>
          </a:p>
          <a:p>
            <a:pPr>
              <a:spcBef>
                <a:spcPts val="0"/>
              </a:spcBef>
            </a:pPr>
            <a:endParaRPr lang="en-IN" b="1" u="heavy" dirty="0">
              <a:latin typeface="Times New Roman" panose="02020603050405020304" pitchFamily="18" charset="0"/>
            </a:endParaRPr>
          </a:p>
          <a:p>
            <a:pPr>
              <a:spcBef>
                <a:spcPts val="0"/>
              </a:spcBef>
            </a:pPr>
            <a:endParaRPr lang="en-IN" b="1" u="heavy" dirty="0">
              <a:latin typeface="Times New Roman" panose="02020603050405020304" pitchFamily="18" charset="0"/>
            </a:endParaRPr>
          </a:p>
          <a:p>
            <a:pPr marL="698500" lvl="0" indent="-558800" algn="l">
              <a:lnSpc>
                <a:spcPct val="150000"/>
              </a:lnSpc>
              <a:spcBef>
                <a:spcPts val="0"/>
              </a:spcBef>
              <a:buClr>
                <a:schemeClr val="dk2"/>
              </a:buClr>
              <a:buSzPts val="46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Introduction</a:t>
            </a:r>
            <a:endParaRPr lang="en-US" sz="2000" dirty="0">
              <a:latin typeface="Times New Roman" panose="02020603050405020304" pitchFamily="18" charset="0"/>
              <a:cs typeface="Times New Roman" panose="02020603050405020304" pitchFamily="18" charset="0"/>
            </a:endParaRPr>
          </a:p>
          <a:p>
            <a:pPr marL="698500" lvl="0" indent="-558800" algn="l">
              <a:lnSpc>
                <a:spcPct val="150000"/>
              </a:lnSpc>
              <a:spcBef>
                <a:spcPts val="0"/>
              </a:spcBef>
              <a:buClr>
                <a:schemeClr val="dk2"/>
              </a:buClr>
              <a:buSzPts val="4600"/>
              <a:buFont typeface="Times New Roman"/>
              <a:buChar char="•"/>
            </a:pPr>
            <a:r>
              <a:rPr lang="en-US" sz="2000" dirty="0">
                <a:latin typeface="Times New Roman" panose="02020603050405020304" pitchFamily="18" charset="0"/>
                <a:cs typeface="Times New Roman" panose="02020603050405020304" pitchFamily="18" charset="0"/>
                <a:sym typeface="Times New Roman"/>
              </a:rPr>
              <a:t>Problem Statement </a:t>
            </a:r>
            <a:endParaRPr lang="en-US" sz="2000" dirty="0">
              <a:latin typeface="Times New Roman" panose="02020603050405020304" pitchFamily="18" charset="0"/>
              <a:cs typeface="Times New Roman" panose="02020603050405020304" pitchFamily="18" charset="0"/>
            </a:endParaRPr>
          </a:p>
          <a:p>
            <a:pPr marL="698500" lvl="0" indent="-558800" algn="l">
              <a:lnSpc>
                <a:spcPct val="150000"/>
              </a:lnSpc>
              <a:spcBef>
                <a:spcPts val="0"/>
              </a:spcBef>
              <a:buClr>
                <a:schemeClr val="dk2"/>
              </a:buClr>
              <a:buSzPts val="46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Objectives </a:t>
            </a:r>
          </a:p>
          <a:p>
            <a:pPr marL="698500" lvl="0" indent="-558800" algn="l">
              <a:lnSpc>
                <a:spcPct val="150000"/>
              </a:lnSpc>
              <a:spcBef>
                <a:spcPts val="0"/>
              </a:spcBef>
              <a:buClr>
                <a:schemeClr val="dk2"/>
              </a:buClr>
              <a:buSzPts val="4600"/>
              <a:buFont typeface="Times New Roman"/>
              <a:buChar char="•"/>
            </a:pPr>
            <a:r>
              <a:rPr lang="en-US" sz="2000" dirty="0">
                <a:latin typeface="Times New Roman" panose="02020603050405020304" pitchFamily="18" charset="0"/>
                <a:cs typeface="Times New Roman" panose="02020603050405020304" pitchFamily="18" charset="0"/>
                <a:sym typeface="Times New Roman"/>
              </a:rPr>
              <a:t>Design</a:t>
            </a:r>
          </a:p>
          <a:p>
            <a:pPr marL="698500" lvl="0" indent="-558800" algn="l">
              <a:lnSpc>
                <a:spcPct val="150000"/>
              </a:lnSpc>
              <a:spcBef>
                <a:spcPts val="0"/>
              </a:spcBef>
              <a:buClr>
                <a:schemeClr val="dk2"/>
              </a:buClr>
              <a:buSzPts val="4600"/>
              <a:buFont typeface="Times New Roman"/>
              <a:buChar char="•"/>
            </a:pPr>
            <a:r>
              <a:rPr lang="en-US" sz="2000" dirty="0">
                <a:latin typeface="Times New Roman" panose="02020603050405020304" pitchFamily="18" charset="0"/>
                <a:cs typeface="Times New Roman" panose="02020603050405020304" pitchFamily="18" charset="0"/>
                <a:sym typeface="Times New Roman"/>
              </a:rPr>
              <a:t>Methodology</a:t>
            </a:r>
            <a:endParaRPr lang="en-US" sz="2000" dirty="0">
              <a:latin typeface="Times New Roman" panose="02020603050405020304" pitchFamily="18" charset="0"/>
              <a:cs typeface="Times New Roman" panose="02020603050405020304" pitchFamily="18" charset="0"/>
            </a:endParaRPr>
          </a:p>
          <a:p>
            <a:pPr marL="698500" lvl="0" indent="-508000" algn="l">
              <a:lnSpc>
                <a:spcPct val="150000"/>
              </a:lnSpc>
              <a:spcBef>
                <a:spcPts val="0"/>
              </a:spcBef>
              <a:buClr>
                <a:schemeClr val="dk2"/>
              </a:buClr>
              <a:buSzPts val="38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Results &amp; </a:t>
            </a:r>
            <a:r>
              <a:rPr lang="en-US" sz="2000" dirty="0" smtClean="0">
                <a:latin typeface="Times New Roman" panose="02020603050405020304" pitchFamily="18" charset="0"/>
                <a:ea typeface="Times New Roman"/>
                <a:cs typeface="Times New Roman" panose="02020603050405020304" pitchFamily="18" charset="0"/>
                <a:sym typeface="Times New Roman"/>
              </a:rPr>
              <a:t>Analysis</a:t>
            </a:r>
          </a:p>
          <a:p>
            <a:pPr marL="698500" lvl="0" indent="-508000" algn="l">
              <a:lnSpc>
                <a:spcPct val="150000"/>
              </a:lnSpc>
              <a:spcBef>
                <a:spcPts val="0"/>
              </a:spcBef>
              <a:buClr>
                <a:schemeClr val="dk2"/>
              </a:buClr>
              <a:buSzPts val="3800"/>
              <a:buFont typeface="Times New Roman"/>
              <a:buChar char="•"/>
            </a:pPr>
            <a:r>
              <a:rPr lang="en-US" sz="2000" dirty="0" smtClean="0">
                <a:latin typeface="Times New Roman" panose="02020603050405020304" pitchFamily="18" charset="0"/>
                <a:ea typeface="Times New Roman"/>
                <a:cs typeface="Times New Roman" panose="02020603050405020304" pitchFamily="18" charset="0"/>
                <a:sym typeface="Times New Roman"/>
              </a:rPr>
              <a:t>References</a:t>
            </a:r>
            <a:endParaRPr lang="en-US" sz="2000" dirty="0">
              <a:latin typeface="Times New Roman" panose="02020603050405020304" pitchFamily="18" charset="0"/>
              <a:ea typeface="Times New Roman"/>
              <a:cs typeface="Times New Roman" panose="02020603050405020304" pitchFamily="18" charset="0"/>
              <a:sym typeface="Times New Roman"/>
            </a:endParaRPr>
          </a:p>
          <a:p>
            <a:pPr algn="l"/>
            <a:endParaRPr lang="en-IN" dirty="0">
              <a:latin typeface="Times New Roman" panose="02020603050405020304" pitchFamily="18" charset="0"/>
            </a:endParaRPr>
          </a:p>
          <a:p>
            <a:pPr algn="just"/>
            <a:endParaRPr lang="en-IN" sz="1800" b="1" u="heavy" dirty="0">
              <a:latin typeface="Times New Roman" panose="02020603050405020304" pitchFamily="18" charset="0"/>
            </a:endParaRPr>
          </a:p>
          <a:p>
            <a:pPr algn="l"/>
            <a:endParaRPr lang="en-IN" dirty="0"/>
          </a:p>
          <a:p>
            <a:pPr algn="l"/>
            <a:endParaRPr lang="en-IN" dirty="0"/>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6692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55191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a:p>
          <a:p>
            <a:pPr>
              <a:spcBef>
                <a:spcPts val="0"/>
              </a:spcBef>
            </a:pPr>
            <a:r>
              <a:rPr lang="en-US" b="1" dirty="0">
                <a:latin typeface="Times New Roman" panose="02020603050405020304" pitchFamily="18" charset="0"/>
              </a:rPr>
              <a:t>INTRODUCTION</a:t>
            </a:r>
            <a:endParaRPr lang="en-IN" b="1" u="heavy" dirty="0">
              <a:latin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Internet of things is a network of physical objects used to send, receive communication information using the internet or any other network technology in between the user, manufacturer and other connected devices, which helps in monitoring, coordinating or controlling process across the internet.</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IOT has become a revolutionary ecosystem which describes the network of embedded systems and sensors to exchange data over a wired or wireless medium.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IoT based smart home applications have become common since it makes people’s life easier. A smart home comprises of internet-connected equipment with cutting-edge technology which residents can control from distance.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Smart home technology refers to household appliances like lighting, heating, air conditioning, and entertainment systems having key features like comfort, convenience, safety, energy efficiency.</a:t>
            </a:r>
          </a:p>
          <a:p>
            <a:pPr algn="l"/>
            <a:endParaRPr lang="en-IN" dirty="0"/>
          </a:p>
          <a:p>
            <a:pPr algn="l"/>
            <a:endParaRPr lang="en-IN" dirty="0"/>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6692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4130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r>
              <a:rPr lang="en-IN" b="1" dirty="0">
                <a:latin typeface="Times New Roman" panose="02020603050405020304" pitchFamily="18" charset="0"/>
              </a:rPr>
              <a:t>PROBLEM STATEMENT</a:t>
            </a:r>
          </a:p>
          <a:p>
            <a:pPr algn="l"/>
            <a:endParaRPr lang="en-US" sz="18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just">
              <a:lnSpc>
                <a:spcPct val="103000"/>
              </a:lnSpc>
              <a:spcBef>
                <a:spcPts val="845"/>
              </a:spcBef>
              <a:spcAft>
                <a:spcPts val="0"/>
              </a:spcAft>
              <a:tabLst>
                <a:tab pos="2700655" algn="l"/>
              </a:tabLst>
            </a:pPr>
            <a:r>
              <a:rPr lang="en-US" sz="2800" dirty="0">
                <a:effectLst/>
                <a:latin typeface="Times New Roman" panose="02020603050405020304" pitchFamily="18" charset="0"/>
                <a:ea typeface="Times New Roman" panose="02020603050405020304" pitchFamily="18" charset="0"/>
              </a:rPr>
              <a:t>Design a home automation system that enhances security, convenience, and energy efficiency using components that are capable of automatic light control, smoke detection, motion detection, and controlling appliances such as a fan and door lock mechanism.</a:t>
            </a:r>
            <a:endParaRPr lang="en-IN" sz="2800" dirty="0">
              <a:effectLst/>
              <a:latin typeface="Times New Roman" panose="02020603050405020304" pitchFamily="18" charset="0"/>
              <a:ea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9423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r>
              <a:rPr lang="en-US" b="1" dirty="0">
                <a:latin typeface="Times New Roman" panose="02020603050405020304" pitchFamily="18" charset="0"/>
              </a:rPr>
              <a:t>OBJECTIVES</a:t>
            </a:r>
            <a:endParaRPr lang="en-IN" b="1" dirty="0">
              <a:latin typeface="Times New Roman" panose="02020603050405020304" pitchFamily="18" charset="0"/>
            </a:endParaRPr>
          </a:p>
          <a:p>
            <a:pPr>
              <a:spcBef>
                <a:spcPts val="0"/>
              </a:spcBef>
            </a:pPr>
            <a:endParaRPr lang="en-US" b="1" u="heavy" dirty="0">
              <a:latin typeface="Times New Roman" panose="02020603050405020304" pitchFamily="18" charset="0"/>
            </a:endParaRP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lvl="0" indent="-342900" algn="just">
              <a:lnSpc>
                <a:spcPct val="103000"/>
              </a:lnSpc>
              <a:spcBef>
                <a:spcPts val="845"/>
              </a:spcBef>
              <a:spcAft>
                <a:spcPts val="0"/>
              </a:spcAft>
              <a:buFont typeface="Symbol" panose="05050102010706020507" pitchFamily="18" charset="2"/>
              <a:buChar char=""/>
              <a:tabLst>
                <a:tab pos="180340" algn="l"/>
              </a:tabLst>
            </a:pPr>
            <a:r>
              <a:rPr lang="en-US" sz="2600" dirty="0">
                <a:effectLst/>
                <a:latin typeface="Times New Roman" panose="02020603050405020304" pitchFamily="18" charset="0"/>
                <a:ea typeface="Times New Roman" panose="02020603050405020304" pitchFamily="18" charset="0"/>
              </a:rPr>
              <a:t>To develop a comprehensive system architecture that outlines the integration of all components and sensors.</a:t>
            </a:r>
            <a:endParaRPr lang="en-IN" sz="2600" dirty="0">
              <a:effectLst/>
              <a:latin typeface="Times New Roman" panose="02020603050405020304" pitchFamily="18" charset="0"/>
              <a:ea typeface="Times New Roman" panose="02020603050405020304" pitchFamily="18" charset="0"/>
            </a:endParaRPr>
          </a:p>
          <a:p>
            <a:pPr marL="342900" lvl="0" indent="-342900" algn="just">
              <a:lnSpc>
                <a:spcPct val="103000"/>
              </a:lnSpc>
              <a:spcBef>
                <a:spcPts val="845"/>
              </a:spcBef>
              <a:spcAft>
                <a:spcPts val="0"/>
              </a:spcAft>
              <a:buFont typeface="Symbol" panose="05050102010706020507" pitchFamily="18" charset="2"/>
              <a:buChar char=""/>
              <a:tabLst>
                <a:tab pos="180340" algn="l"/>
              </a:tabLst>
            </a:pPr>
            <a:r>
              <a:rPr lang="en-US" sz="2600" dirty="0">
                <a:effectLst/>
                <a:latin typeface="Times New Roman" panose="02020603050405020304" pitchFamily="18" charset="0"/>
                <a:ea typeface="Times New Roman" panose="02020603050405020304" pitchFamily="18" charset="0"/>
              </a:rPr>
              <a:t>To develop and debug the software code required to control the automation system.</a:t>
            </a:r>
            <a:endParaRPr lang="en-IN" sz="2600" dirty="0">
              <a:effectLst/>
              <a:latin typeface="Times New Roman" panose="02020603050405020304" pitchFamily="18" charset="0"/>
              <a:ea typeface="Times New Roman" panose="02020603050405020304" pitchFamily="18" charset="0"/>
            </a:endParaRPr>
          </a:p>
          <a:p>
            <a:pPr marL="342900" lvl="0" indent="-342900" algn="just">
              <a:lnSpc>
                <a:spcPct val="103000"/>
              </a:lnSpc>
              <a:spcBef>
                <a:spcPts val="845"/>
              </a:spcBef>
              <a:spcAft>
                <a:spcPts val="0"/>
              </a:spcAft>
              <a:buFont typeface="Symbol" panose="05050102010706020507" pitchFamily="18" charset="2"/>
              <a:buChar char=""/>
              <a:tabLst>
                <a:tab pos="180340" algn="l"/>
              </a:tabLst>
            </a:pPr>
            <a:r>
              <a:rPr lang="en-US" sz="2600" dirty="0">
                <a:effectLst/>
                <a:latin typeface="Times New Roman" panose="02020603050405020304" pitchFamily="18" charset="0"/>
                <a:ea typeface="Times New Roman" panose="02020603050405020304" pitchFamily="18" charset="0"/>
              </a:rPr>
              <a:t>To integrate the software with the hardware components, ensuring all automated functions work as intended.</a:t>
            </a:r>
            <a:endParaRPr lang="en-IN" sz="2600" dirty="0">
              <a:effectLst/>
              <a:latin typeface="Times New Roman" panose="02020603050405020304" pitchFamily="18" charset="0"/>
              <a:ea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158852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r>
              <a:rPr lang="en-US" b="1" dirty="0"/>
              <a:t>DESIGN</a:t>
            </a:r>
            <a:endParaRPr lang="en-US" sz="1800" dirty="0">
              <a:latin typeface="Times New Roman" panose="02020603050405020304" pitchFamily="18" charset="0"/>
              <a:cs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
        <p:nvSpPr>
          <p:cNvPr id="5" name="Rectangle 4"/>
          <p:cNvSpPr/>
          <p:nvPr/>
        </p:nvSpPr>
        <p:spPr>
          <a:xfrm>
            <a:off x="6096000" y="1025789"/>
            <a:ext cx="4906980" cy="307777"/>
          </a:xfrm>
          <a:prstGeom prst="rect">
            <a:avLst/>
          </a:prstGeom>
        </p:spPr>
        <p:txBody>
          <a:bodyPr wrap="square">
            <a:spAutoFit/>
          </a:bodyPr>
          <a:lstStyle/>
          <a:p>
            <a:pPr marL="540385" indent="-900430">
              <a:spcAft>
                <a:spcPts val="0"/>
              </a:spcAft>
            </a:pPr>
            <a:r>
              <a:rPr lang="en-US" sz="1400" dirty="0">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Schematic for Smart Home Automation System :</a:t>
            </a:r>
            <a:endParaRPr lang="en-IN" sz="1400" b="1" dirty="0"/>
          </a:p>
        </p:txBody>
      </p:sp>
      <p:sp>
        <p:nvSpPr>
          <p:cNvPr id="4" name="Rectangle 3">
            <a:extLst>
              <a:ext uri="{FF2B5EF4-FFF2-40B4-BE49-F238E27FC236}">
                <a16:creationId xmlns:a16="http://schemas.microsoft.com/office/drawing/2014/main" xmlns="" id="{4B13F685-6EB4-EEA3-8DFF-F50740833F49}"/>
              </a:ext>
            </a:extLst>
          </p:cNvPr>
          <p:cNvSpPr/>
          <p:nvPr/>
        </p:nvSpPr>
        <p:spPr>
          <a:xfrm>
            <a:off x="450011" y="1025789"/>
            <a:ext cx="4906980" cy="307777"/>
          </a:xfrm>
          <a:prstGeom prst="rect">
            <a:avLst/>
          </a:prstGeom>
        </p:spPr>
        <p:txBody>
          <a:bodyPr wrap="square">
            <a:spAutoFit/>
          </a:bodyPr>
          <a:lstStyle/>
          <a:p>
            <a:pPr marL="540385" indent="-900430">
              <a:spcAft>
                <a:spcPts val="0"/>
              </a:spcAft>
            </a:pPr>
            <a:r>
              <a:rPr lang="en-US" sz="1400" b="1" dirty="0">
                <a:latin typeface="Times New Roman" panose="02020603050405020304" pitchFamily="18" charset="0"/>
                <a:ea typeface="Times New Roman" panose="02020603050405020304" pitchFamily="18" charset="0"/>
              </a:rPr>
              <a:t> Components for Smart Home Automation System :</a:t>
            </a:r>
            <a:endParaRPr lang="en-IN" sz="1400" b="1" dirty="0"/>
          </a:p>
        </p:txBody>
      </p:sp>
      <p:pic>
        <p:nvPicPr>
          <p:cNvPr id="8" name="Picture 7">
            <a:extLst>
              <a:ext uri="{FF2B5EF4-FFF2-40B4-BE49-F238E27FC236}">
                <a16:creationId xmlns:a16="http://schemas.microsoft.com/office/drawing/2014/main" xmlns="" id="{BE063C43-CAFA-0C87-57B0-AD8F19F31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11" y="1450209"/>
            <a:ext cx="5137989" cy="4445404"/>
          </a:xfrm>
          <a:prstGeom prst="rect">
            <a:avLst/>
          </a:prstGeom>
        </p:spPr>
      </p:pic>
      <p:pic>
        <p:nvPicPr>
          <p:cNvPr id="14" name="Picture 13">
            <a:extLst>
              <a:ext uri="{FF2B5EF4-FFF2-40B4-BE49-F238E27FC236}">
                <a16:creationId xmlns:a16="http://schemas.microsoft.com/office/drawing/2014/main" xmlns="" id="{65471061-B42C-20E6-6F83-989B5B03E1D9}"/>
              </a:ext>
            </a:extLst>
          </p:cNvPr>
          <p:cNvPicPr>
            <a:picLocks noChangeAspect="1"/>
          </p:cNvPicPr>
          <p:nvPr/>
        </p:nvPicPr>
        <p:blipFill>
          <a:blip r:embed="rId5"/>
          <a:stretch>
            <a:fillRect/>
          </a:stretch>
        </p:blipFill>
        <p:spPr>
          <a:xfrm>
            <a:off x="5957760" y="1343196"/>
            <a:ext cx="5664134" cy="4445405"/>
          </a:xfrm>
          <a:prstGeom prst="rect">
            <a:avLst/>
          </a:prstGeom>
        </p:spPr>
      </p:pic>
    </p:spTree>
    <p:extLst>
      <p:ext uri="{BB962C8B-B14F-4D97-AF65-F5344CB8AC3E}">
        <p14:creationId xmlns:p14="http://schemas.microsoft.com/office/powerpoint/2010/main" val="346864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r>
              <a:rPr lang="en-US" b="1" dirty="0">
                <a:latin typeface="Times New Roman" panose="02020603050405020304" pitchFamily="18" charset="0"/>
                <a:cs typeface="Times New Roman" panose="02020603050405020304" pitchFamily="18" charset="0"/>
              </a:rPr>
              <a:t>METHODOLOGY</a:t>
            </a:r>
            <a:endParaRPr lang="en-US" b="1" u="heavy"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
        <p:nvSpPr>
          <p:cNvPr id="5" name="Rectangle 4"/>
          <p:cNvSpPr/>
          <p:nvPr/>
        </p:nvSpPr>
        <p:spPr>
          <a:xfrm>
            <a:off x="466054" y="934633"/>
            <a:ext cx="11259889" cy="3077766"/>
          </a:xfrm>
          <a:prstGeom prst="rect">
            <a:avLst/>
          </a:prstGeom>
        </p:spPr>
        <p:txBody>
          <a:bodyPr wrap="square">
            <a:spAutoFit/>
          </a:bodyPr>
          <a:lstStyle/>
          <a:p>
            <a:pPr algn="just"/>
            <a:r>
              <a:rPr lang="en-US" sz="1600" dirty="0">
                <a:effectLst/>
                <a:latin typeface="Times New Roman" panose="02020603050405020304" pitchFamily="18" charset="0"/>
                <a:ea typeface="Times New Roman" panose="02020603050405020304" pitchFamily="18" charset="0"/>
              </a:rPr>
              <a:t>The design incorporates the following:  </a:t>
            </a:r>
          </a:p>
          <a:p>
            <a:pPr algn="just"/>
            <a:r>
              <a:rPr lang="en-US" sz="1600" dirty="0">
                <a:effectLst/>
                <a:latin typeface="Times New Roman" panose="02020603050405020304" pitchFamily="18" charset="0"/>
                <a:ea typeface="Times New Roman" panose="02020603050405020304" pitchFamily="18" charset="0"/>
              </a:rPr>
              <a:t>1. Combining all sensors with an </a:t>
            </a:r>
            <a:r>
              <a:rPr lang="en-IN" sz="1600" dirty="0">
                <a:effectLst/>
                <a:latin typeface="Times New Roman" panose="02020603050405020304" pitchFamily="18" charset="0"/>
                <a:ea typeface="Times New Roman" panose="02020603050405020304" pitchFamily="18" charset="0"/>
              </a:rPr>
              <a:t>Arduino forms a microcontroller for home automation. </a:t>
            </a:r>
          </a:p>
          <a:p>
            <a:pPr algn="just"/>
            <a:r>
              <a:rPr lang="en-US" sz="1600" dirty="0">
                <a:effectLst/>
                <a:latin typeface="Times New Roman" panose="02020603050405020304" pitchFamily="18" charset="0"/>
                <a:ea typeface="Times New Roman" panose="02020603050405020304" pitchFamily="18" charset="0"/>
              </a:rPr>
              <a:t>2. Different sensors sense the input and send it to the Arduino to process the input and provide outputs</a:t>
            </a:r>
          </a:p>
          <a:p>
            <a:pPr algn="just"/>
            <a:r>
              <a:rPr lang="en-US" sz="1600" dirty="0">
                <a:effectLst/>
                <a:latin typeface="Times New Roman" panose="02020603050405020304" pitchFamily="18" charset="0"/>
                <a:ea typeface="Times New Roman" panose="02020603050405020304" pitchFamily="18" charset="0"/>
              </a:rPr>
              <a:t>3. The relay module connects the desired circuit voltage which is high voltage with the Arduino voltage which is a low voltage. </a:t>
            </a:r>
          </a:p>
          <a:p>
            <a:pPr algn="just"/>
            <a:r>
              <a:rPr lang="en-US" sz="1600" dirty="0">
                <a:effectLst/>
                <a:latin typeface="Times New Roman" panose="02020603050405020304" pitchFamily="18" charset="0"/>
                <a:ea typeface="Times New Roman" panose="02020603050405020304" pitchFamily="18" charset="0"/>
              </a:rPr>
              <a:t>4. The LDR sensor senses the intensity of light and provides input to </a:t>
            </a:r>
            <a:r>
              <a:rPr lang="en-US" sz="1600" dirty="0" err="1" smtClean="0">
                <a:effectLst/>
                <a:latin typeface="Times New Roman" panose="02020603050405020304" pitchFamily="18" charset="0"/>
                <a:ea typeface="Times New Roman" panose="02020603050405020304" pitchFamily="18" charset="0"/>
              </a:rPr>
              <a:t>Arduino</a:t>
            </a:r>
            <a:r>
              <a:rPr lang="en-US" sz="1600" dirty="0" smtClean="0">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r>
              <a:rPr lang="en-US" sz="1600" dirty="0">
                <a:latin typeface="Times New Roman" panose="02020603050405020304" pitchFamily="18" charset="0"/>
                <a:ea typeface="Times New Roman" panose="02020603050405020304" pitchFamily="18" charset="0"/>
              </a:rPr>
              <a:t>5. </a:t>
            </a:r>
            <a:r>
              <a:rPr lang="en-US" sz="1600" dirty="0">
                <a:effectLst/>
                <a:latin typeface="Times New Roman" panose="02020603050405020304" pitchFamily="18" charset="0"/>
                <a:ea typeface="Times New Roman" panose="02020603050405020304" pitchFamily="18" charset="0"/>
              </a:rPr>
              <a:t>The PIR sensor will sense any motion or movement in home the centralized air-cooling system and lights and ambient lights will be switched on and off. </a:t>
            </a:r>
          </a:p>
          <a:p>
            <a:pPr algn="just"/>
            <a:r>
              <a:rPr lang="en-US" sz="1600" dirty="0">
                <a:effectLst/>
                <a:latin typeface="Times New Roman" panose="02020603050405020304" pitchFamily="18" charset="0"/>
                <a:ea typeface="Times New Roman" panose="02020603050405020304" pitchFamily="18" charset="0"/>
              </a:rPr>
              <a:t>6. The smoke sensor continuously senses if there is any smoke inside the house, if it detects the fire the buzzer will constantly beep until the smoke is put out. </a:t>
            </a:r>
          </a:p>
          <a:p>
            <a:r>
              <a:rPr lang="en-US" sz="1600" dirty="0">
                <a:effectLst/>
                <a:latin typeface="Times New Roman" panose="02020603050405020304" pitchFamily="18" charset="0"/>
                <a:ea typeface="Times New Roman" panose="02020603050405020304" pitchFamily="18" charset="0"/>
              </a:rPr>
              <a:t>7. The ultrasonic sensor will help open and close doors automatically based on the detection of distance of objected detected, if the distance is lower than the set distance the door opens else door closes.</a:t>
            </a:r>
            <a:r>
              <a:rPr lang="en-US" sz="1600" b="1" dirty="0">
                <a:latin typeface="Times New Roman" panose="02020603050405020304" pitchFamily="18" charset="0"/>
                <a:ea typeface="Times New Roman" panose="02020603050405020304" pitchFamily="18" charset="0"/>
              </a:rPr>
              <a:t> </a:t>
            </a:r>
            <a:r>
              <a:rPr lang="en-IN" sz="1200" dirty="0">
                <a:latin typeface="Times New Roman" panose="02020603050405020304" pitchFamily="18" charset="0"/>
                <a:ea typeface="Times New Roman" panose="02020603050405020304" pitchFamily="18" charset="0"/>
              </a:rPr>
              <a:t/>
            </a:r>
            <a:br>
              <a:rPr lang="en-IN" sz="1200" dirty="0">
                <a:latin typeface="Times New Roman" panose="02020603050405020304" pitchFamily="18" charset="0"/>
                <a:ea typeface="Times New Roman" panose="02020603050405020304" pitchFamily="18" charset="0"/>
              </a:rPr>
            </a:br>
            <a:endParaRPr lang="en-IN" dirty="0"/>
          </a:p>
        </p:txBody>
      </p:sp>
      <p:pic>
        <p:nvPicPr>
          <p:cNvPr id="6" name="Picture 5">
            <a:extLst>
              <a:ext uri="{FF2B5EF4-FFF2-40B4-BE49-F238E27FC236}">
                <a16:creationId xmlns:a16="http://schemas.microsoft.com/office/drawing/2014/main" xmlns="" id="{AF81147B-6166-6D81-B720-58F7A1885B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7850" y="3767533"/>
            <a:ext cx="5844209" cy="2937727"/>
          </a:xfrm>
          <a:prstGeom prst="rect">
            <a:avLst/>
          </a:prstGeom>
        </p:spPr>
      </p:pic>
    </p:spTree>
    <p:extLst>
      <p:ext uri="{BB962C8B-B14F-4D97-AF65-F5344CB8AC3E}">
        <p14:creationId xmlns:p14="http://schemas.microsoft.com/office/powerpoint/2010/main" val="327352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r>
              <a:rPr lang="en-US" b="1" dirty="0">
                <a:latin typeface="Times New Roman" panose="02020603050405020304" pitchFamily="18" charset="0"/>
                <a:cs typeface="Times New Roman" panose="02020603050405020304" pitchFamily="18" charset="0"/>
              </a:rPr>
              <a:t>RESULTS &amp; ANALYSIS</a:t>
            </a:r>
            <a:endParaRPr lang="en-US" b="1" u="heavy" dirty="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3617778" y="3240157"/>
            <a:ext cx="4924354" cy="3264866"/>
          </a:xfrm>
          <a:prstGeom prst="rect">
            <a:avLst/>
          </a:prstGeom>
          <a:noFill/>
          <a:ln>
            <a:noFill/>
          </a:ln>
        </p:spPr>
      </p:pic>
      <p:sp>
        <p:nvSpPr>
          <p:cNvPr id="5" name="TextBox 4">
            <a:extLst>
              <a:ext uri="{FF2B5EF4-FFF2-40B4-BE49-F238E27FC236}">
                <a16:creationId xmlns:a16="http://schemas.microsoft.com/office/drawing/2014/main" xmlns="" id="{12A2921E-581D-B262-3C86-1A1FECD5CA8A}"/>
              </a:ext>
            </a:extLst>
          </p:cNvPr>
          <p:cNvSpPr txBox="1"/>
          <p:nvPr/>
        </p:nvSpPr>
        <p:spPr>
          <a:xfrm>
            <a:off x="450011" y="994991"/>
            <a:ext cx="11259888" cy="1617559"/>
          </a:xfrm>
          <a:prstGeom prst="rect">
            <a:avLst/>
          </a:prstGeom>
          <a:noFill/>
        </p:spPr>
        <p:txBody>
          <a:bodyPr wrap="square">
            <a:spAutoFit/>
          </a:bodyPr>
          <a:lstStyle/>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Software Model Analysis</a:t>
            </a:r>
            <a:endParaRPr lang="en-IN" sz="1200" dirty="0">
              <a:effectLst/>
              <a:latin typeface="Times New Roman" panose="02020603050405020304" pitchFamily="18" charset="0"/>
              <a:ea typeface="Times New Roman" panose="02020603050405020304" pitchFamily="18" charset="0"/>
            </a:endParaRPr>
          </a:p>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proposed software model under simulation. Here, when the system is in simulation mode all the sensors are activated based on its properties. A combination of all these sensors working together help in better coordination between appliances and yield a sophisticated automated experience to the user. </a:t>
            </a:r>
            <a:endParaRPr lang="en-US" sz="1200" dirty="0">
              <a:effectLst/>
              <a:latin typeface="Times New Roman" panose="02020603050405020304" pitchFamily="18" charset="0"/>
              <a:ea typeface="Times New Roman" panose="02020603050405020304" pitchFamily="18" charset="0"/>
            </a:endParaRPr>
          </a:p>
          <a:p>
            <a:pPr algn="just">
              <a:lnSpc>
                <a:spcPct val="103000"/>
              </a:lnSpc>
              <a:spcBef>
                <a:spcPts val="845"/>
              </a:spcBef>
              <a:spcAft>
                <a:spcPts val="0"/>
              </a:spcAft>
              <a:tabLst>
                <a:tab pos="2700655" algn="l"/>
              </a:tabLst>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20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r>
              <a:rPr lang="en-US" b="1" dirty="0">
                <a:latin typeface="Times New Roman" panose="02020603050405020304" pitchFamily="18" charset="0"/>
                <a:cs typeface="Times New Roman" panose="02020603050405020304" pitchFamily="18" charset="0"/>
              </a:rPr>
              <a:t>RESULTS &amp; ANALYSIS</a:t>
            </a:r>
            <a:endParaRPr lang="en-US" b="1" u="heavy" dirty="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0011" y="752452"/>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3450477" y="4182043"/>
            <a:ext cx="5291045" cy="2455240"/>
          </a:xfrm>
          <a:prstGeom prst="rect">
            <a:avLst/>
          </a:prstGeom>
        </p:spPr>
      </p:pic>
      <p:sp>
        <p:nvSpPr>
          <p:cNvPr id="5" name="TextBox 4">
            <a:extLst>
              <a:ext uri="{FF2B5EF4-FFF2-40B4-BE49-F238E27FC236}">
                <a16:creationId xmlns:a16="http://schemas.microsoft.com/office/drawing/2014/main" xmlns="" id="{CA2FD4FA-7136-CAEA-FD90-A1555647FB93}"/>
              </a:ext>
            </a:extLst>
          </p:cNvPr>
          <p:cNvSpPr txBox="1"/>
          <p:nvPr/>
        </p:nvSpPr>
        <p:spPr>
          <a:xfrm>
            <a:off x="450010" y="994991"/>
            <a:ext cx="11259889" cy="2665602"/>
          </a:xfrm>
          <a:prstGeom prst="rect">
            <a:avLst/>
          </a:prstGeom>
          <a:noFill/>
        </p:spPr>
        <p:txBody>
          <a:bodyPr wrap="square">
            <a:spAutoFit/>
          </a:bodyPr>
          <a:lstStyle/>
          <a:p>
            <a:pPr algn="just">
              <a:lnSpc>
                <a:spcPct val="103000"/>
              </a:lnSpc>
              <a:spcBef>
                <a:spcPts val="845"/>
              </a:spcBef>
              <a:spcAft>
                <a:spcPts val="0"/>
              </a:spcAft>
              <a:tabLst>
                <a:tab pos="2700655" algn="l"/>
              </a:tabLst>
            </a:pPr>
            <a:r>
              <a:rPr lang="en-US" dirty="0">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ardware model Analysis</a:t>
            </a:r>
          </a:p>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In this setup the Arduino microcontroller manages various sensors and actuators to simulate real-world automation scenarios. The functionalities of various sensors are analyzed: </a:t>
            </a:r>
          </a:p>
          <a:p>
            <a:pPr algn="just">
              <a:lnSpc>
                <a:spcPct val="103000"/>
              </a:lnSpc>
              <a:spcBef>
                <a:spcPts val="845"/>
              </a:spcBef>
              <a:spcAft>
                <a:spcPts val="0"/>
              </a:spcAft>
              <a:tabLst>
                <a:tab pos="2700655" algn="l"/>
              </a:tabLst>
            </a:pPr>
            <a:r>
              <a:rPr lang="en-US" dirty="0">
                <a:latin typeface="Times New Roman" panose="02020603050405020304" pitchFamily="18" charset="0"/>
                <a:ea typeface="Times New Roman" panose="02020603050405020304" pitchFamily="18" charset="0"/>
              </a:rPr>
              <a:t>1.T</a:t>
            </a:r>
            <a:r>
              <a:rPr lang="en-US" sz="1800" dirty="0">
                <a:effectLst/>
                <a:latin typeface="Times New Roman" panose="02020603050405020304" pitchFamily="18" charset="0"/>
                <a:ea typeface="Times New Roman" panose="02020603050405020304" pitchFamily="18" charset="0"/>
              </a:rPr>
              <a:t>he default distance of the ultrasonic sensor the default is set to 35 cm where when an object distance is closer than 35 cm to the sensors, the automated door opens and closes, the automated door in the model here is represented by a servo motor connected to the ultrasonic sensor. These distances can be modified based on the requirements. </a:t>
            </a:r>
            <a:endParaRPr lang="en-US" dirty="0">
              <a:latin typeface="Times New Roman" panose="02020603050405020304" pitchFamily="18" charset="0"/>
              <a:ea typeface="Times New Roman" panose="02020603050405020304" pitchFamily="18" charset="0"/>
            </a:endParaRPr>
          </a:p>
          <a:p>
            <a:pPr algn="just">
              <a:lnSpc>
                <a:spcPct val="103000"/>
              </a:lnSpc>
              <a:spcBef>
                <a:spcPts val="845"/>
              </a:spcBef>
              <a:spcAft>
                <a:spcPts val="0"/>
              </a:spcAft>
              <a:tabLst>
                <a:tab pos="2700655" algn="l"/>
              </a:tabLst>
            </a:pPr>
            <a:r>
              <a:rPr lang="en-US" sz="1800" dirty="0">
                <a:effectLst/>
                <a:latin typeface="Times New Roman" panose="02020603050405020304" pitchFamily="18" charset="0"/>
                <a:ea typeface="Times New Roman" panose="02020603050405020304" pitchFamily="18" charset="0"/>
              </a:rPr>
              <a:t>2. The PIR sensor in model which is connected to the LED lights and the motor which supposedly depicts fans and lights acts as a closed circuit only when the sensor detects any motion within the range. </a:t>
            </a:r>
          </a:p>
        </p:txBody>
      </p:sp>
    </p:spTree>
    <p:extLst>
      <p:ext uri="{BB962C8B-B14F-4D97-AF65-F5344CB8AC3E}">
        <p14:creationId xmlns:p14="http://schemas.microsoft.com/office/powerpoint/2010/main" val="341049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11471</TotalTime>
  <Words>1303</Words>
  <Application>Microsoft Office PowerPoint</Application>
  <PresentationFormat>Widescreen</PresentationFormat>
  <Paragraphs>174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Garamond</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baak</dc:creator>
  <cp:lastModifiedBy>win10</cp:lastModifiedBy>
  <cp:revision>112</cp:revision>
  <dcterms:created xsi:type="dcterms:W3CDTF">2024-02-20T13:57:07Z</dcterms:created>
  <dcterms:modified xsi:type="dcterms:W3CDTF">2024-09-20T06:52:53Z</dcterms:modified>
</cp:coreProperties>
</file>