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68" r:id="rId4"/>
    <p:sldId id="265" r:id="rId5"/>
    <p:sldId id="269" r:id="rId6"/>
    <p:sldId id="272" r:id="rId7"/>
    <p:sldId id="273" r:id="rId8"/>
    <p:sldId id="274" r:id="rId9"/>
    <p:sldId id="275" r:id="rId10"/>
    <p:sldId id="276"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9" autoAdjust="0"/>
    <p:restoredTop sz="94660"/>
  </p:normalViewPr>
  <p:slideViewPr>
    <p:cSldViewPr snapToGrid="0">
      <p:cViewPr varScale="1">
        <p:scale>
          <a:sx n="84" d="100"/>
          <a:sy n="84" d="100"/>
        </p:scale>
        <p:origin x="61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5D85F-692A-4B40-84DB-6A4F241410A4}" type="datetimeFigureOut">
              <a:rPr lang="en-IN" smtClean="0"/>
              <a:t>25-08-2024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F3365-7E6F-4FF9-8724-C5BF12ECB6B0}" type="slidenum">
              <a:rPr lang="en-IN" smtClean="0"/>
              <a:t>‹#›</a:t>
            </a:fld>
            <a:endParaRPr lang="en-IN"/>
          </a:p>
        </p:txBody>
      </p:sp>
    </p:spTree>
    <p:extLst>
      <p:ext uri="{BB962C8B-B14F-4D97-AF65-F5344CB8AC3E}">
        <p14:creationId xmlns:p14="http://schemas.microsoft.com/office/powerpoint/2010/main" val="208078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2</a:t>
            </a:fld>
            <a:endParaRPr lang="en-US"/>
          </a:p>
        </p:txBody>
      </p:sp>
    </p:spTree>
    <p:extLst>
      <p:ext uri="{BB962C8B-B14F-4D97-AF65-F5344CB8AC3E}">
        <p14:creationId xmlns:p14="http://schemas.microsoft.com/office/powerpoint/2010/main" val="3942079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11</a:t>
            </a:fld>
            <a:endParaRPr lang="en-US"/>
          </a:p>
        </p:txBody>
      </p:sp>
    </p:spTree>
    <p:extLst>
      <p:ext uri="{BB962C8B-B14F-4D97-AF65-F5344CB8AC3E}">
        <p14:creationId xmlns:p14="http://schemas.microsoft.com/office/powerpoint/2010/main" val="4056430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3</a:t>
            </a:fld>
            <a:endParaRPr lang="en-US"/>
          </a:p>
        </p:txBody>
      </p:sp>
    </p:spTree>
    <p:extLst>
      <p:ext uri="{BB962C8B-B14F-4D97-AF65-F5344CB8AC3E}">
        <p14:creationId xmlns:p14="http://schemas.microsoft.com/office/powerpoint/2010/main" val="2839559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4</a:t>
            </a:fld>
            <a:endParaRPr lang="en-US"/>
          </a:p>
        </p:txBody>
      </p:sp>
    </p:spTree>
    <p:extLst>
      <p:ext uri="{BB962C8B-B14F-4D97-AF65-F5344CB8AC3E}">
        <p14:creationId xmlns:p14="http://schemas.microsoft.com/office/powerpoint/2010/main" val="82799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5</a:t>
            </a:fld>
            <a:endParaRPr lang="en-US"/>
          </a:p>
        </p:txBody>
      </p:sp>
    </p:spTree>
    <p:extLst>
      <p:ext uri="{BB962C8B-B14F-4D97-AF65-F5344CB8AC3E}">
        <p14:creationId xmlns:p14="http://schemas.microsoft.com/office/powerpoint/2010/main" val="1338919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6</a:t>
            </a:fld>
            <a:endParaRPr lang="en-US"/>
          </a:p>
        </p:txBody>
      </p:sp>
    </p:spTree>
    <p:extLst>
      <p:ext uri="{BB962C8B-B14F-4D97-AF65-F5344CB8AC3E}">
        <p14:creationId xmlns:p14="http://schemas.microsoft.com/office/powerpoint/2010/main" val="4024409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7</a:t>
            </a:fld>
            <a:endParaRPr lang="en-US"/>
          </a:p>
        </p:txBody>
      </p:sp>
    </p:spTree>
    <p:extLst>
      <p:ext uri="{BB962C8B-B14F-4D97-AF65-F5344CB8AC3E}">
        <p14:creationId xmlns:p14="http://schemas.microsoft.com/office/powerpoint/2010/main" val="339174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8</a:t>
            </a:fld>
            <a:endParaRPr lang="en-US"/>
          </a:p>
        </p:txBody>
      </p:sp>
    </p:spTree>
    <p:extLst>
      <p:ext uri="{BB962C8B-B14F-4D97-AF65-F5344CB8AC3E}">
        <p14:creationId xmlns:p14="http://schemas.microsoft.com/office/powerpoint/2010/main" val="1012538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9</a:t>
            </a:fld>
            <a:endParaRPr lang="en-US"/>
          </a:p>
        </p:txBody>
      </p:sp>
    </p:spTree>
    <p:extLst>
      <p:ext uri="{BB962C8B-B14F-4D97-AF65-F5344CB8AC3E}">
        <p14:creationId xmlns:p14="http://schemas.microsoft.com/office/powerpoint/2010/main" val="1706966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19B6FA-45FE-7739-3D3A-E169A35B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382062A-C8A2-2A7A-F24C-D83BB9EED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C8810F5-444A-9556-CF3C-0402AB1BD20B}"/>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xmlns="" id="{E73248CA-05C1-2DC3-AB05-AA520A9D42B2}"/>
              </a:ext>
            </a:extLst>
          </p:cNvPr>
          <p:cNvSpPr>
            <a:spLocks noGrp="1"/>
          </p:cNvSpPr>
          <p:nvPr>
            <p:ph type="sldNum" sz="quarter" idx="10"/>
          </p:nvPr>
        </p:nvSpPr>
        <p:spPr/>
        <p:txBody>
          <a:bodyPr/>
          <a:lstStyle/>
          <a:p>
            <a:fld id="{697CA308-4AF5-4E45-9EB1-57911BF4CB61}" type="slidenum">
              <a:rPr lang="en-US" smtClean="0"/>
              <a:pPr/>
              <a:t>10</a:t>
            </a:fld>
            <a:endParaRPr lang="en-US"/>
          </a:p>
        </p:txBody>
      </p:sp>
    </p:spTree>
    <p:extLst>
      <p:ext uri="{BB962C8B-B14F-4D97-AF65-F5344CB8AC3E}">
        <p14:creationId xmlns:p14="http://schemas.microsoft.com/office/powerpoint/2010/main" val="61463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472F9-EFE5-6E11-059B-0968C047C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1C987EC-E38B-1B16-F216-91221531A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48E77D7-5587-2CE7-17FB-D36EA049C189}"/>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5" name="Footer Placeholder 4">
            <a:extLst>
              <a:ext uri="{FF2B5EF4-FFF2-40B4-BE49-F238E27FC236}">
                <a16:creationId xmlns:a16="http://schemas.microsoft.com/office/drawing/2014/main" xmlns="" id="{F12866C5-0907-667D-1E32-40F123EFE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5D2A726-A4BA-0BF9-4408-AC819D02B5C7}"/>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2814236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053E3-C24F-085E-6EA3-5ADEA0A61E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CA6471E-7EFA-EB8E-1373-D90EBF1D1B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56AEEB-7A76-C5B3-644F-C5274FCB6E3D}"/>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5" name="Footer Placeholder 4">
            <a:extLst>
              <a:ext uri="{FF2B5EF4-FFF2-40B4-BE49-F238E27FC236}">
                <a16:creationId xmlns:a16="http://schemas.microsoft.com/office/drawing/2014/main" xmlns="" id="{E05FC207-A5F8-93F5-6A57-93DC6356AC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E9F8550-FF7B-D977-BAB6-0B5C873300B8}"/>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2547023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14FF518-34C3-CD49-977F-CCA9E0D10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5DF4B42-EBC7-6510-31D8-E5BD699663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A2E50B6-F825-76B5-EE43-2A3BE0F633A0}"/>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5" name="Footer Placeholder 4">
            <a:extLst>
              <a:ext uri="{FF2B5EF4-FFF2-40B4-BE49-F238E27FC236}">
                <a16:creationId xmlns:a16="http://schemas.microsoft.com/office/drawing/2014/main" xmlns="" id="{E8942EA0-3B8D-B2F2-A19F-F597280B83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1CBDBFF-3437-229C-2FA6-F2F123988D69}"/>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55361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4F869-5B0D-7A4D-1387-8C1B86279E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15521B4-49EA-063A-6A37-D7CFE08A6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3F32C6C-3594-5859-D9DE-C56C0BDA320C}"/>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5" name="Footer Placeholder 4">
            <a:extLst>
              <a:ext uri="{FF2B5EF4-FFF2-40B4-BE49-F238E27FC236}">
                <a16:creationId xmlns:a16="http://schemas.microsoft.com/office/drawing/2014/main" xmlns="" id="{9038F862-9FC4-9B62-4649-26E2E5CB50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3274018-1EA3-8AEF-1E36-2E387A03BA23}"/>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59986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67BD0B-B941-1303-234D-9CD3F5D48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E41ADF8-B5F6-EFA1-6B41-3A0F08A5C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A2407C3-C2E5-09F6-A248-E3034B132E6B}"/>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5" name="Footer Placeholder 4">
            <a:extLst>
              <a:ext uri="{FF2B5EF4-FFF2-40B4-BE49-F238E27FC236}">
                <a16:creationId xmlns:a16="http://schemas.microsoft.com/office/drawing/2014/main" xmlns="" id="{0E4A526B-0EE9-00BB-9B9A-F8DEA96A9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12FA81A-BA80-9985-4676-3DD8DCF4B66C}"/>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16179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141647-20B0-1837-638D-A9F8B32ED4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4C1E98D-0A04-A80F-C421-BD82026087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1E28B94-257C-AEE7-88B0-21C1DFE005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5DDB5D9-1F21-0CD9-CD27-F0EEB14CF980}"/>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6" name="Footer Placeholder 5">
            <a:extLst>
              <a:ext uri="{FF2B5EF4-FFF2-40B4-BE49-F238E27FC236}">
                <a16:creationId xmlns:a16="http://schemas.microsoft.com/office/drawing/2014/main" xmlns="" id="{D30CA273-70EB-A0F4-F50E-3426E738C0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80E6EA5-F2D8-7F3E-0696-90D42A38D7F7}"/>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341174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79478D-389B-75CA-3239-5CDCF4E2F3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72AE0B2-8E5F-5D01-B4EC-87C8A30BD4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C7D2DE8-9808-DFE6-1A3D-4E54A8AE5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2BEA9B7-CBE5-C30F-4074-73B4E134F3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4DC500E-A857-0D2E-0A3B-0A5002E575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54BEE52-78EA-090B-8167-8CBBD798425D}"/>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8" name="Footer Placeholder 7">
            <a:extLst>
              <a:ext uri="{FF2B5EF4-FFF2-40B4-BE49-F238E27FC236}">
                <a16:creationId xmlns:a16="http://schemas.microsoft.com/office/drawing/2014/main" xmlns="" id="{9DA2C789-F05A-7BFC-D492-87A3984A52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E2B87CC-8801-3D22-26B1-EB381B771E03}"/>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326134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0D3481-65B3-15C7-D666-B7791C1B8D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C225C32-7C0B-40A6-425D-99FE5A5F6F95}"/>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4" name="Footer Placeholder 3">
            <a:extLst>
              <a:ext uri="{FF2B5EF4-FFF2-40B4-BE49-F238E27FC236}">
                <a16:creationId xmlns:a16="http://schemas.microsoft.com/office/drawing/2014/main" xmlns="" id="{704F13BA-B7B7-C499-302E-D99E04FBDBD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338E28E-FC0D-DBC2-C1B1-398242AE0433}"/>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44149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19DD1F5-4F7C-69C0-E76D-9627A1B241BE}"/>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3" name="Footer Placeholder 2">
            <a:extLst>
              <a:ext uri="{FF2B5EF4-FFF2-40B4-BE49-F238E27FC236}">
                <a16:creationId xmlns:a16="http://schemas.microsoft.com/office/drawing/2014/main" xmlns="" id="{7B09E0E6-1C5D-97CC-AA58-5E9BBC865C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5DC7EDE-BCA9-53AC-5A51-5C0C7D58895E}"/>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262234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2010F5-F82D-CC29-5F29-013D78AAD8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FE87E6A-7EFE-F8D7-1D90-15029E91A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13ECBA6-DA34-C3B7-1D68-AC877C123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1784651-9FC5-8A3A-D92D-E3664D970E34}"/>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6" name="Footer Placeholder 5">
            <a:extLst>
              <a:ext uri="{FF2B5EF4-FFF2-40B4-BE49-F238E27FC236}">
                <a16:creationId xmlns:a16="http://schemas.microsoft.com/office/drawing/2014/main" xmlns="" id="{FB4A2256-83AA-5966-CBF4-121E1D0F52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58C8AFD-0277-4F23-608B-78DDA564EBE2}"/>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33940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75A12C-45CB-4A95-B6F6-F8A648C6F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0515177-1F83-CA98-1FB2-4D8842063C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DD55703-C8B0-14DC-F13D-C5E75B944E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D43DF9-035A-44AB-9232-D68C9EA1B26C}"/>
              </a:ext>
            </a:extLst>
          </p:cNvPr>
          <p:cNvSpPr>
            <a:spLocks noGrp="1"/>
          </p:cNvSpPr>
          <p:nvPr>
            <p:ph type="dt" sz="half" idx="10"/>
          </p:nvPr>
        </p:nvSpPr>
        <p:spPr/>
        <p:txBody>
          <a:bodyPr/>
          <a:lstStyle/>
          <a:p>
            <a:fld id="{5AA0D4D6-AC44-435C-BFAD-0B5406178549}" type="datetimeFigureOut">
              <a:rPr lang="en-IN" smtClean="0"/>
              <a:t>25-08-2024</a:t>
            </a:fld>
            <a:endParaRPr lang="en-IN"/>
          </a:p>
        </p:txBody>
      </p:sp>
      <p:sp>
        <p:nvSpPr>
          <p:cNvPr id="6" name="Footer Placeholder 5">
            <a:extLst>
              <a:ext uri="{FF2B5EF4-FFF2-40B4-BE49-F238E27FC236}">
                <a16:creationId xmlns:a16="http://schemas.microsoft.com/office/drawing/2014/main" xmlns="" id="{9A7FC882-CB27-61D9-213A-204CA3EADD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57219AD-29FF-9BF2-45B2-13A1B67C25B5}"/>
              </a:ext>
            </a:extLst>
          </p:cNvPr>
          <p:cNvSpPr>
            <a:spLocks noGrp="1"/>
          </p:cNvSpPr>
          <p:nvPr>
            <p:ph type="sldNum" sz="quarter" idx="12"/>
          </p:nvPr>
        </p:nvSpPr>
        <p:spPr/>
        <p:txBody>
          <a:bodyPr/>
          <a:lstStyle/>
          <a:p>
            <a:fld id="{84909D74-A8EB-4553-A5F4-AA399FD889D0}" type="slidenum">
              <a:rPr lang="en-IN" smtClean="0"/>
              <a:t>‹#›</a:t>
            </a:fld>
            <a:endParaRPr lang="en-IN"/>
          </a:p>
        </p:txBody>
      </p:sp>
    </p:spTree>
    <p:extLst>
      <p:ext uri="{BB962C8B-B14F-4D97-AF65-F5344CB8AC3E}">
        <p14:creationId xmlns:p14="http://schemas.microsoft.com/office/powerpoint/2010/main" val="191596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98F70F-362C-CDC4-870D-DBA748F596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B8D811-10DF-CEE2-A372-7F3546CA1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5E3665D-09AC-559C-ABA8-A47996095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0D4D6-AC44-435C-BFAD-0B5406178549}" type="datetimeFigureOut">
              <a:rPr lang="en-IN" smtClean="0"/>
              <a:t>25-08-2024</a:t>
            </a:fld>
            <a:endParaRPr lang="en-IN"/>
          </a:p>
        </p:txBody>
      </p:sp>
      <p:sp>
        <p:nvSpPr>
          <p:cNvPr id="5" name="Footer Placeholder 4">
            <a:extLst>
              <a:ext uri="{FF2B5EF4-FFF2-40B4-BE49-F238E27FC236}">
                <a16:creationId xmlns:a16="http://schemas.microsoft.com/office/drawing/2014/main" xmlns="" id="{C995C749-ABD2-C26E-9A2F-AC44AD4AD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71A7EBF-F451-D7D8-30C5-433D903C9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909D74-A8EB-4553-A5F4-AA399FD889D0}" type="slidenum">
              <a:rPr lang="en-IN" smtClean="0"/>
              <a:t>‹#›</a:t>
            </a:fld>
            <a:endParaRPr lang="en-IN"/>
          </a:p>
        </p:txBody>
      </p:sp>
    </p:spTree>
    <p:extLst>
      <p:ext uri="{BB962C8B-B14F-4D97-AF65-F5344CB8AC3E}">
        <p14:creationId xmlns:p14="http://schemas.microsoft.com/office/powerpoint/2010/main" val="327094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4906"/>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r>
              <a:rPr lang="en-IN" sz="1092" dirty="0">
                <a:solidFill>
                  <a:srgbClr val="FFFFFF"/>
                </a:solidFill>
              </a:rPr>
              <a:t>a</a:t>
            </a:r>
          </a:p>
        </p:txBody>
      </p:sp>
      <p:sp>
        <p:nvSpPr>
          <p:cNvPr id="6" name="Google Shape;60;p14"/>
          <p:cNvSpPr/>
          <p:nvPr/>
        </p:nvSpPr>
        <p:spPr>
          <a:xfrm>
            <a:off x="0" y="-14906"/>
            <a:ext cx="4257083" cy="293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0"/>
                </a:lnTo>
                <a:close/>
              </a:path>
            </a:pathLst>
          </a:custGeom>
          <a:solidFill>
            <a:srgbClr val="005893"/>
          </a:solidFill>
          <a:ln w="12700">
            <a:miter lim="400000"/>
          </a:ln>
        </p:spPr>
        <p:txBody>
          <a:bodyPr lIns="0" tIns="0" rIns="0" bIns="0"/>
          <a:lstStyle/>
          <a:p>
            <a:pPr>
              <a:defRPr sz="800">
                <a:latin typeface="Calibri" panose="020F0502020204030204"/>
                <a:ea typeface="Calibri" panose="020F0502020204030204"/>
                <a:cs typeface="Calibri" panose="020F0502020204030204"/>
                <a:sym typeface="Calibri" panose="020F0502020204030204"/>
              </a:defRPr>
            </a:pPr>
            <a:endParaRPr/>
          </a:p>
        </p:txBody>
      </p:sp>
      <p:sp>
        <p:nvSpPr>
          <p:cNvPr id="9" name="Google Shape;64;p14"/>
          <p:cNvSpPr txBox="1"/>
          <p:nvPr/>
        </p:nvSpPr>
        <p:spPr>
          <a:xfrm>
            <a:off x="9720776" y="194938"/>
            <a:ext cx="2239098" cy="276999"/>
          </a:xfrm>
          <a:prstGeom prst="rect">
            <a:avLst/>
          </a:prstGeom>
          <a:ln w="12700">
            <a:miter lim="400000"/>
          </a:ln>
        </p:spPr>
        <p:txBody>
          <a:bodyPr wrap="square" lIns="0" tIns="0" rIns="0" bIns="0">
            <a:spAutoFit/>
          </a:bodyPr>
          <a:lstStyle>
            <a:lvl1pPr>
              <a:defRPr i="1">
                <a:solidFill>
                  <a:srgbClr val="422C75"/>
                </a:solidFill>
                <a:latin typeface="Calibri" panose="020F0502020204030204"/>
                <a:ea typeface="Calibri" panose="020F0502020204030204"/>
                <a:cs typeface="Calibri" panose="020F0502020204030204"/>
                <a:sym typeface="Calibri" panose="020F0502020204030204"/>
              </a:defRPr>
            </a:lvl1pPr>
          </a:lstStyle>
          <a:p>
            <a:pPr algn="r"/>
            <a:r>
              <a:rPr dirty="0"/>
              <a:t>Go, change the world</a:t>
            </a:r>
          </a:p>
        </p:txBody>
      </p:sp>
      <p:sp>
        <p:nvSpPr>
          <p:cNvPr id="11" name="Google Shape;63;p14"/>
          <p:cNvSpPr txBox="1"/>
          <p:nvPr/>
        </p:nvSpPr>
        <p:spPr>
          <a:xfrm>
            <a:off x="1140834" y="333834"/>
            <a:ext cx="1732804" cy="641985"/>
          </a:xfrm>
          <a:prstGeom prst="rect">
            <a:avLst/>
          </a:prstGeom>
          <a:ln w="12700">
            <a:miter lim="400000"/>
          </a:ln>
        </p:spPr>
        <p:txBody>
          <a:bodyPr lIns="0" tIns="0" rIns="0" bIns="0">
            <a:spAutoFit/>
          </a:bodyPr>
          <a:lstStyle/>
          <a:p>
            <a:pPr>
              <a:lnSpc>
                <a:spcPct val="110000"/>
              </a:lnSpc>
              <a:defRPr sz="1900" b="1">
                <a:solidFill>
                  <a:srgbClr val="FFFFFF"/>
                </a:solidFill>
                <a:latin typeface="Calibri" panose="020F0502020204030204"/>
                <a:ea typeface="Calibri" panose="020F0502020204030204"/>
                <a:cs typeface="Calibri" panose="020F0502020204030204"/>
                <a:sym typeface="Calibri" panose="020F0502020204030204"/>
              </a:defRPr>
            </a:pPr>
            <a:r>
              <a:rPr dirty="0"/>
              <a:t>RV College of </a:t>
            </a:r>
            <a:endParaRPr sz="600" dirty="0"/>
          </a:p>
          <a:p>
            <a:pPr>
              <a:lnSpc>
                <a:spcPct val="110000"/>
              </a:lnSpc>
              <a:defRPr sz="1900" b="1">
                <a:solidFill>
                  <a:srgbClr val="FFFFFF"/>
                </a:solidFill>
                <a:latin typeface="Calibri" panose="020F0502020204030204"/>
                <a:ea typeface="Calibri" panose="020F0502020204030204"/>
                <a:cs typeface="Calibri" panose="020F0502020204030204"/>
                <a:sym typeface="Calibri" panose="020F0502020204030204"/>
              </a:defRPr>
            </a:pPr>
            <a:r>
              <a:rPr dirty="0"/>
              <a:t>Engineering</a:t>
            </a:r>
          </a:p>
        </p:txBody>
      </p:sp>
      <p:sp>
        <p:nvSpPr>
          <p:cNvPr id="12" name="Google Shape;141;p1">
            <a:extLst>
              <a:ext uri="{FF2B5EF4-FFF2-40B4-BE49-F238E27FC236}">
                <a16:creationId xmlns:a16="http://schemas.microsoft.com/office/drawing/2014/main" xmlns="" id="{5E35135C-43A1-440A-A3C3-BFEFB3CF0EF4}"/>
              </a:ext>
            </a:extLst>
          </p:cNvPr>
          <p:cNvSpPr/>
          <p:nvPr/>
        </p:nvSpPr>
        <p:spPr>
          <a:xfrm>
            <a:off x="4013598" y="480151"/>
            <a:ext cx="8059132" cy="743634"/>
          </a:xfrm>
          <a:prstGeom prst="rect">
            <a:avLst/>
          </a:prstGeom>
          <a:noFill/>
          <a:ln>
            <a:noFill/>
          </a:ln>
        </p:spPr>
        <p:txBody>
          <a:bodyPr spcFirstLastPara="1" wrap="square" lIns="0" tIns="45700" rIns="0" bIns="0" anchor="b" anchorCtr="0">
            <a:noAutofit/>
          </a:bodyPr>
          <a:lstStyle/>
          <a:p>
            <a:pPr marL="0" marR="0" lvl="0" indent="0" algn="ctr" rtl="0">
              <a:spcBef>
                <a:spcPts val="0"/>
              </a:spcBef>
              <a:spcAft>
                <a:spcPts val="0"/>
              </a:spcAft>
              <a:buClr>
                <a:schemeClr val="lt2"/>
              </a:buClr>
              <a:buSzPts val="4400"/>
              <a:buFont typeface="Times New Roman"/>
              <a:buNone/>
            </a:pPr>
            <a:endParaRPr sz="4800" b="1" dirty="0">
              <a:latin typeface="Times New Roman" pitchFamily="18" charset="0"/>
              <a:ea typeface="Garamond"/>
              <a:cs typeface="Times New Roman" pitchFamily="18" charset="0"/>
              <a:sym typeface="Garamond"/>
            </a:endParaRPr>
          </a:p>
          <a:p>
            <a:pPr lvl="0" algn="ctr">
              <a:buClr>
                <a:schemeClr val="lt2"/>
              </a:buClr>
              <a:buSzPts val="4400"/>
            </a:pPr>
            <a:r>
              <a:rPr lang="en-IN" dirty="0">
                <a:latin typeface="Times New Roman" pitchFamily="18" charset="0"/>
                <a:ea typeface="Times New Roman"/>
                <a:cs typeface="Times New Roman" pitchFamily="18" charset="0"/>
                <a:sym typeface="Times New Roman"/>
              </a:rPr>
              <a:t> </a:t>
            </a:r>
            <a:r>
              <a:rPr lang="en-IN" sz="2400" dirty="0">
                <a:latin typeface="Times New Roman" pitchFamily="18" charset="0"/>
                <a:ea typeface="Times New Roman"/>
                <a:cs typeface="Times New Roman" pitchFamily="18" charset="0"/>
                <a:sym typeface="Times New Roman"/>
              </a:rPr>
              <a:t>DEPARTMENT OF </a:t>
            </a:r>
            <a:r>
              <a:rPr lang="en-US" sz="2400" dirty="0">
                <a:latin typeface="Times New Roman" pitchFamily="18" charset="0"/>
                <a:cs typeface="Times New Roman" pitchFamily="18" charset="0"/>
              </a:rPr>
              <a:t>COMPUTER </a:t>
            </a:r>
            <a:r>
              <a:rPr lang="en-US" sz="2400" dirty="0" smtClean="0">
                <a:latin typeface="Times New Roman" pitchFamily="18" charset="0"/>
                <a:cs typeface="Times New Roman" pitchFamily="18" charset="0"/>
              </a:rPr>
              <a:t>SCIENCE AND  </a:t>
            </a:r>
            <a:r>
              <a:rPr lang="en-US" sz="2400" dirty="0">
                <a:latin typeface="Times New Roman" pitchFamily="18" charset="0"/>
                <a:cs typeface="Times New Roman" pitchFamily="18" charset="0"/>
              </a:rPr>
              <a:t>ENGINEERING</a:t>
            </a:r>
            <a:endParaRPr lang="en-IN" sz="2400" dirty="0">
              <a:latin typeface="Times New Roman" pitchFamily="18" charset="0"/>
              <a:cs typeface="Times New Roman" pitchFamily="18" charset="0"/>
              <a:sym typeface="Times New Roman"/>
            </a:endParaRPr>
          </a:p>
        </p:txBody>
      </p:sp>
      <p:sp>
        <p:nvSpPr>
          <p:cNvPr id="14" name="Google Shape;68;p14"/>
          <p:cNvSpPr txBox="1"/>
          <p:nvPr/>
        </p:nvSpPr>
        <p:spPr>
          <a:xfrm>
            <a:off x="2883877" y="1348406"/>
            <a:ext cx="8651631" cy="1538844"/>
          </a:xfrm>
          <a:prstGeom prst="rect">
            <a:avLst/>
          </a:prstGeom>
          <a:ln w="12700">
            <a:miter lim="400000"/>
          </a:ln>
        </p:spPr>
        <p:txBody>
          <a:bodyPr wrap="square" lIns="91421" tIns="91421" rIns="91421" bIns="91421">
            <a:spAutoFit/>
          </a:bodyPr>
          <a:lstStyle/>
          <a:p>
            <a:pPr algn="ctr">
              <a:defRPr>
                <a:latin typeface="Times New Roman" panose="02020603050405020304"/>
                <a:ea typeface="Times New Roman" panose="02020603050405020304"/>
                <a:cs typeface="Times New Roman" panose="02020603050405020304"/>
                <a:sym typeface="Times New Roman" panose="02020603050405020304"/>
              </a:defRPr>
            </a:pPr>
            <a:r>
              <a:rPr lang="en-IN" sz="2000" dirty="0" smtClean="0"/>
              <a:t>              Research Methodology(22IM21T) EL Phase1 </a:t>
            </a:r>
            <a:r>
              <a:rPr lang="en-IN" sz="2000" dirty="0"/>
              <a:t>Presentation on </a:t>
            </a:r>
          </a:p>
          <a:p>
            <a:pPr algn="ctr">
              <a:defRPr>
                <a:latin typeface="Times New Roman" panose="02020603050405020304"/>
                <a:ea typeface="Times New Roman" panose="02020603050405020304"/>
                <a:cs typeface="Times New Roman" panose="02020603050405020304"/>
                <a:sym typeface="Times New Roman" panose="02020603050405020304"/>
              </a:defRPr>
            </a:pPr>
            <a:r>
              <a:rPr lang="en-IN" sz="2000" i="1" dirty="0" smtClean="0">
                <a:sym typeface="Times New Roman" panose="02020603050405020304"/>
              </a:rPr>
              <a:t>            ‘</a:t>
            </a:r>
            <a:r>
              <a:rPr lang="en-IN" sz="2000" b="1" i="1" dirty="0" smtClean="0">
                <a:sym typeface="Times New Roman" panose="02020603050405020304"/>
              </a:rPr>
              <a:t>Implementation of wifi handoff using ns2 simulator</a:t>
            </a:r>
            <a:r>
              <a:rPr lang="en-US" sz="2000" dirty="0" smtClean="0">
                <a:sym typeface="Times New Roman" panose="02020603050405020304"/>
              </a:rPr>
              <a:t>’ </a:t>
            </a:r>
            <a:endParaRPr lang="en-IN" sz="2000" b="1" dirty="0">
              <a:sym typeface="Times New Roman" panose="02020603050405020304"/>
            </a:endParaRPr>
          </a:p>
          <a:p>
            <a:pPr algn="ctr">
              <a:defRPr>
                <a:latin typeface="Times New Roman" panose="02020603050405020304"/>
                <a:ea typeface="Times New Roman" panose="02020603050405020304"/>
                <a:cs typeface="Times New Roman" panose="02020603050405020304"/>
                <a:sym typeface="Times New Roman" panose="02020603050405020304"/>
              </a:defRPr>
            </a:pPr>
            <a:endParaRPr lang="en-IN" sz="2000" i="1" dirty="0">
              <a:latin typeface="Calibri" panose="020F0502020204030204"/>
              <a:ea typeface="Calibri" panose="020F0502020204030204"/>
              <a:cs typeface="Calibri" panose="020F0502020204030204"/>
              <a:sym typeface="Calibri" panose="020F0502020204030204"/>
            </a:endParaRPr>
          </a:p>
          <a:p>
            <a:r>
              <a:rPr lang="en-IN" sz="2800" dirty="0">
                <a:latin typeface="Times New Roman" pitchFamily="18" charset="0"/>
                <a:ea typeface="Times New Roman"/>
                <a:cs typeface="Times New Roman" pitchFamily="18" charset="0"/>
                <a:sym typeface="Times New Roman"/>
              </a:rPr>
              <a:t> </a:t>
            </a:r>
            <a:endParaRPr sz="2400" dirty="0">
              <a:latin typeface="Calibri" panose="020F0502020204030204"/>
              <a:ea typeface="Calibri" panose="020F0502020204030204"/>
              <a:cs typeface="Calibri" panose="020F0502020204030204"/>
              <a:sym typeface="Calibri" panose="020F0502020204030204"/>
            </a:endParaRPr>
          </a:p>
        </p:txBody>
      </p:sp>
      <p:sp>
        <p:nvSpPr>
          <p:cNvPr id="15" name="Presented By,…"/>
          <p:cNvSpPr txBox="1"/>
          <p:nvPr/>
        </p:nvSpPr>
        <p:spPr>
          <a:xfrm>
            <a:off x="5262929" y="2439708"/>
            <a:ext cx="4311652" cy="245745"/>
          </a:xfrm>
          <a:prstGeom prst="rect">
            <a:avLst/>
          </a:prstGeom>
          <a:ln w="12700">
            <a:miter lim="400000"/>
          </a:ln>
        </p:spPr>
        <p:txBody>
          <a:bodyPr lIns="0" tIns="0" rIns="0" bIns="0">
            <a:spAutoFit/>
          </a:bodyPr>
          <a:lstStyle/>
          <a:p>
            <a:pPr indent="45720" algn="ctr" defTabSz="457200">
              <a:defRPr sz="1600" i="1">
                <a:latin typeface="Times New Roman" panose="02020603050405020304"/>
                <a:ea typeface="Times New Roman" panose="02020603050405020304"/>
                <a:cs typeface="Times New Roman" panose="02020603050405020304"/>
                <a:sym typeface="Times New Roman" panose="02020603050405020304"/>
              </a:defRPr>
            </a:pPr>
            <a:r>
              <a:rPr dirty="0"/>
              <a:t>Presented By                </a:t>
            </a:r>
          </a:p>
        </p:txBody>
      </p:sp>
      <p:sp>
        <p:nvSpPr>
          <p:cNvPr id="16" name="Under the guidance of,…"/>
          <p:cNvSpPr txBox="1"/>
          <p:nvPr/>
        </p:nvSpPr>
        <p:spPr>
          <a:xfrm>
            <a:off x="4293306" y="4491941"/>
            <a:ext cx="7242202" cy="1354217"/>
          </a:xfrm>
          <a:prstGeom prst="rect">
            <a:avLst/>
          </a:prstGeom>
          <a:noFill/>
          <a:ln w="12700" cap="flat">
            <a:noFill/>
            <a:miter lim="400000"/>
          </a:ln>
          <a:effectLst/>
        </p:spPr>
        <p:txBody>
          <a:bodyPr wrap="square" lIns="0" tIns="0" rIns="0" bIns="0" numCol="1" anchor="t">
            <a:spAutoFit/>
          </a:bodyPr>
          <a:lstStyle/>
          <a:p>
            <a:pPr algn="ctr" defTabSz="457200">
              <a:defRPr i="1">
                <a:latin typeface="Times New Roman" panose="02020603050405020304"/>
                <a:ea typeface="Times New Roman" panose="02020603050405020304"/>
                <a:cs typeface="Times New Roman" panose="02020603050405020304"/>
                <a:sym typeface="Times New Roman" panose="02020603050405020304"/>
              </a:defRPr>
            </a:pPr>
            <a:r>
              <a:rPr dirty="0"/>
              <a:t>Under the guidance of</a:t>
            </a:r>
            <a:endParaRPr lang="en-IN" dirty="0"/>
          </a:p>
          <a:p>
            <a:pPr algn="ctr" defTabSz="457200">
              <a:defRPr i="1">
                <a:latin typeface="Times New Roman" panose="02020603050405020304"/>
                <a:ea typeface="Times New Roman" panose="02020603050405020304"/>
                <a:cs typeface="Times New Roman" panose="02020603050405020304"/>
                <a:sym typeface="Times New Roman" panose="02020603050405020304"/>
              </a:defRPr>
            </a:pPr>
            <a:r>
              <a:rPr lang="en-US" sz="1600" b="1" dirty="0"/>
              <a:t>Dr</a:t>
            </a:r>
            <a:r>
              <a:rPr lang="en-US" sz="1600" b="1" dirty="0">
                <a:effectLst/>
              </a:rPr>
              <a:t>. </a:t>
            </a:r>
            <a:r>
              <a:rPr lang="en-IN" sz="1600" b="1" dirty="0" smtClean="0"/>
              <a:t>Shanta Rangaswamy</a:t>
            </a:r>
            <a:endParaRPr lang="en-IN" sz="1400" b="1" dirty="0">
              <a:latin typeface="Times New Roman" panose="02020603050405020304" pitchFamily="18" charset="0"/>
            </a:endParaRPr>
          </a:p>
          <a:p>
            <a:pPr algn="ctr" defTabSz="457200">
              <a:defRPr i="1">
                <a:latin typeface="Times New Roman" panose="02020603050405020304"/>
                <a:ea typeface="Times New Roman" panose="02020603050405020304"/>
                <a:cs typeface="Times New Roman" panose="02020603050405020304"/>
                <a:sym typeface="Times New Roman" panose="02020603050405020304"/>
              </a:defRPr>
            </a:pPr>
            <a:r>
              <a:rPr lang="en-IN" b="1" dirty="0" smtClean="0">
                <a:sym typeface="Times New Roman" panose="02020603050405020304"/>
              </a:rPr>
              <a:t> </a:t>
            </a:r>
            <a:r>
              <a:rPr lang="en-IN" b="1" dirty="0">
                <a:sym typeface="Times New Roman" panose="02020603050405020304"/>
              </a:rPr>
              <a:t>Professor</a:t>
            </a:r>
            <a:endParaRPr b="1" dirty="0"/>
          </a:p>
          <a:p>
            <a:pPr algn="ctr" defTabSz="457200">
              <a:defRPr>
                <a:latin typeface="Times New Roman" panose="02020603050405020304"/>
                <a:ea typeface="Times New Roman" panose="02020603050405020304"/>
                <a:cs typeface="Times New Roman" panose="02020603050405020304"/>
                <a:sym typeface="Times New Roman" panose="02020603050405020304"/>
              </a:defRPr>
            </a:pPr>
            <a:r>
              <a:rPr dirty="0"/>
              <a:t>Department of </a:t>
            </a:r>
            <a:r>
              <a:rPr lang="en-IN" dirty="0">
                <a:latin typeface="Times New Roman" pitchFamily="18" charset="0"/>
                <a:cs typeface="Times New Roman" pitchFamily="18" charset="0"/>
                <a:sym typeface="Times New Roman"/>
              </a:rPr>
              <a:t>Computer Science </a:t>
            </a:r>
            <a:r>
              <a:rPr dirty="0"/>
              <a:t>Engineering,</a:t>
            </a:r>
          </a:p>
          <a:p>
            <a:pPr defTabSz="457200">
              <a:defRPr>
                <a:latin typeface="Times New Roman" panose="02020603050405020304"/>
                <a:ea typeface="Times New Roman" panose="02020603050405020304"/>
                <a:cs typeface="Times New Roman" panose="02020603050405020304"/>
                <a:sym typeface="Times New Roman" panose="02020603050405020304"/>
              </a:defRPr>
            </a:pPr>
            <a:r>
              <a:rPr dirty="0"/>
              <a:t>                                    RV College of Engineering, Bengaluru </a:t>
            </a:r>
          </a:p>
        </p:txBody>
      </p:sp>
      <p:sp>
        <p:nvSpPr>
          <p:cNvPr id="17" name="Google Shape;67;p14"/>
          <p:cNvSpPr txBox="1"/>
          <p:nvPr/>
        </p:nvSpPr>
        <p:spPr>
          <a:xfrm>
            <a:off x="5430129" y="2715448"/>
            <a:ext cx="5753685" cy="811397"/>
          </a:xfrm>
          <a:prstGeom prst="rect">
            <a:avLst/>
          </a:prstGeom>
          <a:ln w="12700">
            <a:miter lim="400000"/>
          </a:ln>
        </p:spPr>
        <p:txBody>
          <a:bodyPr wrap="square" lIns="20775" tIns="20775" rIns="20775" bIns="20775">
            <a:spAutoFit/>
          </a:bodyPr>
          <a:lstStyle/>
          <a:p>
            <a:pPr algn="ctr">
              <a:defRPr sz="1600">
                <a:latin typeface="Times New Roman" panose="02020603050405020304"/>
                <a:ea typeface="Times New Roman" panose="02020603050405020304"/>
                <a:cs typeface="Times New Roman" panose="02020603050405020304"/>
                <a:sym typeface="Times New Roman" panose="02020603050405020304"/>
              </a:defRPr>
            </a:pPr>
            <a:r>
              <a:rPr sz="1400" dirty="0"/>
              <a:t>                        </a:t>
            </a:r>
          </a:p>
          <a:p>
            <a:pPr algn="just">
              <a:defRPr>
                <a:latin typeface="Times New Roman" panose="02020603050405020304"/>
                <a:ea typeface="Times New Roman" panose="02020603050405020304"/>
                <a:cs typeface="Times New Roman" panose="02020603050405020304"/>
                <a:sym typeface="Times New Roman" panose="02020603050405020304"/>
              </a:defRPr>
            </a:pPr>
            <a:r>
              <a:rPr lang="en-IN" b="1" dirty="0" smtClean="0"/>
              <a:t>Pavankumar Patil</a:t>
            </a:r>
            <a:r>
              <a:rPr lang="en-IN" b="1" dirty="0"/>
              <a:t>	</a:t>
            </a:r>
            <a:r>
              <a:rPr lang="en-IN" dirty="0"/>
              <a:t>	</a:t>
            </a:r>
            <a:r>
              <a:rPr lang="en-US" b="1" dirty="0" smtClean="0">
                <a:latin typeface="Times New Roman" panose="02020603050405020304" pitchFamily="18" charset="0"/>
              </a:rPr>
              <a:t>1RV23SCN10</a:t>
            </a:r>
            <a:endParaRPr lang="en-IN" b="1" dirty="0"/>
          </a:p>
          <a:p>
            <a:pPr algn="just">
              <a:defRPr>
                <a:latin typeface="Times New Roman" panose="02020603050405020304"/>
                <a:ea typeface="Times New Roman" panose="02020603050405020304"/>
                <a:cs typeface="Times New Roman" panose="02020603050405020304"/>
                <a:sym typeface="Times New Roman" panose="02020603050405020304"/>
              </a:defRPr>
            </a:pPr>
            <a:r>
              <a:rPr lang="en-IN" b="1" dirty="0" smtClean="0"/>
              <a:t>Sathwik M S</a:t>
            </a:r>
            <a:r>
              <a:rPr lang="en-IN" dirty="0"/>
              <a:t>	</a:t>
            </a:r>
            <a:r>
              <a:rPr lang="en-IN" dirty="0" smtClean="0"/>
              <a:t>                </a:t>
            </a:r>
            <a:r>
              <a:rPr lang="en-US" b="1" dirty="0" smtClean="0">
                <a:latin typeface="Times New Roman" panose="02020603050405020304" pitchFamily="18" charset="0"/>
              </a:rPr>
              <a:t>1RV23SCN14</a:t>
            </a:r>
            <a:endParaRPr lang="en-US" dirty="0"/>
          </a:p>
        </p:txBody>
      </p:sp>
      <p:pic>
        <p:nvPicPr>
          <p:cNvPr id="3" name="Picture 2">
            <a:extLst>
              <a:ext uri="{FF2B5EF4-FFF2-40B4-BE49-F238E27FC236}">
                <a16:creationId xmlns:a16="http://schemas.microsoft.com/office/drawing/2014/main" xmlns="" id="{27877F45-A1BC-86B4-680B-B4538EFE29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988" y="175301"/>
            <a:ext cx="959050" cy="959050"/>
          </a:xfrm>
          <a:prstGeom prst="rect">
            <a:avLst/>
          </a:prstGeom>
        </p:spPr>
      </p:pic>
    </p:spTree>
    <p:extLst>
      <p:ext uri="{BB962C8B-B14F-4D97-AF65-F5344CB8AC3E}">
        <p14:creationId xmlns:p14="http://schemas.microsoft.com/office/powerpoint/2010/main" val="1291586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endParaRPr lang="en-IN" b="1" u="heavy" dirty="0">
              <a:latin typeface="Times New Roman" panose="02020603050405020304" pitchFamily="18" charset="0"/>
            </a:endParaRPr>
          </a:p>
          <a:p>
            <a:pPr algn="l"/>
            <a:r>
              <a:rPr lang="en-US" b="1" dirty="0" smtClean="0"/>
              <a:t>Flowchart:</a:t>
            </a:r>
          </a:p>
          <a:p>
            <a:pPr algn="l"/>
            <a:r>
              <a:rPr lang="en-US" dirty="0" smtClean="0"/>
              <a:t> </a:t>
            </a:r>
            <a:endParaRPr lang="en-IN" dirty="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pic>
        <p:nvPicPr>
          <p:cNvPr id="8" name="Image 92"/>
          <p:cNvPicPr/>
          <p:nvPr/>
        </p:nvPicPr>
        <p:blipFill>
          <a:blip r:embed="rId4" cstate="print"/>
          <a:stretch>
            <a:fillRect/>
          </a:stretch>
        </p:blipFill>
        <p:spPr>
          <a:xfrm>
            <a:off x="3431263" y="1566250"/>
            <a:ext cx="4318503" cy="4700069"/>
          </a:xfrm>
          <a:prstGeom prst="rect">
            <a:avLst/>
          </a:prstGeom>
        </p:spPr>
      </p:pic>
    </p:spTree>
    <p:extLst>
      <p:ext uri="{BB962C8B-B14F-4D97-AF65-F5344CB8AC3E}">
        <p14:creationId xmlns:p14="http://schemas.microsoft.com/office/powerpoint/2010/main" val="190353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a:p>
          <a:p>
            <a:pPr>
              <a:spcBef>
                <a:spcPts val="0"/>
              </a:spcBef>
            </a:pPr>
            <a:endParaRPr lang="en-IN" b="1" u="heavy" dirty="0">
              <a:latin typeface="Times New Roman" panose="02020603050405020304" pitchFamily="18" charset="0"/>
            </a:endParaRPr>
          </a:p>
          <a:p>
            <a:pPr>
              <a:spcBef>
                <a:spcPts val="0"/>
              </a:spcBef>
            </a:pPr>
            <a:endParaRPr lang="en-IN" sz="1800" b="1" u="heavy" dirty="0">
              <a:latin typeface="Times New Roman" panose="02020603050405020304" pitchFamily="18" charset="0"/>
            </a:endParaRPr>
          </a:p>
          <a:p>
            <a:pPr marL="457200" indent="-457200" algn="l">
              <a:buAutoNum type="arabicPeriod"/>
            </a:pPr>
            <a:endParaRPr lang="en-IN" dirty="0"/>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
        <p:nvSpPr>
          <p:cNvPr id="4" name="Rectangle 3"/>
          <p:cNvSpPr/>
          <p:nvPr/>
        </p:nvSpPr>
        <p:spPr>
          <a:xfrm>
            <a:off x="3385996" y="3219662"/>
            <a:ext cx="4436198" cy="1107996"/>
          </a:xfrm>
          <a:prstGeom prst="rect">
            <a:avLst/>
          </a:prstGeom>
        </p:spPr>
        <p:txBody>
          <a:bodyPr wrap="square">
            <a:spAutoFit/>
          </a:bodyPr>
          <a:lstStyle/>
          <a:p>
            <a:r>
              <a:rPr lang="en-US" sz="6600" dirty="0" smtClean="0"/>
              <a:t>THANK</a:t>
            </a:r>
            <a:r>
              <a:rPr lang="en-US" dirty="0" smtClean="0"/>
              <a:t>  </a:t>
            </a:r>
            <a:r>
              <a:rPr lang="en-US" sz="6600" dirty="0" smtClean="0"/>
              <a:t>YOU</a:t>
            </a:r>
            <a:endParaRPr lang="en-IN" sz="6600" dirty="0"/>
          </a:p>
        </p:txBody>
      </p:sp>
    </p:spTree>
    <p:extLst>
      <p:ext uri="{BB962C8B-B14F-4D97-AF65-F5344CB8AC3E}">
        <p14:creationId xmlns:p14="http://schemas.microsoft.com/office/powerpoint/2010/main" val="187889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a:p>
          <a:p>
            <a:pPr>
              <a:spcBef>
                <a:spcPts val="0"/>
              </a:spcBef>
            </a:pPr>
            <a:endParaRPr lang="en-IN" b="1" u="heavy" dirty="0">
              <a:latin typeface="Times New Roman" panose="02020603050405020304" pitchFamily="18" charset="0"/>
            </a:endParaRPr>
          </a:p>
          <a:p>
            <a:pPr>
              <a:spcBef>
                <a:spcPts val="0"/>
              </a:spcBef>
            </a:pPr>
            <a:r>
              <a:rPr lang="en-IN" b="1" u="heavy" dirty="0">
                <a:latin typeface="Times New Roman" panose="02020603050405020304" pitchFamily="18" charset="0"/>
              </a:rPr>
              <a:t>TABLE OF CONTENTS</a:t>
            </a:r>
          </a:p>
          <a:p>
            <a:pPr>
              <a:spcBef>
                <a:spcPts val="0"/>
              </a:spcBef>
            </a:pPr>
            <a:endParaRPr lang="en-IN" b="1" u="heavy" dirty="0">
              <a:latin typeface="Times New Roman" panose="02020603050405020304" pitchFamily="18" charset="0"/>
            </a:endParaRPr>
          </a:p>
          <a:p>
            <a:pPr marL="457200" indent="-457200" algn="l">
              <a:buFont typeface="+mj-lt"/>
              <a:buAutoNum type="arabicPeriod"/>
            </a:pPr>
            <a:r>
              <a:rPr lang="en-US" dirty="0" smtClean="0">
                <a:latin typeface="Times New Roman" panose="02020603050405020304" pitchFamily="18" charset="0"/>
                <a:cs typeface="Times New Roman" panose="02020603050405020304" pitchFamily="18" charset="0"/>
              </a:rPr>
              <a:t>Introduction</a:t>
            </a:r>
          </a:p>
          <a:p>
            <a:pPr marL="457200" indent="-457200" algn="l">
              <a:buFont typeface="+mj-lt"/>
              <a:buAutoNum type="arabicPeriod"/>
            </a:pPr>
            <a:r>
              <a:rPr lang="en-US" dirty="0" smtClean="0">
                <a:latin typeface="Times New Roman" panose="02020603050405020304" pitchFamily="18" charset="0"/>
                <a:cs typeface="Times New Roman" panose="02020603050405020304" pitchFamily="18" charset="0"/>
              </a:rPr>
              <a:t>Literature Survey</a:t>
            </a:r>
          </a:p>
          <a:p>
            <a:pPr marL="457200" indent="-457200" algn="l">
              <a:buFont typeface="+mj-lt"/>
              <a:buAutoNum type="arabicPeriod"/>
            </a:pPr>
            <a:r>
              <a:rPr lang="en-US" dirty="0" smtClean="0">
                <a:latin typeface="Times New Roman" panose="02020603050405020304" pitchFamily="18" charset="0"/>
                <a:cs typeface="Times New Roman" panose="02020603050405020304" pitchFamily="18" charset="0"/>
              </a:rPr>
              <a:t>Problem Statement</a:t>
            </a:r>
          </a:p>
          <a:p>
            <a:pPr marL="457200" indent="-457200" algn="l">
              <a:buFont typeface="+mj-lt"/>
              <a:buAutoNum type="arabicPeriod"/>
            </a:pPr>
            <a:r>
              <a:rPr lang="en-US" dirty="0" smtClean="0">
                <a:latin typeface="Times New Roman" panose="02020603050405020304" pitchFamily="18" charset="0"/>
                <a:cs typeface="Times New Roman" panose="02020603050405020304" pitchFamily="18" charset="0"/>
              </a:rPr>
              <a:t>Objectives</a:t>
            </a:r>
          </a:p>
          <a:p>
            <a:pPr marL="457200" indent="-457200" algn="l">
              <a:buFont typeface="+mj-lt"/>
              <a:buAutoNum type="arabicPeriod"/>
            </a:pPr>
            <a:r>
              <a:rPr lang="en-US" dirty="0" smtClean="0">
                <a:latin typeface="Times New Roman" panose="02020603050405020304" pitchFamily="18" charset="0"/>
                <a:cs typeface="Times New Roman" panose="02020603050405020304" pitchFamily="18" charset="0"/>
              </a:rPr>
              <a:t>Implementation Details</a:t>
            </a:r>
          </a:p>
          <a:p>
            <a:pPr marL="457200" indent="-457200" algn="l">
              <a:buFont typeface="+mj-lt"/>
              <a:buAutoNum type="arabicPeriod"/>
            </a:pPr>
            <a:endParaRPr lang="en-IN" dirty="0">
              <a:latin typeface="Times New Roman" panose="02020603050405020304" pitchFamily="18" charset="0"/>
            </a:endParaRPr>
          </a:p>
          <a:p>
            <a:pPr algn="just"/>
            <a:endParaRPr lang="en-IN" sz="1800" b="1" u="heavy" dirty="0">
              <a:latin typeface="Times New Roman" panose="02020603050405020304" pitchFamily="18" charset="0"/>
            </a:endParaRPr>
          </a:p>
          <a:p>
            <a:pPr marL="457200" indent="-457200" algn="l">
              <a:buAutoNum type="arabicPeriod"/>
            </a:pPr>
            <a:endParaRPr lang="en-IN" dirty="0"/>
          </a:p>
          <a:p>
            <a:pPr algn="l"/>
            <a:endParaRPr lang="en-IN" dirty="0"/>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551910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smtClean="0"/>
          </a:p>
          <a:p>
            <a:pPr>
              <a:spcBef>
                <a:spcPts val="0"/>
              </a:spcBef>
            </a:pPr>
            <a:endParaRPr lang="en-IN" b="1" u="heavy" dirty="0" smtClean="0">
              <a:latin typeface="Times New Roman" panose="02020603050405020304" pitchFamily="18" charset="0"/>
            </a:endParaRPr>
          </a:p>
          <a:p>
            <a:pPr>
              <a:spcBef>
                <a:spcPts val="0"/>
              </a:spcBef>
            </a:pPr>
            <a:r>
              <a:rPr lang="en-US" b="1" u="heavy" dirty="0" smtClean="0">
                <a:latin typeface="Times New Roman" panose="02020603050405020304" pitchFamily="18" charset="0"/>
              </a:rPr>
              <a:t>Introduction</a:t>
            </a:r>
          </a:p>
          <a:p>
            <a:pPr>
              <a:spcBef>
                <a:spcPts val="0"/>
              </a:spcBef>
            </a:pPr>
            <a:endParaRPr lang="en-US" b="1" u="heavy" dirty="0">
              <a:latin typeface="Times New Roman" panose="02020603050405020304" pitchFamily="18" charset="0"/>
            </a:endParaRPr>
          </a:p>
          <a:p>
            <a:pPr>
              <a:spcBef>
                <a:spcPts val="0"/>
              </a:spcBef>
            </a:pPr>
            <a:endParaRPr lang="en-US" b="1" u="heavy" dirty="0" smtClean="0">
              <a:latin typeface="Times New Roman" panose="02020603050405020304" pitchFamily="18" charset="0"/>
            </a:endParaRPr>
          </a:p>
          <a:p>
            <a:pPr marL="342900" indent="-342900" algn="l">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wireless communication environment of today is characterized by Seamless and uninterrupted connectivity</a:t>
            </a:r>
            <a:r>
              <a:rPr lang="en-US" dirty="0" smtClean="0">
                <a:latin typeface="Times New Roman" panose="02020603050405020304" pitchFamily="18" charset="0"/>
                <a:cs typeface="Times New Roman" panose="02020603050405020304" pitchFamily="18" charset="0"/>
              </a:rPr>
              <a:t>.</a:t>
            </a:r>
          </a:p>
          <a:p>
            <a:pPr marL="342900" indent="-342900" algn="l">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Heterogeneous </a:t>
            </a:r>
            <a:r>
              <a:rPr lang="en-US" dirty="0">
                <a:latin typeface="Times New Roman" panose="02020603050405020304" pitchFamily="18" charset="0"/>
                <a:cs typeface="Times New Roman" panose="02020603050405020304" pitchFamily="18" charset="0"/>
              </a:rPr>
              <a:t>settings, which combine various networks like Wi-Fi and LTE, are more typical as wireless technologies advance</a:t>
            </a:r>
            <a:r>
              <a:rPr lang="en-US" dirty="0" smtClean="0">
                <a:latin typeface="Times New Roman" panose="02020603050405020304" pitchFamily="18" charset="0"/>
                <a:cs typeface="Times New Roman" panose="02020603050405020304" pitchFamily="18" charset="0"/>
              </a:rPr>
              <a:t>.</a:t>
            </a:r>
          </a:p>
          <a:p>
            <a:pPr marL="342900" indent="-342900" algn="l">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a:t>
            </a:r>
            <a:r>
              <a:rPr lang="en-US" dirty="0">
                <a:latin typeface="Times New Roman" panose="02020603050405020304" pitchFamily="18" charset="0"/>
                <a:cs typeface="Times New Roman" panose="02020603050405020304" pitchFamily="18" charset="0"/>
              </a:rPr>
              <a:t>preserve quality of service and user happiness in these situations, the ability to seamlessly shift a mobile device's connection from one network to another, known as vertical handoff, is essential</a:t>
            </a:r>
            <a:r>
              <a:rPr lang="en-US" dirty="0" smtClean="0">
                <a:latin typeface="Times New Roman" panose="02020603050405020304" pitchFamily="18" charset="0"/>
                <a:cs typeface="Times New Roman" panose="02020603050405020304" pitchFamily="18" charset="0"/>
              </a:rPr>
              <a:t>.</a:t>
            </a:r>
          </a:p>
          <a:p>
            <a:pPr marL="342900" indent="-342900" algn="l">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uses the NS2 (Network Simulator 2) platform to implement and test Wi-Fi </a:t>
            </a:r>
            <a:r>
              <a:rPr lang="en-US" dirty="0" smtClean="0">
                <a:latin typeface="Times New Roman" panose="02020603050405020304" pitchFamily="18" charset="0"/>
                <a:cs typeface="Times New Roman" panose="02020603050405020304" pitchFamily="18" charset="0"/>
              </a:rPr>
              <a:t>handoff.</a:t>
            </a:r>
          </a:p>
          <a:p>
            <a:pPr marL="342900" indent="-342900" algn="l">
              <a:spcBef>
                <a:spcPts val="0"/>
              </a:spcBef>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project aims to contribute to the study and optimization of seamless network transitions by modeling real-world events and evaluating the performance of Wi-Fi handoff mechanisms. </a:t>
            </a:r>
            <a:endParaRPr lang="en-IN" b="1" u="heavy" dirty="0">
              <a:latin typeface="Times New Roman" panose="02020603050405020304" pitchFamily="18" charset="0"/>
              <a:cs typeface="Times New Roman" panose="02020603050405020304" pitchFamily="18" charset="0"/>
            </a:endParaRPr>
          </a:p>
          <a:p>
            <a:pPr>
              <a:spcBef>
                <a:spcPts val="0"/>
              </a:spcBef>
            </a:pPr>
            <a:endParaRPr lang="en-IN" b="1" u="heavy" dirty="0">
              <a:latin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1588524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lnSpcReduction="10000"/>
          </a:bodyPr>
          <a:lstStyle/>
          <a:p>
            <a:endParaRPr lang="en-US" dirty="0"/>
          </a:p>
          <a:p>
            <a:pPr>
              <a:spcBef>
                <a:spcPts val="0"/>
              </a:spcBef>
            </a:pPr>
            <a:endParaRPr lang="en-IN" b="1" u="heavy" dirty="0">
              <a:latin typeface="Times New Roman" panose="02020603050405020304" pitchFamily="18" charset="0"/>
            </a:endParaRPr>
          </a:p>
          <a:p>
            <a:pPr>
              <a:spcBef>
                <a:spcPts val="0"/>
              </a:spcBef>
            </a:pPr>
            <a:endParaRPr lang="en-IN" b="1" dirty="0">
              <a:latin typeface="Times New Roman" panose="02020603050405020304" pitchFamily="18" charset="0"/>
            </a:endParaRPr>
          </a:p>
          <a:p>
            <a:pPr>
              <a:spcBef>
                <a:spcPts val="0"/>
              </a:spcBef>
            </a:pPr>
            <a:r>
              <a:rPr lang="en-IN" b="1" u="sng" dirty="0" smtClean="0">
                <a:latin typeface="Times New Roman" panose="02020603050405020304" pitchFamily="18" charset="0"/>
              </a:rPr>
              <a:t>LITERATURE </a:t>
            </a:r>
            <a:r>
              <a:rPr lang="en-IN" b="1" u="sng" dirty="0">
                <a:latin typeface="Times New Roman" panose="02020603050405020304" pitchFamily="18" charset="0"/>
              </a:rPr>
              <a:t>SURVEY</a:t>
            </a:r>
          </a:p>
          <a:p>
            <a:pPr algn="l"/>
            <a:endParaRPr lang="en-IN" sz="1800" b="1" u="heavy" dirty="0">
              <a:latin typeface="Times New Roman" panose="02020603050405020304" pitchFamily="18" charset="0"/>
            </a:endParaRPr>
          </a:p>
          <a:p>
            <a:pPr algn="l"/>
            <a:r>
              <a:rPr lang="en-US" b="1" dirty="0"/>
              <a:t>1 . </a:t>
            </a: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“Comparison of Vertical Handover Decision-Based Techniques in Heterogeneous Networks”</a:t>
            </a:r>
          </a:p>
          <a:p>
            <a:pPr algn="l"/>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Oluwaseun</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Adedeji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Olumide</a:t>
            </a:r>
            <a:r>
              <a:rPr lang="en-US" dirty="0">
                <a:latin typeface="Times New Roman" panose="02020603050405020304" pitchFamily="18" charset="0"/>
                <a:cs typeface="Times New Roman" panose="02020603050405020304" pitchFamily="18" charset="0"/>
              </a:rPr>
              <a:t> S. </a:t>
            </a:r>
            <a:r>
              <a:rPr lang="en-US" dirty="0" err="1">
                <a:latin typeface="Times New Roman" panose="02020603050405020304" pitchFamily="18" charset="0"/>
                <a:cs typeface="Times New Roman" panose="02020603050405020304" pitchFamily="18" charset="0"/>
              </a:rPr>
              <a:t>Adewale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Oludayo</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Olugbara</a:t>
            </a:r>
            <a:r>
              <a:rPr lang="en-US" dirty="0">
                <a:latin typeface="Times New Roman" panose="02020603050405020304" pitchFamily="18" charset="0"/>
                <a:cs typeface="Times New Roman" panose="02020603050405020304" pitchFamily="18" charset="0"/>
              </a:rPr>
              <a:t>. 2018, International Journal of Communications, Network and System Sciences - Volume: 11, Issue: 12 , (</a:t>
            </a:r>
            <a:r>
              <a:rPr lang="en-US" dirty="0" err="1">
                <a:latin typeface="Times New Roman" panose="02020603050405020304" pitchFamily="18" charset="0"/>
                <a:cs typeface="Times New Roman" panose="02020603050405020304" pitchFamily="18" charset="0"/>
              </a:rPr>
              <a:t>pp</a:t>
            </a:r>
            <a:r>
              <a:rPr lang="en-US" dirty="0">
                <a:latin typeface="Times New Roman" panose="02020603050405020304" pitchFamily="18" charset="0"/>
                <a:cs typeface="Times New Roman" panose="02020603050405020304" pitchFamily="18" charset="0"/>
              </a:rPr>
              <a:t>: 239-259)]</a:t>
            </a:r>
          </a:p>
          <a:p>
            <a:pPr algn="l"/>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Key Attributes</a:t>
            </a:r>
            <a:r>
              <a:rPr lang="en-US" dirty="0">
                <a:latin typeface="Times New Roman" panose="02020603050405020304" pitchFamily="18" charset="0"/>
                <a:cs typeface="Times New Roman" panose="02020603050405020304" pitchFamily="18" charset="0"/>
              </a:rPr>
              <a:t>: The paper compares multiple criteria handover to traditional single relative signal strength based handover and analyzes the performance of a fuzzy-based handover decision technique. It presents a framework that shows superiority in the provision of seamless handover between different network types. The paper also explains the functionalities and roles of components of the framework in optimization.</a:t>
            </a:r>
          </a:p>
          <a:p>
            <a:pPr algn="l"/>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Challenges</a:t>
            </a:r>
            <a:r>
              <a:rPr lang="en-US" dirty="0">
                <a:latin typeface="Times New Roman" panose="02020603050405020304" pitchFamily="18" charset="0"/>
                <a:cs typeface="Times New Roman" panose="02020603050405020304" pitchFamily="18" charset="0"/>
              </a:rPr>
              <a:t>: The paper identifies the problem of poor </a:t>
            </a:r>
            <a:r>
              <a:rPr lang="en-US" dirty="0" err="1">
                <a:latin typeface="Times New Roman" panose="02020603050405020304" pitchFamily="18" charset="0"/>
                <a:cs typeface="Times New Roman" panose="02020603050405020304" pitchFamily="18" charset="0"/>
              </a:rPr>
              <a:t>QoS</a:t>
            </a:r>
            <a:r>
              <a:rPr lang="en-US" dirty="0">
                <a:latin typeface="Times New Roman" panose="02020603050405020304" pitchFamily="18" charset="0"/>
                <a:cs typeface="Times New Roman" panose="02020603050405020304" pitchFamily="18" charset="0"/>
              </a:rPr>
              <a:t> and quality of experience (</a:t>
            </a:r>
            <a:r>
              <a:rPr lang="en-US" dirty="0" err="1">
                <a:latin typeface="Times New Roman" panose="02020603050405020304" pitchFamily="18" charset="0"/>
                <a:cs typeface="Times New Roman" panose="02020603050405020304" pitchFamily="18" charset="0"/>
              </a:rPr>
              <a:t>QoE</a:t>
            </a:r>
            <a:r>
              <a:rPr lang="en-US" dirty="0">
                <a:latin typeface="Times New Roman" panose="02020603050405020304" pitchFamily="18" charset="0"/>
                <a:cs typeface="Times New Roman" panose="02020603050405020304" pitchFamily="18" charset="0"/>
              </a:rPr>
              <a:t>) in heterogeneous networks, which is attributed to the type of handover mechanism implemented. The paper also highlights the challenges involved in handover between different network types in heterogeneous networks.</a:t>
            </a:r>
            <a:endParaRPr lang="en-IN" dirty="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309158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lstStyle/>
          <a:p>
            <a:endParaRPr lang="en-US" dirty="0"/>
          </a:p>
          <a:p>
            <a:pPr>
              <a:spcBef>
                <a:spcPts val="0"/>
              </a:spcBef>
            </a:pPr>
            <a:endParaRPr lang="en-IN" b="1" u="heavy" dirty="0">
              <a:latin typeface="Times New Roman" panose="02020603050405020304" pitchFamily="18" charset="0"/>
            </a:endParaRPr>
          </a:p>
          <a:p>
            <a:pPr>
              <a:spcBef>
                <a:spcPts val="0"/>
              </a:spcBef>
            </a:pPr>
            <a:endParaRPr lang="en-IN" b="1" u="heavy" dirty="0" smtClean="0">
              <a:latin typeface="Times New Roman" panose="02020603050405020304" pitchFamily="18" charset="0"/>
            </a:endParaRPr>
          </a:p>
          <a:p>
            <a:pPr algn="l"/>
            <a:r>
              <a:rPr lang="en-US" b="1" dirty="0"/>
              <a:t>2. </a:t>
            </a: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"Survey of Seamless Vertical Handoff Schemes for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WiMAX</a:t>
            </a:r>
            <a:r>
              <a:rPr lang="en-US" dirty="0">
                <a:latin typeface="Times New Roman" panose="02020603050405020304" pitchFamily="18" charset="0"/>
                <a:cs typeface="Times New Roman" panose="02020603050405020304" pitchFamily="18" charset="0"/>
              </a:rPr>
              <a:t> Heterogeneous Network" </a:t>
            </a:r>
          </a:p>
          <a:p>
            <a:pPr algn="l"/>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Ajmal</a:t>
            </a:r>
            <a:r>
              <a:rPr lang="en-US" dirty="0">
                <a:latin typeface="Times New Roman" panose="02020603050405020304" pitchFamily="18" charset="0"/>
                <a:cs typeface="Times New Roman" panose="02020603050405020304" pitchFamily="18" charset="0"/>
              </a:rPr>
              <a:t> Mohammed V M, </a:t>
            </a:r>
            <a:r>
              <a:rPr lang="en-US" dirty="0" err="1">
                <a:latin typeface="Times New Roman" panose="02020603050405020304" pitchFamily="18" charset="0"/>
                <a:cs typeface="Times New Roman" panose="02020603050405020304" pitchFamily="18" charset="0"/>
              </a:rPr>
              <a:t>Prapu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Premanath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Lalji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Cyriac</a:t>
            </a:r>
            <a:r>
              <a:rPr lang="en-US" dirty="0">
                <a:latin typeface="Times New Roman" panose="02020603050405020304" pitchFamily="18" charset="0"/>
                <a:cs typeface="Times New Roman" panose="02020603050405020304" pitchFamily="18" charset="0"/>
              </a:rPr>
              <a:t>. 2021, International Journal of Science and Research (IJSR)- Volume: 10,Issue: 3, ISSN: 2319-7064,(</a:t>
            </a:r>
            <a:r>
              <a:rPr lang="en-US" dirty="0" err="1">
                <a:latin typeface="Times New Roman" panose="02020603050405020304" pitchFamily="18" charset="0"/>
                <a:cs typeface="Times New Roman" panose="02020603050405020304" pitchFamily="18" charset="0"/>
              </a:rPr>
              <a:t>pp</a:t>
            </a:r>
            <a:r>
              <a:rPr lang="en-US" dirty="0">
                <a:latin typeface="Times New Roman" panose="02020603050405020304" pitchFamily="18" charset="0"/>
                <a:cs typeface="Times New Roman" panose="02020603050405020304" pitchFamily="18" charset="0"/>
              </a:rPr>
              <a:t>: 1-6)]</a:t>
            </a:r>
          </a:p>
          <a:p>
            <a:pPr algn="l"/>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Key Attributes</a:t>
            </a:r>
            <a:r>
              <a:rPr lang="en-US" dirty="0">
                <a:latin typeface="Times New Roman" panose="02020603050405020304" pitchFamily="18" charset="0"/>
                <a:cs typeface="Times New Roman" panose="02020603050405020304" pitchFamily="18" charset="0"/>
              </a:rPr>
              <a:t>: The paper surveys different handoff mechanisms used in various papers to achieve uninterrupted services and minimum handoff time for mobile nodes moving across areas covered by different access technologies. It also discusses the benefits of using heterogeneous handoff in wireless and mobile communication technologies.</a:t>
            </a:r>
          </a:p>
          <a:p>
            <a:pPr algn="l"/>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Challenges</a:t>
            </a:r>
            <a:r>
              <a:rPr lang="en-US" dirty="0">
                <a:latin typeface="Times New Roman" panose="02020603050405020304" pitchFamily="18" charset="0"/>
                <a:cs typeface="Times New Roman" panose="02020603050405020304" pitchFamily="18" charset="0"/>
              </a:rPr>
              <a:t>: The paper mentions some of the challenges in implementing seamless vertical handoff schemes, such as the need for efficient handoff decision algorithms, the need for standardization of interfaces between different access technologies, and the need for security mechanisms to protect against attacks during handoff.</a:t>
            </a:r>
            <a:endParaRPr lang="en-US" b="1" u="heavy" dirty="0">
              <a:latin typeface="Times New Roman" panose="02020603050405020304" pitchFamily="18" charset="0"/>
              <a:cs typeface="Times New Roman" panose="02020603050405020304" pitchFamily="18" charset="0"/>
            </a:endParaRPr>
          </a:p>
          <a:p>
            <a:pPr algn="just"/>
            <a:endParaRPr lang="en-US" b="1" u="heavy" dirty="0">
              <a:latin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endParaRPr>
          </a:p>
          <a:p>
            <a:pPr marL="285750" indent="-285750" algn="just">
              <a:buFont typeface="Arial" panose="020B0604020202020204" pitchFamily="34" charset="0"/>
              <a:buChar char="•"/>
            </a:pPr>
            <a:endParaRPr lang="en-US" dirty="0" smtClean="0">
              <a:latin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endParaRPr>
          </a:p>
          <a:p>
            <a:pPr marL="457200" indent="-457200" algn="l">
              <a:buAutoNum type="arabicPeriod"/>
            </a:pPr>
            <a:endParaRPr lang="en-IN" dirty="0"/>
          </a:p>
          <a:p>
            <a:pPr algn="l"/>
            <a:endParaRPr lang="en-IN" dirty="0"/>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359971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endParaRPr lang="en-IN" b="1" u="heavy" dirty="0">
              <a:latin typeface="Times New Roman" panose="02020603050405020304" pitchFamily="18" charset="0"/>
            </a:endParaRPr>
          </a:p>
          <a:p>
            <a:pPr>
              <a:spcBef>
                <a:spcPts val="0"/>
              </a:spcBef>
            </a:pPr>
            <a:endParaRPr lang="en-IN" b="1" dirty="0">
              <a:latin typeface="Times New Roman" panose="02020603050405020304" pitchFamily="18" charset="0"/>
            </a:endParaRPr>
          </a:p>
          <a:p>
            <a:pPr>
              <a:spcBef>
                <a:spcPts val="0"/>
              </a:spcBef>
            </a:pPr>
            <a:r>
              <a:rPr lang="en-US" b="1" u="sng" dirty="0" smtClean="0">
                <a:latin typeface="Times New Roman" panose="02020603050405020304" pitchFamily="18" charset="0"/>
              </a:rPr>
              <a:t>PROBLEM STATEMENT</a:t>
            </a:r>
            <a:endParaRPr lang="en-IN" b="1" u="sng" dirty="0">
              <a:latin typeface="Times New Roman" panose="02020603050405020304" pitchFamily="18" charset="0"/>
            </a:endParaRPr>
          </a:p>
          <a:p>
            <a:pPr marL="285750" indent="-285750" algn="l">
              <a:buFont typeface="Arial" panose="020B0604020202020204" pitchFamily="34" charset="0"/>
              <a:buChar char="•"/>
            </a:pPr>
            <a:endParaRPr lang="en-IN" sz="1800" b="1" u="heavy" dirty="0">
              <a:latin typeface="Times New Roman" panose="02020603050405020304" pitchFamily="18" charset="0"/>
            </a:endParaRPr>
          </a:p>
          <a:p>
            <a:pPr marL="342900" indent="-342900" algn="l"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Using network Simulator 2 (NS2), simulate a wireless network to interact in a task, and demonstrate Wi-Fi handoff within the network architecture using NS2.</a:t>
            </a:r>
          </a:p>
          <a:p>
            <a:pPr marL="342900" indent="-342900" algn="l" fontAlgn="base">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Wireless handoff is used widely in cutting- edge wireless networking; it enables a client device to switch between APs preserving seamless connectivity.</a:t>
            </a:r>
          </a:p>
          <a:p>
            <a:pPr algn="l"/>
            <a:endParaRPr lang="en-IN" dirty="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4202033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endParaRPr lang="en-IN" b="1" u="heavy" dirty="0">
              <a:latin typeface="Times New Roman" panose="02020603050405020304" pitchFamily="18" charset="0"/>
            </a:endParaRPr>
          </a:p>
          <a:p>
            <a:pPr>
              <a:spcBef>
                <a:spcPts val="0"/>
              </a:spcBef>
            </a:pPr>
            <a:endParaRPr lang="en-IN" b="1" dirty="0">
              <a:latin typeface="Times New Roman" panose="02020603050405020304" pitchFamily="18" charset="0"/>
            </a:endParaRPr>
          </a:p>
          <a:p>
            <a:pPr>
              <a:spcBef>
                <a:spcPts val="0"/>
              </a:spcBef>
            </a:pPr>
            <a:r>
              <a:rPr lang="en-US" b="1" u="sng" dirty="0" smtClean="0">
                <a:latin typeface="Times New Roman" panose="02020603050405020304" pitchFamily="18" charset="0"/>
              </a:rPr>
              <a:t>OBJECTIVES</a:t>
            </a:r>
            <a:endParaRPr lang="en-IN" b="1" u="sng" dirty="0">
              <a:latin typeface="Times New Roman" panose="02020603050405020304" pitchFamily="18" charset="0"/>
            </a:endParaRPr>
          </a:p>
          <a:p>
            <a:pPr marL="285750" indent="-285750" algn="l">
              <a:buFont typeface="Arial" panose="020B0604020202020204" pitchFamily="34" charset="0"/>
              <a:buChar char="•"/>
            </a:pPr>
            <a:endParaRPr lang="en-IN" sz="1800" b="1" u="heavy" dirty="0">
              <a:latin typeface="Times New Roman" panose="02020603050405020304" pitchFamily="18" charset="0"/>
            </a:endParaRPr>
          </a:p>
          <a:p>
            <a:pPr algn="l" fontAlgn="base"/>
            <a:r>
              <a:rPr lang="en-US" dirty="0"/>
              <a:t>The objective of the project are as follows: </a:t>
            </a:r>
            <a:endParaRPr lang="en-US" dirty="0" smtClean="0"/>
          </a:p>
          <a:p>
            <a:pPr algn="l" fontAlgn="base"/>
            <a:r>
              <a:rPr lang="en-US" dirty="0" smtClean="0"/>
              <a:t>• </a:t>
            </a:r>
            <a:r>
              <a:rPr lang="en-US" dirty="0"/>
              <a:t>To simulate a wireless network using NS2(Network Simulator 2</a:t>
            </a:r>
            <a:r>
              <a:rPr lang="en-US" dirty="0" smtClean="0"/>
              <a:t>)</a:t>
            </a:r>
          </a:p>
          <a:p>
            <a:pPr algn="l" fontAlgn="base"/>
            <a:r>
              <a:rPr lang="en-US" dirty="0" smtClean="0"/>
              <a:t>• </a:t>
            </a:r>
            <a:r>
              <a:rPr lang="en-US" dirty="0"/>
              <a:t>To demonstrate Wi-Fi handoff in the wireless network topology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3402697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endParaRPr lang="en-IN" b="1" u="heavy" dirty="0">
              <a:latin typeface="Times New Roman" panose="02020603050405020304" pitchFamily="18" charset="0"/>
            </a:endParaRPr>
          </a:p>
          <a:p>
            <a:pPr>
              <a:spcBef>
                <a:spcPts val="0"/>
              </a:spcBef>
            </a:pPr>
            <a:endParaRPr lang="en-IN" b="1" dirty="0">
              <a:latin typeface="Times New Roman" panose="02020603050405020304" pitchFamily="18" charset="0"/>
            </a:endParaRPr>
          </a:p>
          <a:p>
            <a:pPr>
              <a:spcBef>
                <a:spcPts val="0"/>
              </a:spcBef>
            </a:pPr>
            <a:r>
              <a:rPr lang="en-US" b="1" u="sng" dirty="0" smtClean="0">
                <a:latin typeface="Times New Roman" panose="02020603050405020304" pitchFamily="18" charset="0"/>
              </a:rPr>
              <a:t>Implementation Details</a:t>
            </a:r>
            <a:endParaRPr lang="en-IN" b="1" u="sng" dirty="0">
              <a:latin typeface="Times New Roman" panose="02020603050405020304" pitchFamily="18" charset="0"/>
            </a:endParaRPr>
          </a:p>
          <a:p>
            <a:pPr algn="l" fontAlgn="base"/>
            <a:r>
              <a:rPr lang="en-IN" b="1" dirty="0" smtClean="0">
                <a:latin typeface="Times New Roman" panose="02020603050405020304" pitchFamily="18" charset="0"/>
                <a:cs typeface="Times New Roman" panose="02020603050405020304" pitchFamily="18" charset="0"/>
              </a:rPr>
              <a:t>Algorithms:</a:t>
            </a:r>
          </a:p>
          <a:p>
            <a:pPr algn="l" fontAlgn="base"/>
            <a:endParaRPr lang="en-IN" b="1" dirty="0" smtClean="0">
              <a:latin typeface="Times New Roman" panose="02020603050405020304" pitchFamily="18" charset="0"/>
              <a:cs typeface="Times New Roman" panose="02020603050405020304" pitchFamily="18" charset="0"/>
            </a:endParaRPr>
          </a:p>
          <a:p>
            <a:pPr algn="l" fontAlgn="base"/>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Signal Strength-Based Algorithm: </a:t>
            </a:r>
            <a:r>
              <a:rPr lang="en-IN" dirty="0">
                <a:latin typeface="Times New Roman" panose="02020603050405020304" pitchFamily="18" charset="0"/>
                <a:cs typeface="Times New Roman" panose="02020603050405020304" pitchFamily="18" charset="0"/>
              </a:rPr>
              <a:t>This algorithm triggers a handoff when the signal strength of the current network falls below a predefined threshold</a:t>
            </a:r>
            <a:r>
              <a:rPr lang="en-IN" dirty="0" smtClean="0">
                <a:latin typeface="Times New Roman" panose="02020603050405020304" pitchFamily="18" charset="0"/>
                <a:cs typeface="Times New Roman" panose="02020603050405020304" pitchFamily="18" charset="0"/>
              </a:rPr>
              <a:t>.</a:t>
            </a:r>
          </a:p>
          <a:p>
            <a:pPr algn="l" fontAlgn="base"/>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Hysteresis Algorithm: </a:t>
            </a:r>
            <a:r>
              <a:rPr lang="en-IN" dirty="0">
                <a:latin typeface="Times New Roman" panose="02020603050405020304" pitchFamily="18" charset="0"/>
                <a:cs typeface="Times New Roman" panose="02020603050405020304" pitchFamily="18" charset="0"/>
              </a:rPr>
              <a:t>It introduces a hysteresis margin to avoid frequent handoffs due to minor signal fluctuations. A handoff occurs when the signal strength crosses both high and low thresholds</a:t>
            </a:r>
            <a:r>
              <a:rPr lang="en-IN" dirty="0" smtClean="0">
                <a:latin typeface="Times New Roman" panose="02020603050405020304" pitchFamily="18" charset="0"/>
                <a:cs typeface="Times New Roman" panose="02020603050405020304" pitchFamily="18" charset="0"/>
              </a:rPr>
              <a:t>.</a:t>
            </a:r>
          </a:p>
          <a:p>
            <a:pPr algn="l" fontAlgn="base"/>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Load Balancing Algorithm: </a:t>
            </a:r>
            <a:r>
              <a:rPr lang="en-IN" dirty="0">
                <a:latin typeface="Times New Roman" panose="02020603050405020304" pitchFamily="18" charset="0"/>
                <a:cs typeface="Times New Roman" panose="02020603050405020304" pitchFamily="18" charset="0"/>
              </a:rPr>
              <a:t>This algorithm considers the network load, ensuring that a network isn't overloaded before initiating a </a:t>
            </a:r>
            <a:r>
              <a:rPr lang="en-IN" dirty="0" smtClean="0">
                <a:latin typeface="Times New Roman" panose="02020603050405020304" pitchFamily="18" charset="0"/>
                <a:cs typeface="Times New Roman" panose="02020603050405020304" pitchFamily="18" charset="0"/>
              </a:rPr>
              <a:t>handoff.</a:t>
            </a:r>
            <a:endParaRPr lang="en-US"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384594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3F8103A-9F92-2729-586F-2CDE11547D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xmlns="" id="{CE50C412-AC1C-E045-FE13-052FD0FEC14A}"/>
              </a:ext>
            </a:extLst>
          </p:cNvPr>
          <p:cNvSpPr>
            <a:spLocks noGrp="1"/>
          </p:cNvSpPr>
          <p:nvPr>
            <p:ph type="subTitle" idx="1"/>
          </p:nvPr>
        </p:nvSpPr>
        <p:spPr>
          <a:xfrm>
            <a:off x="208546" y="1"/>
            <a:ext cx="11742821" cy="6858000"/>
          </a:xfrm>
        </p:spPr>
        <p:txBody>
          <a:bodyPr>
            <a:normAutofit/>
          </a:bodyPr>
          <a:lstStyle/>
          <a:p>
            <a:endParaRPr lang="en-US" dirty="0"/>
          </a:p>
          <a:p>
            <a:pPr>
              <a:spcBef>
                <a:spcPts val="0"/>
              </a:spcBef>
            </a:pPr>
            <a:endParaRPr lang="en-IN" b="1" u="heavy" dirty="0">
              <a:latin typeface="Times New Roman" panose="02020603050405020304" pitchFamily="18" charset="0"/>
            </a:endParaRPr>
          </a:p>
          <a:p>
            <a:pPr algn="l"/>
            <a:r>
              <a:rPr lang="en-US" b="1" dirty="0" smtClean="0"/>
              <a:t>Tools </a:t>
            </a:r>
            <a:r>
              <a:rPr lang="en-US" b="1" dirty="0"/>
              <a:t>and Techniques Used</a:t>
            </a:r>
            <a:r>
              <a:rPr lang="en-US" b="1" dirty="0" smtClean="0"/>
              <a:t>:</a:t>
            </a:r>
          </a:p>
          <a:p>
            <a:pPr algn="l"/>
            <a:r>
              <a:rPr lang="en-US" dirty="0" smtClean="0"/>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Network Setup: </a:t>
            </a:r>
            <a:r>
              <a:rPr lang="en-US" dirty="0">
                <a:latin typeface="Times New Roman" panose="02020603050405020304" pitchFamily="18" charset="0"/>
                <a:cs typeface="Times New Roman" panose="02020603050405020304" pitchFamily="18" charset="0"/>
              </a:rPr>
              <a:t>Create a network topology with Wi-Fi nodes. Configure network parameters like data rates, channel models, and IP addressing</a:t>
            </a:r>
            <a:r>
              <a:rPr lang="en-US" dirty="0" smtClean="0">
                <a:latin typeface="Times New Roman" panose="02020603050405020304" pitchFamily="18" charset="0"/>
                <a:cs typeface="Times New Roman" panose="02020603050405020304" pitchFamily="18" charset="0"/>
              </a:rPr>
              <a:t>.</a:t>
            </a:r>
          </a:p>
          <a:p>
            <a:pPr algn="l"/>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Mobility Modeling: </a:t>
            </a:r>
            <a:r>
              <a:rPr lang="en-US" dirty="0">
                <a:latin typeface="Times New Roman" panose="02020603050405020304" pitchFamily="18" charset="0"/>
                <a:cs typeface="Times New Roman" panose="02020603050405020304" pitchFamily="18" charset="0"/>
              </a:rPr>
              <a:t>Set up mobility models to simulate device movements within the network</a:t>
            </a:r>
            <a:r>
              <a:rPr lang="en-US" dirty="0" smtClean="0">
                <a:latin typeface="Times New Roman" panose="02020603050405020304" pitchFamily="18" charset="0"/>
                <a:cs typeface="Times New Roman" panose="02020603050405020304" pitchFamily="18" charset="0"/>
              </a:rPr>
              <a:t>.</a:t>
            </a:r>
          </a:p>
          <a:p>
            <a:pPr algn="l"/>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Handoff Logic: </a:t>
            </a:r>
            <a:r>
              <a:rPr lang="en-US" dirty="0">
                <a:latin typeface="Times New Roman" panose="02020603050405020304" pitchFamily="18" charset="0"/>
                <a:cs typeface="Times New Roman" panose="02020603050405020304" pitchFamily="18" charset="0"/>
              </a:rPr>
              <a:t>Implement the handoff decision logic based on your chosen algorithm(s). This logic should determine when to initiate a handoff</a:t>
            </a:r>
            <a:r>
              <a:rPr lang="en-US" dirty="0" smtClean="0">
                <a:latin typeface="Times New Roman" panose="02020603050405020304" pitchFamily="18" charset="0"/>
                <a:cs typeface="Times New Roman" panose="02020603050405020304" pitchFamily="18" charset="0"/>
              </a:rPr>
              <a:t>.</a:t>
            </a:r>
          </a:p>
          <a:p>
            <a:pPr algn="l"/>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Logging and Data Collection: </a:t>
            </a:r>
            <a:r>
              <a:rPr lang="en-US" dirty="0">
                <a:latin typeface="Times New Roman" panose="02020603050405020304" pitchFamily="18" charset="0"/>
                <a:cs typeface="Times New Roman" panose="02020603050405020304" pitchFamily="18" charset="0"/>
              </a:rPr>
              <a:t>Implement logging to collect relevant simulation data, including signal strengths and handoff events. </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Simulation Execution: </a:t>
            </a:r>
            <a:r>
              <a:rPr lang="en-US" dirty="0">
                <a:latin typeface="Times New Roman" panose="02020603050405020304" pitchFamily="18" charset="0"/>
                <a:cs typeface="Times New Roman" panose="02020603050405020304" pitchFamily="18" charset="0"/>
              </a:rPr>
              <a:t>Run the </a:t>
            </a:r>
            <a:r>
              <a:rPr lang="en-US" dirty="0" smtClean="0">
                <a:latin typeface="Times New Roman" panose="02020603050405020304" pitchFamily="18" charset="0"/>
                <a:cs typeface="Times New Roman" panose="02020603050405020304" pitchFamily="18" charset="0"/>
              </a:rPr>
              <a:t>NS-2 </a:t>
            </a:r>
            <a:r>
              <a:rPr lang="en-US" dirty="0">
                <a:latin typeface="Times New Roman" panose="02020603050405020304" pitchFamily="18" charset="0"/>
                <a:cs typeface="Times New Roman" panose="02020603050405020304" pitchFamily="18" charset="0"/>
              </a:rPr>
              <a:t>simulation with your custom handoff logic and mobility models</a:t>
            </a:r>
            <a:r>
              <a:rPr lang="en-US" dirty="0" smtClean="0">
                <a:latin typeface="Times New Roman" panose="02020603050405020304" pitchFamily="18" charset="0"/>
                <a:cs typeface="Times New Roman" panose="02020603050405020304" pitchFamily="18" charset="0"/>
              </a:rPr>
              <a:t>.</a:t>
            </a:r>
          </a:p>
          <a:p>
            <a:pPr algn="l"/>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Data Analysis: </a:t>
            </a:r>
            <a:r>
              <a:rPr lang="en-US" dirty="0">
                <a:latin typeface="Times New Roman" panose="02020603050405020304" pitchFamily="18" charset="0"/>
                <a:cs typeface="Times New Roman" panose="02020603050405020304" pitchFamily="18" charset="0"/>
              </a:rPr>
              <a:t>Analyze simulation results using data analysis tools and techniques. </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Evaluation and Optimization: </a:t>
            </a:r>
            <a:r>
              <a:rPr lang="en-US" dirty="0">
                <a:latin typeface="Times New Roman" panose="02020603050405020304" pitchFamily="18" charset="0"/>
                <a:cs typeface="Times New Roman" panose="02020603050405020304" pitchFamily="18" charset="0"/>
              </a:rPr>
              <a:t>Evaluate the performance of your vertical handoff algorithm and optimize it as needed based on your analysis.</a:t>
            </a:r>
            <a:endParaRPr lang="en-IN" dirty="0">
              <a:latin typeface="Times New Roman" panose="02020603050405020304" pitchFamily="18" charset="0"/>
              <a:cs typeface="Times New Roman" panose="02020603050405020304" pitchFamily="18" charset="0"/>
            </a:endParaRPr>
          </a:p>
        </p:txBody>
      </p:sp>
      <p:sp>
        <p:nvSpPr>
          <p:cNvPr id="7" name="Google Shape;77;p15">
            <a:extLst>
              <a:ext uri="{FF2B5EF4-FFF2-40B4-BE49-F238E27FC236}">
                <a16:creationId xmlns:a16="http://schemas.microsoft.com/office/drawing/2014/main" xmlns="" id="{A21C12B2-C348-50B7-9770-9362CB154A1F}"/>
              </a:ext>
            </a:extLst>
          </p:cNvPr>
          <p:cNvSpPr txBox="1"/>
          <p:nvPr/>
        </p:nvSpPr>
        <p:spPr>
          <a:xfrm>
            <a:off x="863568" y="194795"/>
            <a:ext cx="901202" cy="381899"/>
          </a:xfrm>
          <a:prstGeom prst="rect">
            <a:avLst/>
          </a:prstGeom>
          <a:ln w="12700">
            <a:miter lim="400000"/>
          </a:ln>
        </p:spPr>
        <p:txBody>
          <a:bodyPr lIns="0" tIns="0" rIns="0" bIns="0">
            <a:spAutoFit/>
          </a:bodyPr>
          <a:lstStyle/>
          <a:p>
            <a:pPr>
              <a:lnSpc>
                <a:spcPct val="112000"/>
              </a:lnSpc>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RV College of </a:t>
            </a:r>
          </a:p>
          <a:p>
            <a:pPr>
              <a:lnSpc>
                <a:spcPct val="112000"/>
              </a:lnSpc>
              <a:spcBef>
                <a:spcPts val="100"/>
              </a:spcBef>
              <a:defRPr sz="700" b="1">
                <a:solidFill>
                  <a:srgbClr val="231F20"/>
                </a:solidFill>
                <a:latin typeface="Calibri" panose="020F0502020204030204"/>
                <a:ea typeface="Calibri" panose="020F0502020204030204"/>
                <a:cs typeface="Calibri" panose="020F0502020204030204"/>
                <a:sym typeface="Calibri" panose="020F0502020204030204"/>
              </a:defRPr>
            </a:pPr>
            <a:r>
              <a:rPr sz="1100" dirty="0"/>
              <a:t>Engineering®</a:t>
            </a:r>
          </a:p>
        </p:txBody>
      </p:sp>
      <p:sp>
        <p:nvSpPr>
          <p:cNvPr id="12" name="Google Shape;76;p15">
            <a:extLst>
              <a:ext uri="{FF2B5EF4-FFF2-40B4-BE49-F238E27FC236}">
                <a16:creationId xmlns:a16="http://schemas.microsoft.com/office/drawing/2014/main" xmlns="" id="{76DF4003-1EA0-E237-406D-6249BA0D8412}"/>
              </a:ext>
            </a:extLst>
          </p:cNvPr>
          <p:cNvSpPr txBox="1"/>
          <p:nvPr/>
        </p:nvSpPr>
        <p:spPr>
          <a:xfrm>
            <a:off x="9819249" y="243548"/>
            <a:ext cx="1802645" cy="272788"/>
          </a:xfrm>
          <a:prstGeom prst="rect">
            <a:avLst/>
          </a:prstGeom>
          <a:ln w="12700">
            <a:miter lim="400000"/>
          </a:ln>
        </p:spPr>
        <p:txBody>
          <a:bodyPr wrap="square" lIns="20775" tIns="20775" rIns="20775" bIns="20775">
            <a:spAutoFit/>
          </a:bodyPr>
          <a:lstStyle>
            <a:lvl1pPr algn="r">
              <a:defRPr sz="1500">
                <a:solidFill>
                  <a:srgbClr val="585858"/>
                </a:solidFill>
                <a:latin typeface="Calibri" panose="020F0502020204030204"/>
                <a:ea typeface="Calibri" panose="020F0502020204030204"/>
                <a:cs typeface="Calibri" panose="020F0502020204030204"/>
                <a:sym typeface="Calibri" panose="020F0502020204030204"/>
              </a:defRPr>
            </a:lvl1pPr>
          </a:lstStyle>
          <a:p>
            <a:r>
              <a:rPr dirty="0"/>
              <a:t>Go, change the world</a:t>
            </a:r>
            <a:r>
              <a:rPr lang="en-IN" dirty="0"/>
              <a:t>                                </a:t>
            </a:r>
            <a:endParaRPr dirty="0"/>
          </a:p>
        </p:txBody>
      </p:sp>
      <p:sp>
        <p:nvSpPr>
          <p:cNvPr id="13" name="Google Shape;75;p15">
            <a:extLst>
              <a:ext uri="{FF2B5EF4-FFF2-40B4-BE49-F238E27FC236}">
                <a16:creationId xmlns:a16="http://schemas.microsoft.com/office/drawing/2014/main" xmlns="" id="{1F3980DD-04BA-E6E0-07B7-26AF68DA43C2}"/>
              </a:ext>
            </a:extLst>
          </p:cNvPr>
          <p:cNvSpPr/>
          <p:nvPr/>
        </p:nvSpPr>
        <p:spPr>
          <a:xfrm>
            <a:off x="458499" y="682896"/>
            <a:ext cx="11259889" cy="6423"/>
          </a:xfrm>
          <a:prstGeom prst="line">
            <a:avLst/>
          </a:prstGeom>
          <a:ln w="15700">
            <a:solidFill>
              <a:srgbClr val="5E6DB3"/>
            </a:solidFill>
          </a:ln>
        </p:spPr>
        <p:txBody>
          <a:bodyPr lIns="45718" tIns="45718" rIns="45718" bIns="45718"/>
          <a:lstStyle/>
          <a:p>
            <a:r>
              <a:rPr lang="en-IN" dirty="0"/>
              <a:t>                                                     </a:t>
            </a:r>
            <a:endParaRPr dirty="0"/>
          </a:p>
        </p:txBody>
      </p:sp>
      <p:pic>
        <p:nvPicPr>
          <p:cNvPr id="2" name="Picture 1">
            <a:extLst>
              <a:ext uri="{FF2B5EF4-FFF2-40B4-BE49-F238E27FC236}">
                <a16:creationId xmlns:a16="http://schemas.microsoft.com/office/drawing/2014/main" xmlns="" id="{136488E8-6041-918A-EAFE-B8AFAA8EFC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263" y="182595"/>
            <a:ext cx="393686" cy="393686"/>
          </a:xfrm>
          <a:prstGeom prst="rect">
            <a:avLst/>
          </a:prstGeom>
        </p:spPr>
      </p:pic>
    </p:spTree>
    <p:extLst>
      <p:ext uri="{BB962C8B-B14F-4D97-AF65-F5344CB8AC3E}">
        <p14:creationId xmlns:p14="http://schemas.microsoft.com/office/powerpoint/2010/main" val="2335156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8610</TotalTime>
  <Words>714</Words>
  <Application>Microsoft Office PowerPoint</Application>
  <PresentationFormat>Widescreen</PresentationFormat>
  <Paragraphs>151</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Garamond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anirudh baak</dc:creator>
  <cp:lastModifiedBy>win10</cp:lastModifiedBy>
  <cp:revision>69</cp:revision>
  <dcterms:created xsi:type="dcterms:W3CDTF">2024-02-20T13:57:07Z</dcterms:created>
  <dcterms:modified xsi:type="dcterms:W3CDTF">2024-08-26T05:31:04Z</dcterms:modified>
</cp:coreProperties>
</file>