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6" r:id="rId11"/>
    <p:sldId id="269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5CB1-6D0E-4A3E-BF73-FEB84AB6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AB21A-45DE-46FF-BFC6-4007B5BD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3FC9-F105-4D73-B2CE-DE8FF979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27F8-9183-4316-BB9B-9AACE75E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82EB-4C78-4F26-B728-0B22729A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7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2B3A-B4F3-4AE8-B51E-4268049E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5C16-8724-4664-AF6B-88E7D8A5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10E4-AC2A-4759-97C2-4C8879BF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7E81-06A7-4715-A88F-4D486B1F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E49B-E853-45AA-9D04-24D8ECDD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1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BD481-E80D-488B-B88C-18951EA65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2361-CDA9-46A9-A8E4-A1ED3F9A0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E541-0236-4BD6-BE85-ED0383E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AED6-F0BA-41FD-9845-A6DBB58B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D495-E6B8-4A0E-85B6-6E0633B6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ADC8-C66A-4C73-9E55-83771FF3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A057-78E1-43B3-B16A-5D20944F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C6E5F-5635-44C7-82BD-EA51909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D5FE-6766-446B-91E0-973C9836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3369-EA09-4D34-9E5B-82060B89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F0E4-E23E-40C1-9751-BDD6187C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C9E2-5997-4F72-B328-FF535BC3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A2B6-D8D9-490A-AA13-1A9D88F5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96BD-619C-498B-978F-8D0680E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42F9-B158-48BC-8AEE-1EF9CCF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5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1351-77BF-4548-9D75-6377AC36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7C50-A1EA-43D5-8739-1C4F9A94C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2E9F3-9C51-4E9B-8683-0CF2557F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57D8-1C79-4279-8627-97D31C6F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EFFE-8D13-47DA-9E22-D335E97C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4F28-647A-4A52-878A-2D6444D5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1750-4B58-4FB4-9E4F-92526319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A531-093D-491F-AFEF-63279095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E902-0C44-44D4-9360-1E968B3D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8A97D-B56D-4A1B-A8E2-E4D7291B8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7FA4C-8CF3-439F-9F51-195AC65FA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70C73-D4F8-429E-AB7A-4284E2E0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559C5-1A83-4AB7-A729-17E0240E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98A10-7159-41BF-8612-E22A2CAF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0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A269-DC81-4EA7-B012-40297188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62AE2-4650-447D-AA20-D4D73929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0FED2-A69A-4336-B0F8-65B031B5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7402-9080-489D-BD74-3F68C8CE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5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66F47-F697-4CC0-A411-75E2B0A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59C0A-3B40-4781-A10E-50D53F8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108AE-E7EE-419B-9DBE-2CAD210B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5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C4F3-3385-4859-B73B-283B7320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12EC-F0EE-4DF1-956A-5CA8E015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6A1A6-DE77-4B3B-8158-4BD5D854D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9F8B-9783-4635-BA48-267028C4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1C2E-EEAB-42FC-AAE7-19D99C67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DFD43-220C-4E14-AB9D-135C54C7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8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DC38-20FC-4165-93F7-30A4B773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7A948-0BC6-4DE8-8D8D-56191C8F3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8981-E66A-4502-B214-FCE76079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EF7D7-7F8C-47E5-8D0E-616023AE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C70B-1054-453E-8C12-0166136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4AFC-F533-465B-A7B2-82116C70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D75A3-BF69-4A16-B6C9-A35E9F5C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FB91-BE56-453B-9ABC-A370F6FE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B657-730E-4347-8842-620FB6E84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6F19-2A5D-4F9E-89F5-56EFE2596E6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E545-E4DF-481A-AB73-F7A9A2474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CB4C-5839-4B77-80EE-A3FC7892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4AF3-12EC-4E25-9F61-E3F2CB71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9000/actu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9000/actu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F91FC-5C88-499E-B167-3F8E97E0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Prometheus Query Language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4BA26-F06B-4022-8A31-27577E3C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GB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85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BE993-69D7-4C4F-9E59-8AEB0D05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33CF-9B7D-4ADF-8FEB-F43EA1B1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000" dirty="0"/>
              <a:t>Range-vector is typically generated in order to then apply a function to it to get an instant-vector, which can be graphed (only instant vectors can be graphed)</a:t>
            </a:r>
          </a:p>
          <a:p>
            <a:endParaRPr lang="en-GB" sz="2000" dirty="0"/>
          </a:p>
          <a:p>
            <a:r>
              <a:rPr lang="en-GB" sz="2000" dirty="0"/>
              <a:t>Rate - increase-of-http_requests_total-averaged-over-the-last-5-minutes</a:t>
            </a:r>
          </a:p>
          <a:p>
            <a:pPr lvl="1"/>
            <a:r>
              <a:rPr lang="en-GB" sz="2000" dirty="0"/>
              <a:t>rate(</a:t>
            </a:r>
            <a:r>
              <a:rPr lang="en-GB" sz="2000" dirty="0" err="1"/>
              <a:t>http_requests_total</a:t>
            </a:r>
            <a:r>
              <a:rPr lang="en-GB" sz="2000" dirty="0"/>
              <a:t>[5m])</a:t>
            </a:r>
          </a:p>
          <a:p>
            <a:r>
              <a:rPr lang="en-GB" sz="2000" dirty="0"/>
              <a:t>Irate- Looks at the 2 most recent samples (up to 5 minutes in the past),</a:t>
            </a:r>
          </a:p>
          <a:p>
            <a:pPr lvl="1"/>
            <a:r>
              <a:rPr lang="en-GB" sz="2000" dirty="0"/>
              <a:t>irate(</a:t>
            </a:r>
            <a:r>
              <a:rPr lang="en-GB" sz="2000" dirty="0" err="1"/>
              <a:t>http_requests_total</a:t>
            </a:r>
            <a:r>
              <a:rPr lang="en-GB" sz="2000" dirty="0"/>
              <a:t>[5m])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increase - calculates the increase in the time series per the time range selected.</a:t>
            </a:r>
          </a:p>
          <a:p>
            <a:pPr lvl="1"/>
            <a:r>
              <a:rPr lang="en-GB" sz="2000" dirty="0"/>
              <a:t>	 increase(</a:t>
            </a:r>
            <a:r>
              <a:rPr lang="en-GB" sz="2000" dirty="0" err="1"/>
              <a:t>http_requests_total</a:t>
            </a:r>
            <a:r>
              <a:rPr lang="en-GB" sz="2000" dirty="0"/>
              <a:t>[1h])</a:t>
            </a:r>
          </a:p>
        </p:txBody>
      </p:sp>
    </p:spTree>
    <p:extLst>
      <p:ext uri="{BB962C8B-B14F-4D97-AF65-F5344CB8AC3E}">
        <p14:creationId xmlns:p14="http://schemas.microsoft.com/office/powerpoint/2010/main" val="214340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F48-FB01-4100-8AA2-CD17DFD4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76D0-5811-4C84-81A4-5548E19B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Offset - comparing current usage to past usage</a:t>
            </a:r>
          </a:p>
          <a:p>
            <a:pPr lvl="1"/>
            <a:r>
              <a:rPr lang="da-DK" dirty="0"/>
              <a:t>sum(rate(http_requests_total[5m] offset 5m))</a:t>
            </a:r>
          </a:p>
          <a:p>
            <a:pPr lvl="1"/>
            <a:endParaRPr lang="da-DK" dirty="0"/>
          </a:p>
          <a:p>
            <a:pPr marL="228600" lvl="1">
              <a:spcBef>
                <a:spcPts val="1000"/>
              </a:spcBef>
            </a:pPr>
            <a:r>
              <a:rPr lang="da-DK" sz="2800" dirty="0"/>
              <a:t>List of Functions </a:t>
            </a:r>
          </a:p>
          <a:p>
            <a:pPr lvl="1"/>
            <a:r>
              <a:rPr lang="en-GB" dirty="0">
                <a:hlinkClick r:id="rId2"/>
              </a:rPr>
              <a:t>https://prometheus.io/docs/prometheus/latest/querying/functions/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33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A1031-5C66-4282-B23B-BC8730C5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Joining Series</a:t>
            </a:r>
            <a:br>
              <a:rPr lang="en-GB" b="1" dirty="0">
                <a:solidFill>
                  <a:schemeClr val="accent1"/>
                </a:solidFill>
              </a:rPr>
            </a:br>
            <a:br>
              <a:rPr lang="en-GB" dirty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1D91-96A2-45BA-A62F-DC545FED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1900" dirty="0"/>
              <a:t>Series can be combined in Prometheus by using an operator on them. </a:t>
            </a:r>
          </a:p>
          <a:p>
            <a:pPr marL="0" indent="0">
              <a:buNone/>
            </a:pPr>
            <a:r>
              <a:rPr lang="en-GB" sz="1900" dirty="0"/>
              <a:t>Arithmetic (+, -, *, /, %, ^), </a:t>
            </a:r>
          </a:p>
          <a:p>
            <a:pPr lvl="1"/>
            <a:r>
              <a:rPr lang="en-GB" sz="1900" dirty="0"/>
              <a:t>useful for calculating ratios &amp; percentages.</a:t>
            </a:r>
          </a:p>
          <a:p>
            <a:pPr lvl="1"/>
            <a:r>
              <a:rPr lang="en-GB" sz="1900" dirty="0" err="1"/>
              <a:t>varnish_main_client_req</a:t>
            </a:r>
            <a:r>
              <a:rPr lang="en-GB" sz="1900" dirty="0"/>
              <a:t>{namespace="section-9469f9cc28d8d"} * 10</a:t>
            </a:r>
          </a:p>
          <a:p>
            <a:endParaRPr lang="en-GB" sz="1900" dirty="0"/>
          </a:p>
          <a:p>
            <a:r>
              <a:rPr lang="en-GB" sz="1900" dirty="0"/>
              <a:t>Comparison (==, !=, &gt;, &lt;, &gt;=, &lt;=) and Logical (and, or, unless) operators that can be applied to multiple series .</a:t>
            </a:r>
          </a:p>
          <a:p>
            <a:r>
              <a:rPr lang="en-GB" sz="1900" dirty="0"/>
              <a:t>Label Matching – on and ignoring Keyword.</a:t>
            </a:r>
          </a:p>
          <a:p>
            <a:r>
              <a:rPr lang="en-GB" sz="1900" dirty="0" err="1"/>
              <a:t>varnish_main_client_req</a:t>
            </a:r>
            <a:r>
              <a:rPr lang="en-GB" sz="1900" dirty="0"/>
              <a:t>{namespace="section-9469f9cc28d8d",pod="varnish-786d4648bd-rfnjb”} + on (namespace) </a:t>
            </a:r>
            <a:r>
              <a:rPr lang="en-GB" sz="1900" dirty="0" err="1"/>
              <a:t>varnish_main_client_req</a:t>
            </a:r>
            <a:r>
              <a:rPr lang="en-GB" sz="1900" dirty="0"/>
              <a:t>{namespace="section-9469f9cc28d8d",pod="varnish-786d4648bd-lpgf”}</a:t>
            </a:r>
          </a:p>
          <a:p>
            <a:pPr marL="0" indent="0">
              <a:buNone/>
            </a:pPr>
            <a:endParaRPr lang="en-GB" sz="1900" dirty="0"/>
          </a:p>
          <a:p>
            <a:endParaRPr lang="en-GB" sz="1900" dirty="0"/>
          </a:p>
          <a:p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89238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DB6D-52B9-415D-9897-25D0BE89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9281-5D44-4AEE-BDDB-7041CE09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One-to-one - finds unique pair of entries with all labels matching </a:t>
            </a:r>
          </a:p>
          <a:p>
            <a:r>
              <a:rPr lang="en-GB"/>
              <a:t> Many-to-one / One-to-many - where each element on a “one” side can multiple elements on the “many” side – group_left v group_right determines cardinality – only used for comparison and arithmetic operations</a:t>
            </a:r>
          </a:p>
          <a:p>
            <a:pPr marL="0" indent="0">
              <a:buNone/>
            </a:pPr>
            <a:r>
              <a:rPr lang="en-GB"/>
              <a:t>Aggregation operators</a:t>
            </a:r>
          </a:p>
          <a:p>
            <a:pPr marL="0" indent="0">
              <a:buNone/>
            </a:pPr>
            <a:r>
              <a:rPr lang="en-GB"/>
              <a:t>Self-explanatory sum, min, max, and avg</a:t>
            </a:r>
          </a:p>
          <a:p>
            <a:r>
              <a:rPr lang="en-GB"/>
              <a:t>sum(varnish_main_client_req{namespace="section-9469f9cc28d8d"}) by (namespace)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2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3D64-A1C0-4F6A-BC90-7DC5A159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/>
          </a:bodyPr>
          <a:lstStyle/>
          <a:p>
            <a:r>
              <a:rPr lang="en-GB" b="1" dirty="0"/>
              <a:t>CPU-usage-by-instance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C07C-AE4F-4622-97C9-F3F6F05B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Average CPU Usage per instance for a 5 minute window.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100 * (1 - </a:t>
            </a:r>
            <a:r>
              <a:rPr lang="en-GB" b="1" dirty="0" err="1"/>
              <a:t>avg</a:t>
            </a:r>
            <a:r>
              <a:rPr lang="en-GB" b="1" dirty="0"/>
              <a:t> by(instance)(irate(</a:t>
            </a:r>
            <a:r>
              <a:rPr lang="en-GB" b="1" dirty="0" err="1"/>
              <a:t>node_cpu</a:t>
            </a:r>
            <a:r>
              <a:rPr lang="en-GB" b="1" dirty="0"/>
              <a:t>{mode='idle'}[5m])))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Percentage of memory being used by instance.</a:t>
            </a:r>
          </a:p>
          <a:p>
            <a:pPr marL="0" indent="0">
              <a:buNone/>
            </a:pPr>
            <a:r>
              <a:rPr lang="en-GB" b="1" dirty="0" err="1"/>
              <a:t>node_memory_Active</a:t>
            </a:r>
            <a:r>
              <a:rPr lang="en-GB" b="1" dirty="0"/>
              <a:t> / on (instance) </a:t>
            </a:r>
            <a:r>
              <a:rPr lang="en-GB" b="1" dirty="0" err="1"/>
              <a:t>node_memory_MemTotal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br>
              <a:rPr lang="en-GB" b="1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0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260F-DF32-431F-81DA-94CC089F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71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Powerful Query Language of Prometheus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Provides built in operators and functions  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Vector-based calculations like Excel </a:t>
            </a:r>
            <a:br>
              <a:rPr lang="en-GB" sz="2000" dirty="0">
                <a:latin typeface="+mn-lt"/>
              </a:rPr>
            </a:br>
            <a:r>
              <a:rPr lang="en-GB" sz="2000" dirty="0">
                <a:latin typeface="+mn-lt"/>
              </a:rPr>
              <a:t>Expressions over time-series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4D7C-F8DA-4868-85F7-4F24AA0F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0818E-222B-49D3-A1BB-8BBC8228DEFB}"/>
              </a:ext>
            </a:extLst>
          </p:cNvPr>
          <p:cNvSpPr/>
          <p:nvPr/>
        </p:nvSpPr>
        <p:spPr>
          <a:xfrm>
            <a:off x="1162050" y="3524250"/>
            <a:ext cx="2641600" cy="3129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Prometheus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7CDCED-D4E0-407D-9229-C6F448297292}"/>
              </a:ext>
            </a:extLst>
          </p:cNvPr>
          <p:cNvCxnSpPr>
            <a:cxnSpLocks/>
          </p:cNvCxnSpPr>
          <p:nvPr/>
        </p:nvCxnSpPr>
        <p:spPr>
          <a:xfrm>
            <a:off x="3883024" y="4810125"/>
            <a:ext cx="357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342785-D04C-4F07-ABE6-7C562BE3099D}"/>
              </a:ext>
            </a:extLst>
          </p:cNvPr>
          <p:cNvSpPr/>
          <p:nvPr/>
        </p:nvSpPr>
        <p:spPr>
          <a:xfrm>
            <a:off x="7678737" y="3676653"/>
            <a:ext cx="3457575" cy="2266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Application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1E622-5EB6-4CCC-8F40-0AC326D3C4DC}"/>
              </a:ext>
            </a:extLst>
          </p:cNvPr>
          <p:cNvSpPr/>
          <p:nvPr/>
        </p:nvSpPr>
        <p:spPr>
          <a:xfrm>
            <a:off x="4483893" y="3925890"/>
            <a:ext cx="2514600" cy="390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Scrape every 15 sec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26950-A16D-4CB0-94E3-45CC48A0AECB}"/>
              </a:ext>
            </a:extLst>
          </p:cNvPr>
          <p:cNvSpPr/>
          <p:nvPr/>
        </p:nvSpPr>
        <p:spPr>
          <a:xfrm>
            <a:off x="4314825" y="5202239"/>
            <a:ext cx="2714625" cy="379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Get/actuator/</a:t>
            </a:r>
            <a:r>
              <a:rPr lang="en-GB" dirty="0" err="1"/>
              <a:t>prometheus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85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AC74-8093-4B5B-A52A-6421CA21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4 Types of Prometheus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94D-9385-4C11-B393-F3F03C60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300" dirty="0"/>
              <a:t>1. Counters- Value that increases </a:t>
            </a:r>
          </a:p>
          <a:p>
            <a:pPr lvl="1"/>
            <a:r>
              <a:rPr lang="en-GB" sz="1300" dirty="0"/>
              <a:t>Use Cases for Counters :- Request Count , Error Count</a:t>
            </a:r>
          </a:p>
          <a:p>
            <a:pPr lvl="1"/>
            <a:r>
              <a:rPr lang="en-GB" sz="1300" dirty="0"/>
              <a:t>Java Client Library exposes - Counter class which exposes  methods such as builder and methods to increment the counter by 1 and method to increment any specific value to double value.</a:t>
            </a:r>
          </a:p>
          <a:p>
            <a:pPr lvl="1"/>
            <a:r>
              <a:rPr lang="en-GB" sz="1300" dirty="0"/>
              <a:t>How does Prometheus expose counters ?</a:t>
            </a:r>
          </a:p>
          <a:p>
            <a:pPr marL="457200" lvl="1" indent="0">
              <a:buNone/>
            </a:pPr>
            <a:r>
              <a:rPr lang="en-GB" sz="1300" dirty="0"/>
              <a:t>	 - http://localhost:9000/actuator/prometheus</a:t>
            </a:r>
          </a:p>
          <a:p>
            <a:pPr lvl="1"/>
            <a:r>
              <a:rPr lang="en-GB" sz="1300" dirty="0"/>
              <a:t>How can we query in Prometheus ?</a:t>
            </a:r>
          </a:p>
          <a:p>
            <a:pPr lvl="1"/>
            <a:r>
              <a:rPr lang="en-GB" sz="1300" dirty="0"/>
              <a:t>Rate (</a:t>
            </a:r>
            <a:r>
              <a:rPr lang="en-GB" sz="1300" dirty="0" err="1"/>
              <a:t>request_count</a:t>
            </a:r>
            <a:r>
              <a:rPr lang="en-GB" sz="1300" dirty="0"/>
              <a:t>[5m] )</a:t>
            </a:r>
          </a:p>
          <a:p>
            <a:pPr marL="0" indent="0">
              <a:buNone/>
            </a:pPr>
            <a:r>
              <a:rPr lang="en-GB" sz="13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525DB-9937-427B-A88E-4E76796C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8" y="3304459"/>
            <a:ext cx="6752647" cy="19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7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AE548-DCD8-4CC2-80B7-C034100D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4 Types of Prometheus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4885-87C7-4485-AF6E-C6BC885A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lnSpcReduction="10000"/>
          </a:bodyPr>
          <a:lstStyle/>
          <a:p>
            <a:r>
              <a:rPr lang="en-GB" sz="1700" dirty="0"/>
              <a:t> 2. Gauges- Values that Go down and Up </a:t>
            </a:r>
          </a:p>
          <a:p>
            <a:pPr lvl="1"/>
            <a:r>
              <a:rPr lang="en-GB" sz="1700" dirty="0"/>
              <a:t>Use Cases :-Memory Usage, No. of Items in the queue.</a:t>
            </a:r>
          </a:p>
          <a:p>
            <a:pPr lvl="1"/>
            <a:r>
              <a:rPr lang="en-GB" sz="1700" dirty="0"/>
              <a:t>Java Client Library exposes - Gauge class  which exposes the following methods :- builder methods  and methods to increment the counter by 1 ,double value, decrement the value, method to set the metric .</a:t>
            </a:r>
          </a:p>
          <a:p>
            <a:pPr lvl="1"/>
            <a:r>
              <a:rPr lang="en-GB" sz="1700" dirty="0"/>
              <a:t>How does Prometheus expose counters ?</a:t>
            </a:r>
          </a:p>
          <a:p>
            <a:pPr lvl="2"/>
            <a:r>
              <a:rPr lang="en-GB" u="sng" dirty="0"/>
              <a:t>http://localhost:9000/actuator/prometheus</a:t>
            </a:r>
          </a:p>
          <a:p>
            <a:pPr lvl="1"/>
            <a:r>
              <a:rPr lang="en-GB" sz="1700" dirty="0" err="1"/>
              <a:t>Avg_over_time</a:t>
            </a:r>
            <a:r>
              <a:rPr lang="en-GB" sz="1700" dirty="0"/>
              <a:t>(</a:t>
            </a:r>
            <a:r>
              <a:rPr lang="en-GB" sz="1700" dirty="0" err="1"/>
              <a:t>queue_size</a:t>
            </a:r>
            <a:r>
              <a:rPr lang="en-GB" sz="1700" dirty="0"/>
              <a:t> [5m])</a:t>
            </a:r>
          </a:p>
          <a:p>
            <a:pPr lvl="1"/>
            <a:endParaRPr lang="en-GB" sz="1700" dirty="0"/>
          </a:p>
          <a:p>
            <a:pPr lvl="1"/>
            <a:endParaRPr lang="en-GB" sz="1700" dirty="0"/>
          </a:p>
          <a:p>
            <a:pPr lvl="1"/>
            <a:endParaRPr lang="en-GB" sz="1700" dirty="0"/>
          </a:p>
          <a:p>
            <a:pPr lvl="1"/>
            <a:endParaRPr lang="en-GB" sz="1700" dirty="0"/>
          </a:p>
          <a:p>
            <a:pPr lvl="1"/>
            <a:endParaRPr lang="en-GB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3213A-8206-4109-98C9-75834A06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941117"/>
            <a:ext cx="6894236" cy="14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AE548-DCD8-4CC2-80B7-C034100D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4 Types of Prometheus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4885-87C7-4485-AF6E-C6BC885A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GB" sz="1100" dirty="0"/>
              <a:t> 3. Histogram- Values that fall into specific pre-defined buckets </a:t>
            </a:r>
          </a:p>
          <a:p>
            <a:pPr lvl="1"/>
            <a:r>
              <a:rPr lang="en-GB" sz="1100" dirty="0"/>
              <a:t>For </a:t>
            </a:r>
            <a:r>
              <a:rPr lang="en-GB" sz="1100" dirty="0" err="1"/>
              <a:t>Eg</a:t>
            </a:r>
            <a:r>
              <a:rPr lang="en-GB" sz="1100" dirty="0"/>
              <a:t> :- Request duration for specific request code, Response size</a:t>
            </a:r>
          </a:p>
          <a:p>
            <a:pPr lvl="1"/>
            <a:r>
              <a:rPr lang="en-GB" sz="1100" dirty="0"/>
              <a:t>Store value with the approx. that fall under these buckets.</a:t>
            </a:r>
          </a:p>
          <a:p>
            <a:pPr lvl="1"/>
            <a:r>
              <a:rPr lang="en-GB" sz="1100" dirty="0"/>
              <a:t>Java Client Library exposes - Histogram class which exposes -  Builder methods  and bucket method to define your custom bucket , start Timer method, observe duration method.</a:t>
            </a:r>
          </a:p>
          <a:p>
            <a:pPr lvl="1"/>
            <a:r>
              <a:rPr lang="en-GB" sz="1100" dirty="0"/>
              <a:t>Prometheus exposes - </a:t>
            </a:r>
            <a:r>
              <a:rPr lang="en-GB" sz="11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http://localhost:9000/actuator</a:t>
            </a:r>
            <a:r>
              <a:rPr lang="en-GB" sz="1100" u="sng" dirty="0"/>
              <a:t>/prometheus</a:t>
            </a:r>
            <a:endParaRPr lang="en-GB" sz="1100" dirty="0"/>
          </a:p>
          <a:p>
            <a:pPr marL="457200" lvl="1" indent="0">
              <a:buNone/>
            </a:pPr>
            <a:r>
              <a:rPr lang="en-GB" sz="1100" dirty="0" err="1"/>
              <a:t>Avg</a:t>
            </a:r>
            <a:r>
              <a:rPr lang="en-GB" sz="1100" dirty="0"/>
              <a:t> Request duration for the last 5 min – rate (</a:t>
            </a:r>
            <a:r>
              <a:rPr lang="en-GB" sz="1100" dirty="0" err="1"/>
              <a:t>request_duration_sum</a:t>
            </a:r>
            <a:r>
              <a:rPr lang="en-GB" sz="1100" dirty="0"/>
              <a:t>[5m])</a:t>
            </a:r>
          </a:p>
          <a:p>
            <a:pPr marL="457200" lvl="1" indent="0">
              <a:buNone/>
            </a:pPr>
            <a:r>
              <a:rPr lang="en-GB" sz="1100" dirty="0"/>
              <a:t>rate (</a:t>
            </a:r>
            <a:r>
              <a:rPr lang="en-GB" sz="1100" dirty="0" err="1"/>
              <a:t>request_duration_count</a:t>
            </a:r>
            <a:r>
              <a:rPr lang="en-GB" sz="1100" dirty="0"/>
              <a:t>[5m])</a:t>
            </a:r>
          </a:p>
          <a:p>
            <a:pPr marL="457200" lvl="1" indent="0">
              <a:buNone/>
            </a:pPr>
            <a:r>
              <a:rPr lang="en-GB" sz="1100" dirty="0"/>
              <a:t>95</a:t>
            </a:r>
            <a:r>
              <a:rPr lang="en-GB" sz="1100" baseline="30000" dirty="0"/>
              <a:t>th</a:t>
            </a:r>
            <a:r>
              <a:rPr lang="en-GB" sz="1100" dirty="0"/>
              <a:t> Percentiles for the last 5 min- </a:t>
            </a:r>
            <a:r>
              <a:rPr lang="en-GB" sz="1100" dirty="0" err="1"/>
              <a:t>histogram_quantile</a:t>
            </a:r>
            <a:r>
              <a:rPr lang="en-GB" sz="1100" dirty="0"/>
              <a:t>(.95, sum(rate(</a:t>
            </a:r>
            <a:r>
              <a:rPr lang="en-GB" sz="1100" dirty="0" err="1"/>
              <a:t>request_duration_bucket</a:t>
            </a:r>
            <a:r>
              <a:rPr lang="en-GB" sz="1100" dirty="0"/>
              <a:t>[5m])) by (le))</a:t>
            </a:r>
          </a:p>
          <a:p>
            <a:pPr lvl="1"/>
            <a:endParaRPr lang="en-GB" sz="1100" dirty="0"/>
          </a:p>
          <a:p>
            <a:pPr lvl="1"/>
            <a:endParaRPr lang="en-GB" sz="1100" dirty="0"/>
          </a:p>
          <a:p>
            <a:pPr lvl="1"/>
            <a:endParaRPr lang="en-GB" sz="1100" dirty="0"/>
          </a:p>
          <a:p>
            <a:pPr lvl="1"/>
            <a:endParaRPr lang="en-GB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F9DBA-7989-4D39-A7D8-657464E5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03" y="3446698"/>
            <a:ext cx="5786824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AE548-DCD8-4CC2-80B7-C034100D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4 Types of Prometheus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4885-87C7-4485-AF6E-C6BC885A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GB" sz="1400"/>
              <a:t> 4. Summary - Values that fall into specific pre-defined buckets </a:t>
            </a:r>
          </a:p>
          <a:p>
            <a:pPr lvl="1"/>
            <a:r>
              <a:rPr lang="en-GB" sz="1400"/>
              <a:t>Request duration for specific request code, Response size</a:t>
            </a:r>
          </a:p>
          <a:p>
            <a:pPr lvl="1"/>
            <a:r>
              <a:rPr lang="en-GB" sz="1400"/>
              <a:t>Java Client Library exposes - Summary class which exposes builder method,  quantile  methods, start Timer method,  observe duration method and observe method.</a:t>
            </a:r>
          </a:p>
          <a:p>
            <a:pPr lvl="1"/>
            <a:r>
              <a:rPr lang="en-GB" sz="1400"/>
              <a:t>Prometheus exposes - </a:t>
            </a:r>
            <a:r>
              <a:rPr lang="en-GB" sz="1400" u="sng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http://localhost:9000/actuator</a:t>
            </a:r>
            <a:r>
              <a:rPr lang="en-GB" sz="1400" u="sng"/>
              <a:t>/prometheus </a:t>
            </a:r>
          </a:p>
          <a:p>
            <a:pPr lvl="1"/>
            <a:r>
              <a:rPr lang="en-GB" sz="1400"/>
              <a:t>Avg Request duration for the last 5 min – rate (request_duration_summary_sum[5m])</a:t>
            </a:r>
          </a:p>
          <a:p>
            <a:pPr marL="457200" lvl="1" indent="0">
              <a:buNone/>
            </a:pPr>
            <a:r>
              <a:rPr lang="en-GB" sz="1400"/>
              <a:t>rate (request_duration_summary_count[5m])</a:t>
            </a:r>
          </a:p>
          <a:p>
            <a:pPr marL="457200" lvl="1" indent="0">
              <a:buNone/>
            </a:pPr>
            <a:r>
              <a:rPr lang="en-GB" sz="1400"/>
              <a:t>95</a:t>
            </a:r>
            <a:r>
              <a:rPr lang="en-GB" sz="1400" baseline="30000"/>
              <a:t>th</a:t>
            </a:r>
            <a:r>
              <a:rPr lang="en-GB" sz="1400"/>
              <a:t> Percentiles -request_duration_summary{quantile=“0.95”}</a:t>
            </a:r>
          </a:p>
          <a:p>
            <a:pPr lvl="1"/>
            <a:endParaRPr lang="en-GB" sz="1400"/>
          </a:p>
          <a:p>
            <a:pPr lvl="1"/>
            <a:endParaRPr lang="en-GB" sz="1400"/>
          </a:p>
          <a:p>
            <a:pPr lvl="1"/>
            <a:endParaRPr lang="en-GB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D95DF-6FC0-4AEA-9C98-4A45FC39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7" y="4044531"/>
            <a:ext cx="6894236" cy="12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9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82D10-58C4-4B7E-B1F3-59C17D5D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b="1">
                <a:solidFill>
                  <a:schemeClr val="accent1"/>
                </a:solidFill>
              </a:rPr>
              <a:t>Prometheus Querying</a:t>
            </a:r>
            <a:br>
              <a:rPr lang="en-GB" b="1">
                <a:solidFill>
                  <a:schemeClr val="accent1"/>
                </a:solidFill>
              </a:rPr>
            </a:br>
            <a:br>
              <a:rPr lang="en-GB">
                <a:solidFill>
                  <a:schemeClr val="accent1"/>
                </a:solidFill>
              </a:rPr>
            </a:b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8D3E-7E0C-4574-B3C9-460A0077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b="1" dirty="0" err="1"/>
              <a:t>Metric_name</a:t>
            </a:r>
            <a:r>
              <a:rPr lang="en-GB" sz="2400" b="1" dirty="0"/>
              <a:t>- </a:t>
            </a:r>
            <a:r>
              <a:rPr lang="en-GB" sz="2400" dirty="0" err="1"/>
              <a:t>http_requests_total</a:t>
            </a:r>
            <a:endParaRPr lang="en-GB" sz="2400" b="1" dirty="0"/>
          </a:p>
          <a:p>
            <a:r>
              <a:rPr lang="en-GB" sz="2400" b="1" dirty="0"/>
              <a:t>Labels- </a:t>
            </a:r>
            <a:r>
              <a:rPr lang="en-GB" sz="2400" dirty="0"/>
              <a:t>simply key-value pairs- </a:t>
            </a:r>
            <a:r>
              <a:rPr lang="en-GB" sz="2400" dirty="0" err="1"/>
              <a:t>http_requests_total</a:t>
            </a:r>
            <a:r>
              <a:rPr lang="en-GB" sz="2400" dirty="0"/>
              <a:t>{job="</a:t>
            </a:r>
            <a:r>
              <a:rPr lang="en-GB" sz="2400" dirty="0" err="1"/>
              <a:t>prometheus</a:t>
            </a:r>
            <a:r>
              <a:rPr lang="en-GB" sz="2400" dirty="0"/>
              <a:t>", code="200"}</a:t>
            </a:r>
            <a:endParaRPr lang="en-GB" sz="2400" b="1" dirty="0"/>
          </a:p>
          <a:p>
            <a:r>
              <a:rPr lang="en-GB" sz="2400" b="1" dirty="0"/>
              <a:t>Value-  </a:t>
            </a:r>
            <a:r>
              <a:rPr lang="en-GB" sz="2400" dirty="0"/>
              <a:t>which is float64. Value shown is the value for the most recent timestamp</a:t>
            </a:r>
          </a:p>
          <a:p>
            <a:r>
              <a:rPr lang="en-GB" sz="2400" b="1" dirty="0"/>
              <a:t>Timestamp- </a:t>
            </a:r>
            <a:r>
              <a:rPr lang="en-GB" sz="2400" dirty="0"/>
              <a:t>Millisecond precision</a:t>
            </a:r>
          </a:p>
        </p:txBody>
      </p:sp>
    </p:spTree>
    <p:extLst>
      <p:ext uri="{BB962C8B-B14F-4D97-AF65-F5344CB8AC3E}">
        <p14:creationId xmlns:p14="http://schemas.microsoft.com/office/powerpoint/2010/main" val="25143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29569-F738-4AA6-AF12-8DC3E27F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Data Types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93B1-DFA9-47BD-8BAB-AC096DC2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Metric_name</a:t>
            </a:r>
            <a:r>
              <a:rPr lang="en-GB" sz="2400" dirty="0"/>
              <a:t> &amp; label combination is called a </a:t>
            </a:r>
            <a:r>
              <a:rPr lang="en-GB" sz="2400" b="1" dirty="0"/>
              <a:t>time-series</a:t>
            </a:r>
          </a:p>
          <a:p>
            <a:r>
              <a:rPr lang="en-GB" sz="2400" dirty="0"/>
              <a:t>Collection of series returned from a query is called an </a:t>
            </a:r>
            <a:r>
              <a:rPr lang="en-GB" sz="2400" b="1" dirty="0"/>
              <a:t>instant-vector</a:t>
            </a:r>
          </a:p>
          <a:p>
            <a:pPr lvl="1"/>
            <a:r>
              <a:rPr lang="en-GB" dirty="0"/>
              <a:t>	</a:t>
            </a:r>
            <a:r>
              <a:rPr lang="en-GB" dirty="0" err="1"/>
              <a:t>http_request_count</a:t>
            </a:r>
            <a:endParaRPr lang="en-GB" b="1" dirty="0"/>
          </a:p>
          <a:p>
            <a:r>
              <a:rPr lang="en-GB" sz="2400" dirty="0"/>
              <a:t>Series has multiple values, it is referred to as a </a:t>
            </a:r>
            <a:r>
              <a:rPr lang="en-GB" sz="2400" b="1" dirty="0"/>
              <a:t>range-vector</a:t>
            </a:r>
          </a:p>
          <a:p>
            <a:pPr lvl="1"/>
            <a:r>
              <a:rPr lang="en-GB" dirty="0"/>
              <a:t>	</a:t>
            </a:r>
            <a:r>
              <a:rPr lang="en-GB" dirty="0" err="1"/>
              <a:t>http_request_count</a:t>
            </a:r>
            <a:r>
              <a:rPr lang="en-GB" dirty="0"/>
              <a:t>[5m]</a:t>
            </a:r>
          </a:p>
          <a:p>
            <a:pPr marL="457200" lvl="1" indent="0">
              <a:buNone/>
            </a:pPr>
            <a:r>
              <a:rPr lang="en-GB" dirty="0"/>
              <a:t>	use (s, m, h, d, w, y) to represent (seconds, minutes, hours, ...)</a:t>
            </a:r>
          </a:p>
          <a:p>
            <a:pPr marL="457200" lvl="1" indent="0">
              <a:buNone/>
            </a:pPr>
            <a:r>
              <a:rPr lang="en-GB" dirty="0"/>
              <a:t>Range-vectors can’t be graphed because they have multiple values for each timestamp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91FD9-C0F1-41B6-BA5B-835A346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Labels</a:t>
            </a:r>
            <a:br>
              <a:rPr lang="en-GB" dirty="0">
                <a:solidFill>
                  <a:schemeClr val="accent1"/>
                </a:solidFill>
              </a:rPr>
            </a:b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Distinguishing different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A97E-1BEF-4F2E-813B-DFE22C18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Label filters support four operators:</a:t>
            </a:r>
          </a:p>
          <a:p>
            <a:endParaRPr lang="en-GB" sz="2400" dirty="0"/>
          </a:p>
          <a:p>
            <a:r>
              <a:rPr lang="en-GB" sz="2400" dirty="0"/>
              <a:t>= equal</a:t>
            </a:r>
          </a:p>
          <a:p>
            <a:r>
              <a:rPr lang="en-GB" sz="2400" dirty="0"/>
              <a:t>!= not-equal</a:t>
            </a:r>
          </a:p>
          <a:p>
            <a:r>
              <a:rPr lang="en-GB" sz="2400" dirty="0"/>
              <a:t>=~ matches regex</a:t>
            </a:r>
          </a:p>
          <a:p>
            <a:r>
              <a:rPr lang="en-GB" sz="2400" dirty="0"/>
              <a:t>!~ doesn’t match regex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Regex-matching</a:t>
            </a:r>
          </a:p>
          <a:p>
            <a:r>
              <a:rPr lang="en-GB" sz="2400" dirty="0" err="1"/>
              <a:t>http_requests_total</a:t>
            </a:r>
            <a:r>
              <a:rPr lang="en-GB" sz="2400" dirty="0"/>
              <a:t>{</a:t>
            </a:r>
            <a:r>
              <a:rPr lang="en-GB" sz="2400" dirty="0" err="1"/>
              <a:t>status_code</a:t>
            </a:r>
            <a:r>
              <a:rPr lang="en-GB" sz="2400" dirty="0"/>
              <a:t>=~"2.*" ,namespace!~".*env4.*"}</a:t>
            </a:r>
          </a:p>
        </p:txBody>
      </p:sp>
    </p:spTree>
    <p:extLst>
      <p:ext uri="{BB962C8B-B14F-4D97-AF65-F5344CB8AC3E}">
        <p14:creationId xmlns:p14="http://schemas.microsoft.com/office/powerpoint/2010/main" val="345953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1043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Prometheus Query Language</vt:lpstr>
      <vt:lpstr>Powerful Query Language of Prometheus Provides built in operators and functions   Vector-based calculations like Excel  Expressions over time-series vectors</vt:lpstr>
      <vt:lpstr>4 Types of Prometheus Metrics </vt:lpstr>
      <vt:lpstr>4 Types of Prometheus Metrics </vt:lpstr>
      <vt:lpstr>4 Types of Prometheus Metrics</vt:lpstr>
      <vt:lpstr>4 Types of Prometheus Metrics</vt:lpstr>
      <vt:lpstr>Prometheus Querying  </vt:lpstr>
      <vt:lpstr>Data Types </vt:lpstr>
      <vt:lpstr>Labels  Distinguishing different metrics</vt:lpstr>
      <vt:lpstr>Functions</vt:lpstr>
      <vt:lpstr>PowerPoint Presentation</vt:lpstr>
      <vt:lpstr>Joining Series  </vt:lpstr>
      <vt:lpstr>PowerPoint Presentation</vt:lpstr>
      <vt:lpstr>CPU-usage-by-instance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 Query Language</dc:title>
  <dc:creator>Nidhi</dc:creator>
  <cp:lastModifiedBy>Nidhi</cp:lastModifiedBy>
  <cp:revision>2</cp:revision>
  <dcterms:created xsi:type="dcterms:W3CDTF">2020-05-27T17:53:11Z</dcterms:created>
  <dcterms:modified xsi:type="dcterms:W3CDTF">2020-05-27T18:08:08Z</dcterms:modified>
</cp:coreProperties>
</file>