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19"/>
  </p:notesMasterIdLst>
  <p:sldIdLst>
    <p:sldId id="361" r:id="rId7"/>
    <p:sldId id="2942" r:id="rId8"/>
    <p:sldId id="2939" r:id="rId9"/>
    <p:sldId id="2940" r:id="rId10"/>
    <p:sldId id="2941" r:id="rId11"/>
    <p:sldId id="2943" r:id="rId12"/>
    <p:sldId id="2945" r:id="rId13"/>
    <p:sldId id="2946" r:id="rId14"/>
    <p:sldId id="2936" r:id="rId15"/>
    <p:sldId id="2937" r:id="rId16"/>
    <p:sldId id="2944" r:id="rId17"/>
    <p:sldId id="293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9B6"/>
    <a:srgbClr val="E8AEAE"/>
    <a:srgbClr val="F3B0FE"/>
    <a:srgbClr val="FF7C80"/>
    <a:srgbClr val="E5F3FF"/>
    <a:srgbClr val="83B585"/>
    <a:srgbClr val="BDD3FF"/>
    <a:srgbClr val="50BE91"/>
    <a:srgbClr val="DCFFD9"/>
    <a:srgbClr val="5E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AD841-CB61-0247-B76E-807280A89F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IDIR </a:t>
            </a:r>
            <a:r>
              <a:rPr lang="en-US" err="1"/>
              <a:t>Hillali</a:t>
            </a:r>
            <a:br>
              <a:rPr lang="en-US"/>
            </a:br>
            <a:r>
              <a:rPr lang="en-US"/>
              <a:t>Director of Innovation</a:t>
            </a:r>
          </a:p>
          <a:p>
            <a:pPr lvl="0"/>
            <a:r>
              <a:rPr lang="en-US"/>
              <a:t>1 year with </a:t>
            </a:r>
            <a:r>
              <a:rPr lang="en-US" err="1"/>
              <a:t>Uncia</a:t>
            </a:r>
            <a:endParaRPr lang="en-US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AMI </a:t>
            </a:r>
            <a:r>
              <a:rPr lang="en-US" err="1"/>
              <a:t>Ghiya</a:t>
            </a:r>
            <a:br>
              <a:rPr lang="en-US"/>
            </a:br>
            <a:r>
              <a:rPr lang="en-US"/>
              <a:t>UX / UI Design</a:t>
            </a:r>
          </a:p>
          <a:p>
            <a:pPr lvl="0"/>
            <a:r>
              <a:rPr lang="en-US"/>
              <a:t>3 months with </a:t>
            </a:r>
            <a:r>
              <a:rPr lang="en-US" err="1"/>
              <a:t>Uncia</a:t>
            </a:r>
            <a:endParaRPr lang="en-US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41B58B-7A3A-C149-A15C-0D091DA8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IDIR </a:t>
            </a:r>
            <a:r>
              <a:rPr lang="en-US" err="1"/>
              <a:t>Hillali</a:t>
            </a:r>
            <a:br>
              <a:rPr lang="en-US"/>
            </a:br>
            <a:r>
              <a:rPr lang="en-US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A97362-3896-7146-BC65-B4A80A9AF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What our client says?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A484C-634D-F745-99FF-EAB1E33862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4039-53B7-D74E-BE80-462A7666E8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A345A-E1D2-6E40-98C0-2B947AE07F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45392"/>
            <a:ext cx="3468205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46820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46820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759C3-4DC2-4C43-A7C9-FD24D558B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D8089-8A23-3741-B5EA-6830280980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DE2DF0-4042-1541-934F-632017314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BBE97-2387-624D-B772-EBDBA0397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34C79-A550-684C-8B19-671470D9D8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9122C-B708-1B4A-A8C2-76CE49038B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9079268" y="6603955"/>
            <a:ext cx="2588209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2C016-C558-6543-ADCD-0CEC24690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0596A-685B-BF48-8A92-21D98E4305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8572D-B6B3-EE4B-AD5D-0D75A5C1A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78719-240A-AE4F-A3BA-8AA96BB0A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1B8E-79D2-C24E-A922-00E67572C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89" r:id="rId2"/>
    <p:sldLayoutId id="2147483679" r:id="rId3"/>
    <p:sldLayoutId id="214748368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0A7B-B937-884E-B045-6689212D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061" y="1449773"/>
            <a:ext cx="9144000" cy="2387600"/>
          </a:xfrm>
        </p:spPr>
        <p:txBody>
          <a:bodyPr/>
          <a:lstStyle/>
          <a:p>
            <a:br>
              <a:rPr lang="en-US" sz="11500" b="1" i="1" dirty="0"/>
            </a:br>
            <a:br>
              <a:rPr lang="en-US" sz="11500" b="1" i="1" dirty="0"/>
            </a:br>
            <a:br>
              <a:rPr lang="en-US" sz="11500" b="1" i="1" dirty="0"/>
            </a:br>
            <a:r>
              <a:rPr lang="en-US" sz="11500" b="1" i="1" dirty="0"/>
              <a:t>HCL Cache</a:t>
            </a:r>
            <a:br>
              <a:rPr lang="en-US" b="1" i="1" dirty="0"/>
            </a:br>
            <a:endParaRPr lang="en-US" sz="42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01E9E2-9401-46E0-9B12-3F7F6BD6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4615050"/>
            <a:ext cx="2079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7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Manageability and monitoring – Prometheus/Grafana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3B25-3D16-4214-921C-44CA1B7F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1" y="559031"/>
            <a:ext cx="9222513" cy="6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 Monitoring – Prometheus/Grafana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A754F-B6C7-448B-984B-D8263C01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713738"/>
            <a:ext cx="11077903" cy="59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1100831"/>
            <a:ext cx="5162581" cy="496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Only the local cache portion of the HCL Cache is displayed in the Cache Monitor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Invalidation operations (including clears) are propagated to the remote cache 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In Kubernetes environments, the Cache Monitor for each pod can be accessed with a port-forward rule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 err="1"/>
              <a:t>kubectl</a:t>
            </a:r>
            <a:r>
              <a:rPr lang="en-US" sz="2000" dirty="0"/>
              <a:t> port-forward -n commerce demoqalivets-app-5969f45c5-cnvfs 5443:5443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Manageability and monitoring – DynaCache Cache Monitor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5F6D2-0AFC-4437-AC62-DB69C68B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23" y="1304700"/>
            <a:ext cx="6373735" cy="47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3" y="741780"/>
            <a:ext cx="9237432" cy="5889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+9.1 caching framework with local and remote </a:t>
            </a:r>
            <a:r>
              <a:rPr lang="en-US" sz="2400"/>
              <a:t>caching capabilities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/>
              <a:t>Implemented </a:t>
            </a:r>
            <a:r>
              <a:rPr lang="en-US" sz="2400" dirty="0"/>
              <a:t>as DynaCache Cache Provider to work with existing code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Remote caching (with Redis) improves scalability and performance:</a:t>
            </a: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Pods can be scaled while minimizing added DB workload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Pods have immediate access to cache – short/no warmup time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System is more resilient to cache clear operations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2-tier cache system keeps the most accessed cache entries local to the JVM, eliminating remote I/O, and freeing up Redis resources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Local cache invalidation is handled within the Cache Provider with Redis PUB/SUB feature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Kafka is no longer required but still supported for legacy configurations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New HCL Search (based on Elastic) requires Redis for messaging bus 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1C57991-969F-4D42-846E-29FD3F85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15" y="349660"/>
            <a:ext cx="2768643" cy="2435247"/>
          </a:xfrm>
          <a:prstGeom prst="rect">
            <a:avLst/>
          </a:prstGeom>
        </p:spPr>
      </p:pic>
      <p:pic>
        <p:nvPicPr>
          <p:cNvPr id="8" name="Picture 2" descr="i2.wp.com/chumbok.com/wp-content/uploads/2016/0...">
            <a:extLst>
              <a:ext uri="{FF2B5EF4-FFF2-40B4-BE49-F238E27FC236}">
                <a16:creationId xmlns:a16="http://schemas.microsoft.com/office/drawing/2014/main" id="{F86BD5BB-F4A9-468E-A5DA-3A69E1E1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09" y="2631222"/>
            <a:ext cx="2569454" cy="21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709BB-B94D-4A7A-AD7F-9536D25FBAA4}"/>
              </a:ext>
            </a:extLst>
          </p:cNvPr>
          <p:cNvSpPr/>
          <p:nvPr/>
        </p:nvSpPr>
        <p:spPr>
          <a:xfrm>
            <a:off x="127175" y="700884"/>
            <a:ext cx="11277743" cy="3124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CF0C3-7338-469F-ACC4-52BC4DBC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961235"/>
            <a:ext cx="5597976" cy="2864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CE161A-BA29-47F7-A912-666099D99112}"/>
              </a:ext>
            </a:extLst>
          </p:cNvPr>
          <p:cNvSpPr/>
          <p:nvPr/>
        </p:nvSpPr>
        <p:spPr>
          <a:xfrm>
            <a:off x="595222" y="4049306"/>
            <a:ext cx="4388672" cy="1420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HCL Cache is implemented as a DynaCache Cache Provider, enabling all existing code that uses DynaCache interfaces to continue working without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E43DFB-3DFD-4225-A632-99F25B625B5F}"/>
              </a:ext>
            </a:extLst>
          </p:cNvPr>
          <p:cNvSpPr/>
          <p:nvPr/>
        </p:nvSpPr>
        <p:spPr>
          <a:xfrm>
            <a:off x="6318014" y="896193"/>
            <a:ext cx="1684817" cy="2050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Provider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4D471A-6F4F-4CA2-9E33-6E9AC0C15621}"/>
              </a:ext>
            </a:extLst>
          </p:cNvPr>
          <p:cNvSpPr/>
          <p:nvPr/>
        </p:nvSpPr>
        <p:spPr>
          <a:xfrm>
            <a:off x="4009820" y="1651708"/>
            <a:ext cx="2308194" cy="6116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0C128-9520-493C-944A-7A535AC643BD}"/>
              </a:ext>
            </a:extLst>
          </p:cNvPr>
          <p:cNvSpPr/>
          <p:nvPr/>
        </p:nvSpPr>
        <p:spPr>
          <a:xfrm>
            <a:off x="8963900" y="896193"/>
            <a:ext cx="2188951" cy="2050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Local</a:t>
            </a:r>
            <a:br>
              <a:rPr lang="en-US" b="1" dirty="0"/>
            </a:br>
            <a:r>
              <a:rPr lang="en-US" b="1" dirty="0"/>
              <a:t>Caching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905721E-9E3B-436D-A457-8938D92C31CA}"/>
              </a:ext>
            </a:extLst>
          </p:cNvPr>
          <p:cNvSpPr/>
          <p:nvPr/>
        </p:nvSpPr>
        <p:spPr>
          <a:xfrm>
            <a:off x="7938435" y="1615740"/>
            <a:ext cx="1202678" cy="6116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2.wp.com/chumbok.com/wp-content/uploads/2016/0...">
            <a:extLst>
              <a:ext uri="{FF2B5EF4-FFF2-40B4-BE49-F238E27FC236}">
                <a16:creationId xmlns:a16="http://schemas.microsoft.com/office/drawing/2014/main" id="{92BD6C79-4986-4A20-8E9F-7A4FFBF9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033" y="3890511"/>
            <a:ext cx="2429340" cy="20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DBD57D-9B79-4F17-947D-88DD05A52432}"/>
              </a:ext>
            </a:extLst>
          </p:cNvPr>
          <p:cNvSpPr/>
          <p:nvPr/>
        </p:nvSpPr>
        <p:spPr>
          <a:xfrm>
            <a:off x="5544697" y="3484035"/>
            <a:ext cx="3022765" cy="2560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Flexible  Configurations: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and Remote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Caching (used as messaging bus only)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30F674-022F-4020-9A13-F2ED132ECD33}"/>
              </a:ext>
            </a:extLst>
          </p:cNvPr>
          <p:cNvSpPr/>
          <p:nvPr/>
        </p:nvSpPr>
        <p:spPr>
          <a:xfrm rot="2777804">
            <a:off x="6821129" y="3268883"/>
            <a:ext cx="3149009" cy="6116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83A46-D15E-419D-9CAA-AB0CD3D808E4}"/>
              </a:ext>
            </a:extLst>
          </p:cNvPr>
          <p:cNvSpPr txBox="1"/>
          <p:nvPr/>
        </p:nvSpPr>
        <p:spPr>
          <a:xfrm>
            <a:off x="5455858" y="6109705"/>
            <a:ext cx="438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HCL Local Cache is in-memory only </a:t>
            </a:r>
            <a:br>
              <a:rPr lang="en-US" dirty="0"/>
            </a:br>
            <a:r>
              <a:rPr lang="en-US" dirty="0"/>
              <a:t>Disk Offload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27374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709BB-B94D-4A7A-AD7F-9536D25FBAA4}"/>
              </a:ext>
            </a:extLst>
          </p:cNvPr>
          <p:cNvSpPr/>
          <p:nvPr/>
        </p:nvSpPr>
        <p:spPr>
          <a:xfrm>
            <a:off x="138940" y="914400"/>
            <a:ext cx="11277743" cy="3124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6078-8C15-4F39-B9DC-DC67F3E2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6" y="945388"/>
            <a:ext cx="7848600" cy="198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Architecture - Invalidations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E43DFB-3DFD-4225-A632-99F25B625B5F}"/>
              </a:ext>
            </a:extLst>
          </p:cNvPr>
          <p:cNvSpPr/>
          <p:nvPr/>
        </p:nvSpPr>
        <p:spPr>
          <a:xfrm>
            <a:off x="6329779" y="1109709"/>
            <a:ext cx="1684817" cy="2050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Provider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4D471A-6F4F-4CA2-9E33-6E9AC0C15621}"/>
              </a:ext>
            </a:extLst>
          </p:cNvPr>
          <p:cNvSpPr/>
          <p:nvPr/>
        </p:nvSpPr>
        <p:spPr>
          <a:xfrm>
            <a:off x="3841561" y="1816395"/>
            <a:ext cx="2630259" cy="3186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0C128-9520-493C-944A-7A535AC643BD}"/>
              </a:ext>
            </a:extLst>
          </p:cNvPr>
          <p:cNvSpPr/>
          <p:nvPr/>
        </p:nvSpPr>
        <p:spPr>
          <a:xfrm>
            <a:off x="8975665" y="1109709"/>
            <a:ext cx="2188951" cy="2050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Local</a:t>
            </a:r>
            <a:br>
              <a:rPr lang="en-US" b="1" dirty="0"/>
            </a:br>
            <a:r>
              <a:rPr lang="en-US" b="1" dirty="0"/>
              <a:t>Caching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905721E-9E3B-436D-A457-8938D92C31CA}"/>
              </a:ext>
            </a:extLst>
          </p:cNvPr>
          <p:cNvSpPr/>
          <p:nvPr/>
        </p:nvSpPr>
        <p:spPr>
          <a:xfrm>
            <a:off x="7885705" y="2009371"/>
            <a:ext cx="1202678" cy="385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2.wp.com/chumbok.com/wp-content/uploads/2016/0...">
            <a:extLst>
              <a:ext uri="{FF2B5EF4-FFF2-40B4-BE49-F238E27FC236}">
                <a16:creationId xmlns:a16="http://schemas.microsoft.com/office/drawing/2014/main" id="{92BD6C79-4986-4A20-8E9F-7A4FFBF9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348" y="3682085"/>
            <a:ext cx="2429340" cy="20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30F674-022F-4020-9A13-F2ED132ECD33}"/>
              </a:ext>
            </a:extLst>
          </p:cNvPr>
          <p:cNvSpPr/>
          <p:nvPr/>
        </p:nvSpPr>
        <p:spPr>
          <a:xfrm rot="2337696">
            <a:off x="7117664" y="3237202"/>
            <a:ext cx="2738762" cy="6116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608880-A5AB-4086-BC3D-1728E90F8ECC}"/>
              </a:ext>
            </a:extLst>
          </p:cNvPr>
          <p:cNvSpPr/>
          <p:nvPr/>
        </p:nvSpPr>
        <p:spPr>
          <a:xfrm rot="21146183">
            <a:off x="2020193" y="2305031"/>
            <a:ext cx="4513446" cy="3186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E447D-1958-40E0-A1A7-0BAF250D4E4E}"/>
              </a:ext>
            </a:extLst>
          </p:cNvPr>
          <p:cNvSpPr/>
          <p:nvPr/>
        </p:nvSpPr>
        <p:spPr>
          <a:xfrm>
            <a:off x="5675122" y="4386506"/>
            <a:ext cx="1092095" cy="1484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Provider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A682DB-5BBD-47E5-A108-A26EFD60D2DB}"/>
              </a:ext>
            </a:extLst>
          </p:cNvPr>
          <p:cNvSpPr/>
          <p:nvPr/>
        </p:nvSpPr>
        <p:spPr>
          <a:xfrm>
            <a:off x="6767217" y="4386506"/>
            <a:ext cx="1418874" cy="1484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Local</a:t>
            </a:r>
            <a:br>
              <a:rPr lang="en-US" b="1" dirty="0"/>
            </a:br>
            <a:r>
              <a:rPr lang="en-US" b="1" dirty="0"/>
              <a:t>Caching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A0D70-0910-4B30-970C-BF2785EBB961}"/>
              </a:ext>
            </a:extLst>
          </p:cNvPr>
          <p:cNvSpPr/>
          <p:nvPr/>
        </p:nvSpPr>
        <p:spPr>
          <a:xfrm>
            <a:off x="6000690" y="4752562"/>
            <a:ext cx="1092095" cy="1484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3F221B-6303-4029-BC9A-C928CB605EF0}"/>
              </a:ext>
            </a:extLst>
          </p:cNvPr>
          <p:cNvSpPr/>
          <p:nvPr/>
        </p:nvSpPr>
        <p:spPr>
          <a:xfrm>
            <a:off x="7092785" y="4752562"/>
            <a:ext cx="1418874" cy="1484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Local</a:t>
            </a:r>
            <a:br>
              <a:rPr lang="en-US" b="1" dirty="0"/>
            </a:br>
            <a:r>
              <a:rPr lang="en-US" b="1" dirty="0"/>
              <a:t>Caching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7FCE65-D0BA-41C8-B65C-606019C31F7C}"/>
              </a:ext>
            </a:extLst>
          </p:cNvPr>
          <p:cNvSpPr/>
          <p:nvPr/>
        </p:nvSpPr>
        <p:spPr>
          <a:xfrm>
            <a:off x="6594743" y="5185375"/>
            <a:ext cx="1092095" cy="1484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Provider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BE7B6-0DAC-4268-B4B5-B5CD68AC1AC8}"/>
              </a:ext>
            </a:extLst>
          </p:cNvPr>
          <p:cNvSpPr/>
          <p:nvPr/>
        </p:nvSpPr>
        <p:spPr>
          <a:xfrm>
            <a:off x="7686838" y="5185375"/>
            <a:ext cx="1418874" cy="1484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HCL Cache Local</a:t>
            </a:r>
            <a:br>
              <a:rPr lang="en-US" b="1" dirty="0"/>
            </a:br>
            <a:r>
              <a:rPr lang="en-US" b="1" dirty="0"/>
              <a:t>Caching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123E50-5878-4F29-92F6-6BA00C7DEF3D}"/>
              </a:ext>
            </a:extLst>
          </p:cNvPr>
          <p:cNvSpPr/>
          <p:nvPr/>
        </p:nvSpPr>
        <p:spPr>
          <a:xfrm rot="8978896">
            <a:off x="8478522" y="4664848"/>
            <a:ext cx="1192822" cy="6116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CFAA606-46BF-4051-8C27-EF05FF0BBA19}"/>
              </a:ext>
            </a:extLst>
          </p:cNvPr>
          <p:cNvSpPr txBox="1">
            <a:spLocks/>
          </p:cNvSpPr>
          <p:nvPr/>
        </p:nvSpPr>
        <p:spPr>
          <a:xfrm>
            <a:off x="446679" y="3429000"/>
            <a:ext cx="4959958" cy="27104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Invalidations on local caches are replicated 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The invalidation process is handled within the Cache Provider (like DRS)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Invalidations are replicated to other pods using PUBSUB channels</a:t>
            </a:r>
          </a:p>
        </p:txBody>
      </p:sp>
    </p:spTree>
    <p:extLst>
      <p:ext uri="{BB962C8B-B14F-4D97-AF65-F5344CB8AC3E}">
        <p14:creationId xmlns:p14="http://schemas.microsoft.com/office/powerpoint/2010/main" val="30378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Redis should be configured with </a:t>
            </a:r>
            <a:r>
              <a:rPr lang="en-US" sz="2400" i="1" dirty="0" err="1"/>
              <a:t>maxmemory</a:t>
            </a:r>
            <a:r>
              <a:rPr lang="en-US" sz="2400" dirty="0"/>
              <a:t> and </a:t>
            </a:r>
            <a:r>
              <a:rPr lang="en-US" sz="2400" i="1" dirty="0"/>
              <a:t>volatile-</a:t>
            </a:r>
            <a:r>
              <a:rPr lang="en-US" sz="2400" i="1" dirty="0" err="1"/>
              <a:t>lru</a:t>
            </a:r>
            <a:endParaRPr lang="en-US" sz="2400" i="1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The standard Redis topologies are supported: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Single, </a:t>
            </a:r>
            <a:r>
              <a:rPr lang="en-US" sz="2000" dirty="0" err="1"/>
              <a:t>Master+Slave</a:t>
            </a:r>
            <a:r>
              <a:rPr lang="en-US" sz="2000" dirty="0"/>
              <a:t>, Sentinel, Cluster with replicas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Redisson client is used. The Connection details are customizable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Caches are mapped to a single cache slot</a:t>
            </a:r>
            <a:br>
              <a:rPr lang="en-US" sz="2400" dirty="0"/>
            </a:br>
            <a:r>
              <a:rPr lang="en-US" sz="2400" dirty="0"/>
              <a:t>{cache-</a:t>
            </a:r>
            <a:r>
              <a:rPr lang="en-US" sz="2400" dirty="0" err="1"/>
              <a:t>demoqa</a:t>
            </a:r>
            <a:r>
              <a:rPr lang="en-US" sz="2400" dirty="0"/>
              <a:t>-services/cache/</a:t>
            </a:r>
            <a:r>
              <a:rPr lang="en-US" sz="2400" dirty="0" err="1"/>
              <a:t>WCSearchDistributedMapCache</a:t>
            </a:r>
            <a:r>
              <a:rPr lang="en-US" sz="2400" dirty="0"/>
              <a:t>}-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Enables atomic operations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Caches are operated with LUA scripting and pipelining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Cache entries have expiry set ( can be evicted / LRU). Metadata  (dependency ids) are maintained by the HCL Cache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Remote HCL Caches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Scalability: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Can configure </a:t>
            </a:r>
            <a:r>
              <a:rPr lang="en-US" sz="2000" i="1" dirty="0"/>
              <a:t>N</a:t>
            </a:r>
            <a:r>
              <a:rPr lang="en-US" sz="2000" dirty="0"/>
              <a:t> number of Redis nodes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Ability to decide which nodes run which caches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High Availability: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Redis: 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Using Slaves/Replicas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Persistence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HCL Cache Circuit Breaker (Client side) 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If Redis is detected down, HCL Cache temporarily switches to local-only mode with short timeouts (configurable)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Supports </a:t>
            </a:r>
            <a:r>
              <a:rPr lang="en-US" sz="1600" i="1" dirty="0"/>
              <a:t>cluster-require-full-coverage</a:t>
            </a:r>
            <a:r>
              <a:rPr lang="en-US" sz="1600" dirty="0"/>
              <a:t>  setting:  Only caches on affected nodes are marked down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 Scalability and High Availability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Redis as a service (cloud only)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All popular cloud vendors offer a version of managed Redis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Options vary by vendor. (e.g. some vendors don’t yet support Redis clustering)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RedisLabs offers a managed version of Redis Enterprise thru</a:t>
            </a:r>
            <a:br>
              <a:rPr lang="en-US" sz="2000" dirty="0"/>
            </a:br>
            <a:r>
              <a:rPr lang="en-US" sz="2000" dirty="0"/>
              <a:t>the cloud vendors marketplace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Redis open source (download / cloud or on-prem)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Installed within the Kubernetes cluster, or in a separate VM/bare metal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Allow for full control of tuning options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Enterprise Redis from RedisLabs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On-prem or cloud (managed versions)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Extends the open source version and provides improved features for </a:t>
            </a:r>
            <a:br>
              <a:rPr lang="en-US" sz="2000" dirty="0"/>
            </a:br>
            <a:r>
              <a:rPr lang="en-US" sz="2000" dirty="0"/>
              <a:t>high availability and cluster management 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 Deployment Options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69D42-92CA-4B5C-B2C9-7939B99AF1BC}"/>
              </a:ext>
            </a:extLst>
          </p:cNvPr>
          <p:cNvGrpSpPr/>
          <p:nvPr/>
        </p:nvGrpSpPr>
        <p:grpSpPr>
          <a:xfrm>
            <a:off x="9589317" y="552973"/>
            <a:ext cx="2164719" cy="863616"/>
            <a:chOff x="9224067" y="586377"/>
            <a:chExt cx="2164719" cy="863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7541C3-00F4-4B0E-9CB1-C6CB6E21C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1563" y="586377"/>
              <a:ext cx="2009775" cy="647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133F8-D82B-44AB-A3C6-9A431420BB32}"/>
                </a:ext>
              </a:extLst>
            </p:cNvPr>
            <p:cNvSpPr txBox="1"/>
            <p:nvPr/>
          </p:nvSpPr>
          <p:spPr>
            <a:xfrm>
              <a:off x="9224067" y="1080661"/>
              <a:ext cx="216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Memorystore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FC3855-39AD-4DE1-A4A2-8796740F576E}"/>
              </a:ext>
            </a:extLst>
          </p:cNvPr>
          <p:cNvGrpSpPr/>
          <p:nvPr/>
        </p:nvGrpSpPr>
        <p:grpSpPr>
          <a:xfrm>
            <a:off x="9844660" y="1958314"/>
            <a:ext cx="1525359" cy="1155435"/>
            <a:chOff x="9687221" y="1875519"/>
            <a:chExt cx="1525359" cy="11554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1BDB25-C000-49BE-ACB7-8F40BCEFCA0D}"/>
                </a:ext>
              </a:extLst>
            </p:cNvPr>
            <p:cNvSpPr txBox="1"/>
            <p:nvPr/>
          </p:nvSpPr>
          <p:spPr>
            <a:xfrm>
              <a:off x="9687221" y="2661622"/>
              <a:ext cx="152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ElastiCache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0F32BF7-11F8-419D-879C-3CD0E4F5C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1505" y="1875519"/>
              <a:ext cx="1116790" cy="665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A50428-C8C1-4B2C-A24B-25085DFFA7AC}"/>
              </a:ext>
            </a:extLst>
          </p:cNvPr>
          <p:cNvGrpSpPr/>
          <p:nvPr/>
        </p:nvGrpSpPr>
        <p:grpSpPr>
          <a:xfrm>
            <a:off x="9589317" y="3443411"/>
            <a:ext cx="2293392" cy="1060572"/>
            <a:chOff x="9460644" y="3406424"/>
            <a:chExt cx="2293392" cy="10605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AECF62-1D44-4276-A4BF-8A7CE0FA5ED7}"/>
                </a:ext>
              </a:extLst>
            </p:cNvPr>
            <p:cNvSpPr txBox="1"/>
            <p:nvPr/>
          </p:nvSpPr>
          <p:spPr>
            <a:xfrm>
              <a:off x="9460644" y="4097664"/>
              <a:ext cx="22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Cache for Redis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2CEA0-915B-4BFF-8FD0-44BDF805A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9420" y="3406424"/>
              <a:ext cx="1982841" cy="66920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8F0301-7446-41FA-B573-6DB478335035}"/>
              </a:ext>
            </a:extLst>
          </p:cNvPr>
          <p:cNvGrpSpPr/>
          <p:nvPr/>
        </p:nvGrpSpPr>
        <p:grpSpPr>
          <a:xfrm>
            <a:off x="9645314" y="4809460"/>
            <a:ext cx="1924050" cy="988457"/>
            <a:chOff x="9645314" y="4701564"/>
            <a:chExt cx="1924050" cy="9884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F825B0-9892-42DE-A4AF-964E43A2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5314" y="4701564"/>
              <a:ext cx="1924050" cy="6191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EEA9D7-9E21-4D9E-8417-32207D6BCFDE}"/>
                </a:ext>
              </a:extLst>
            </p:cNvPr>
            <p:cNvSpPr txBox="1"/>
            <p:nvPr/>
          </p:nvSpPr>
          <p:spPr>
            <a:xfrm>
              <a:off x="9758005" y="5320689"/>
              <a:ext cx="1698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Redis Enterprise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8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79"/>
            <a:ext cx="8926713" cy="6079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HCL provides function-based support for the HCL Cache</a:t>
            </a:r>
            <a:endParaRPr lang="en-US" sz="16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Performance tuning recommendations are best-effort</a:t>
            </a:r>
            <a:endParaRPr lang="en-US" sz="1800" b="1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1800" b="1" dirty="0"/>
              <a:t>Redis server support</a:t>
            </a:r>
            <a:endParaRPr lang="en-US" sz="18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Open source (downloadable) versions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Community support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Best-effort HCL Support: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200" dirty="0"/>
              <a:t>HCL will validate that the HCL Cache use of Redis is correct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200" dirty="0"/>
              <a:t>Might recommend configuration changes or upgrades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Redis as a service (Cloud)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Cloud providers are responsible for Redis support and HA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Redis Enterprise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Paid Redis version that includes support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Managed and downloadable versions (can run inside Kubernetes)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Besides support, Redis Enterprise provides enhanced sharding (</a:t>
            </a:r>
            <a:r>
              <a:rPr lang="en-US" sz="1600"/>
              <a:t>clustering) and </a:t>
            </a:r>
            <a:r>
              <a:rPr lang="en-US" sz="1600" dirty="0"/>
              <a:t>high availability features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6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6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6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 Deployment - Support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69D42-92CA-4B5C-B2C9-7939B99AF1BC}"/>
              </a:ext>
            </a:extLst>
          </p:cNvPr>
          <p:cNvGrpSpPr/>
          <p:nvPr/>
        </p:nvGrpSpPr>
        <p:grpSpPr>
          <a:xfrm>
            <a:off x="9589317" y="552973"/>
            <a:ext cx="2164719" cy="863616"/>
            <a:chOff x="9224067" y="586377"/>
            <a:chExt cx="2164719" cy="863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7541C3-00F4-4B0E-9CB1-C6CB6E21C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1563" y="586377"/>
              <a:ext cx="2009775" cy="647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133F8-D82B-44AB-A3C6-9A431420BB32}"/>
                </a:ext>
              </a:extLst>
            </p:cNvPr>
            <p:cNvSpPr txBox="1"/>
            <p:nvPr/>
          </p:nvSpPr>
          <p:spPr>
            <a:xfrm>
              <a:off x="9224067" y="1080661"/>
              <a:ext cx="216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Memorystore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FC3855-39AD-4DE1-A4A2-8796740F576E}"/>
              </a:ext>
            </a:extLst>
          </p:cNvPr>
          <p:cNvGrpSpPr/>
          <p:nvPr/>
        </p:nvGrpSpPr>
        <p:grpSpPr>
          <a:xfrm>
            <a:off x="9844660" y="1958314"/>
            <a:ext cx="1525359" cy="1155435"/>
            <a:chOff x="9687221" y="1875519"/>
            <a:chExt cx="1525359" cy="11554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1BDB25-C000-49BE-ACB7-8F40BCEFCA0D}"/>
                </a:ext>
              </a:extLst>
            </p:cNvPr>
            <p:cNvSpPr txBox="1"/>
            <p:nvPr/>
          </p:nvSpPr>
          <p:spPr>
            <a:xfrm>
              <a:off x="9687221" y="2661622"/>
              <a:ext cx="152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ElastiCache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0F32BF7-11F8-419D-879C-3CD0E4F5C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1505" y="1875519"/>
              <a:ext cx="1116790" cy="665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A50428-C8C1-4B2C-A24B-25085DFFA7AC}"/>
              </a:ext>
            </a:extLst>
          </p:cNvPr>
          <p:cNvGrpSpPr/>
          <p:nvPr/>
        </p:nvGrpSpPr>
        <p:grpSpPr>
          <a:xfrm>
            <a:off x="9589317" y="3443411"/>
            <a:ext cx="2293392" cy="1060572"/>
            <a:chOff x="9460644" y="3406424"/>
            <a:chExt cx="2293392" cy="10605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AECF62-1D44-4276-A4BF-8A7CE0FA5ED7}"/>
                </a:ext>
              </a:extLst>
            </p:cNvPr>
            <p:cNvSpPr txBox="1"/>
            <p:nvPr/>
          </p:nvSpPr>
          <p:spPr>
            <a:xfrm>
              <a:off x="9460644" y="4097664"/>
              <a:ext cx="22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Cache for Redis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2CEA0-915B-4BFF-8FD0-44BDF805A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9420" y="3406424"/>
              <a:ext cx="1982841" cy="66920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8F0301-7446-41FA-B573-6DB478335035}"/>
              </a:ext>
            </a:extLst>
          </p:cNvPr>
          <p:cNvGrpSpPr/>
          <p:nvPr/>
        </p:nvGrpSpPr>
        <p:grpSpPr>
          <a:xfrm>
            <a:off x="9645314" y="4809460"/>
            <a:ext cx="1924050" cy="988457"/>
            <a:chOff x="9645314" y="4701564"/>
            <a:chExt cx="1924050" cy="9884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F825B0-9892-42DE-A4AF-964E43A2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5314" y="4701564"/>
              <a:ext cx="1924050" cy="6191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EEA9D7-9E21-4D9E-8417-32207D6BCFDE}"/>
                </a:ext>
              </a:extLst>
            </p:cNvPr>
            <p:cNvSpPr txBox="1"/>
            <p:nvPr/>
          </p:nvSpPr>
          <p:spPr>
            <a:xfrm>
              <a:off x="9758005" y="5320689"/>
              <a:ext cx="1698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Redis Enterprise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HCL Cache implements the new </a:t>
            </a:r>
            <a:br>
              <a:rPr lang="en-US" sz="2400" dirty="0"/>
            </a:br>
            <a:r>
              <a:rPr lang="en-US" sz="2400" dirty="0"/>
              <a:t>9.1 monitoring framework with</a:t>
            </a:r>
            <a:br>
              <a:rPr lang="en-US" sz="2400" dirty="0"/>
            </a:br>
            <a:r>
              <a:rPr lang="en-US" sz="2400" dirty="0"/>
              <a:t>Micrometer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Manageability and monitoring - Prometheus/Grafana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208BA-BC7E-4E89-9784-2274D40D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" y="2241950"/>
            <a:ext cx="6725827" cy="4588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66E52-ECD7-4412-9845-50EB4660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91" y="790645"/>
            <a:ext cx="7020910" cy="60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Metadata/metadata.xml><?xml version="1.0" encoding="utf-8"?>
<metadata xmlns:m="http://www.titus.com/ns/hcl" id="e2cf13f4-438e-4ce1-8703-2f9296a62b46">
  <m:HCLClassification value="HCL_Cla5s_C0nf1dent1al">
    <alt>HCLClassification=HCL_Cla5s_C0nf1dent1al</alt>
  </m:HCLClassification>
</metadata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A2EA47BAE95540A93C40FE80E6132D" ma:contentTypeVersion="10" ma:contentTypeDescription="Create a new document." ma:contentTypeScope="" ma:versionID="5e790d66fceb667e107707d43283bf10">
  <xsd:schema xmlns:xsd="http://www.w3.org/2001/XMLSchema" xmlns:xs="http://www.w3.org/2001/XMLSchema" xmlns:p="http://schemas.microsoft.com/office/2006/metadata/properties" xmlns:ns2="90ab0009-91b7-47c8-8006-070521f142b8" xmlns:ns3="618aad4b-81e8-4785-add2-631e4c355703" targetNamespace="http://schemas.microsoft.com/office/2006/metadata/properties" ma:root="true" ma:fieldsID="18b910ecc98509157aeaa94c8d1043c4" ns2:_="" ns3:_="">
    <xsd:import namespace="90ab0009-91b7-47c8-8006-070521f142b8"/>
    <xsd:import namespace="618aad4b-81e8-4785-add2-631e4c355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b0009-91b7-47c8-8006-070521f142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aad4b-81e8-4785-add2-631e4c35570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18aad4b-81e8-4785-add2-631e4c355703">
      <UserInfo>
        <DisplayName>SharingLinks.8ee8b981-b380-4dfa-9c4a-4ee9d55fd5ad.Flexible.693457c5-e78d-4965-9169-3f1b4f3c7393</DisplayName>
        <AccountId>117</AccountId>
        <AccountType/>
      </UserInfo>
      <UserInfo>
        <DisplayName>HCL Commerce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AC37DF6-9100-4C58-AE18-7838225F4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b0009-91b7-47c8-8006-070521f142b8"/>
    <ds:schemaRef ds:uri="618aad4b-81e8-4785-add2-631e4c355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4C663E-B382-4C9E-A934-FB89BA68A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1615A8-D46D-43A2-BD39-5B0445FCF11B}">
  <ds:schemaRefs>
    <ds:schemaRef ds:uri="http://schemas.microsoft.com/office/2006/metadata/properties"/>
    <ds:schemaRef ds:uri="http://schemas.microsoft.com/office/infopath/2007/PartnerControls"/>
    <ds:schemaRef ds:uri="618aad4b-81e8-4785-add2-631e4c3557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18048</TotalTime>
  <Words>764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Gotham Bold</vt:lpstr>
      <vt:lpstr>Gotham Book</vt:lpstr>
      <vt:lpstr>Gotham Light</vt:lpstr>
      <vt:lpstr>HCL Software (Light Blue Theme)</vt:lpstr>
      <vt:lpstr>HCL Software (Logo Blue Theme)</vt:lpstr>
      <vt:lpstr>HCL Software (Dark Blue Theme)</vt:lpstr>
      <vt:lpstr>   HCL Cache </vt:lpstr>
      <vt:lpstr>HCL Cache</vt:lpstr>
      <vt:lpstr>HCL Cache Architecture</vt:lpstr>
      <vt:lpstr>HCL Cache Architecture - Invalidations</vt:lpstr>
      <vt:lpstr>Remote HCL Caches in Redis</vt:lpstr>
      <vt:lpstr>Redis Scalability and High Availability Features</vt:lpstr>
      <vt:lpstr>Redis Deployment Options</vt:lpstr>
      <vt:lpstr>Redis Deployment - Support</vt:lpstr>
      <vt:lpstr>Manageability and monitoring - Prometheus/Grafana</vt:lpstr>
      <vt:lpstr>Manageability and monitoring – Prometheus/Grafana</vt:lpstr>
      <vt:lpstr>Redis Monitoring – Prometheus/Grafana</vt:lpstr>
      <vt:lpstr>Manageability and monitoring – DynaCache Cache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Andres Voldman</cp:lastModifiedBy>
  <cp:revision>1031</cp:revision>
  <cp:lastPrinted>2019-10-23T20:12:42Z</cp:lastPrinted>
  <dcterms:created xsi:type="dcterms:W3CDTF">2019-04-21T14:38:15Z</dcterms:created>
  <dcterms:modified xsi:type="dcterms:W3CDTF">2021-05-04T19:14:38Z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0x01010089A2EA47BAE95540A93C40FE80E6132D</vt:lpwstr>
  </property>
  <property fmtid="{D5CDD505-2E9C-101B-9397-08002B2CF9AE}" pid="3" name="HCLClassification">
    <vt:lpwstr>HCL_Cla5s_C0nf1dent1al</vt:lpwstr>
  </property>
  <property fmtid="{D5CDD505-2E9C-101B-9397-08002B2CF9AE}" pid="4" name="TitusGUID">
    <vt:lpwstr>e2cf13f4-438e-4ce1-8703-2f9296a62b46</vt:lpwstr>
  </property>
</Properties>
</file>