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7"/>
  </p:notesMasterIdLst>
  <p:sldIdLst>
    <p:sldId id="361" r:id="rId7"/>
    <p:sldId id="2914" r:id="rId8"/>
    <p:sldId id="2930" r:id="rId9"/>
    <p:sldId id="2931" r:id="rId10"/>
    <p:sldId id="2917" r:id="rId11"/>
    <p:sldId id="2919" r:id="rId12"/>
    <p:sldId id="2920" r:id="rId13"/>
    <p:sldId id="2921" r:id="rId14"/>
    <p:sldId id="2924" r:id="rId15"/>
    <p:sldId id="2925" r:id="rId16"/>
    <p:sldId id="2915" r:id="rId17"/>
    <p:sldId id="2916" r:id="rId18"/>
    <p:sldId id="2922" r:id="rId19"/>
    <p:sldId id="2923" r:id="rId20"/>
    <p:sldId id="2929" r:id="rId21"/>
    <p:sldId id="2927" r:id="rId22"/>
    <p:sldId id="2928" r:id="rId23"/>
    <p:sldId id="2932" r:id="rId24"/>
    <p:sldId id="2934" r:id="rId25"/>
    <p:sldId id="2933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9B6"/>
    <a:srgbClr val="E8AEAE"/>
    <a:srgbClr val="F3B0FE"/>
    <a:srgbClr val="FF7C80"/>
    <a:srgbClr val="E5F3FF"/>
    <a:srgbClr val="83B585"/>
    <a:srgbClr val="BDD3FF"/>
    <a:srgbClr val="50BE91"/>
    <a:srgbClr val="DCFFD9"/>
    <a:srgbClr val="5E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2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AD841-CB61-0247-B76E-807280A89F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IDIR </a:t>
            </a:r>
            <a:r>
              <a:rPr lang="en-US" err="1"/>
              <a:t>Hillali</a:t>
            </a:r>
            <a:br>
              <a:rPr lang="en-US"/>
            </a:br>
            <a:r>
              <a:rPr lang="en-US"/>
              <a:t>Director of Innovation</a:t>
            </a:r>
          </a:p>
          <a:p>
            <a:pPr lvl="0"/>
            <a:r>
              <a:rPr lang="en-US"/>
              <a:t>1 year with </a:t>
            </a:r>
            <a:r>
              <a:rPr lang="en-US" err="1"/>
              <a:t>Uncia</a:t>
            </a:r>
            <a:endParaRPr lang="en-US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AMI </a:t>
            </a:r>
            <a:r>
              <a:rPr lang="en-US" err="1"/>
              <a:t>Ghiya</a:t>
            </a:r>
            <a:br>
              <a:rPr lang="en-US"/>
            </a:br>
            <a:r>
              <a:rPr lang="en-US"/>
              <a:t>UX / UI Design</a:t>
            </a:r>
          </a:p>
          <a:p>
            <a:pPr lvl="0"/>
            <a:r>
              <a:rPr lang="en-US"/>
              <a:t>3 months with </a:t>
            </a:r>
            <a:r>
              <a:rPr lang="en-US" err="1"/>
              <a:t>Uncia</a:t>
            </a:r>
            <a:endParaRPr lang="en-US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  <a:p>
            <a:pPr lvl="0"/>
            <a:r>
              <a:rPr lang="en-US"/>
              <a:t>Additional information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41B58B-7A3A-C149-A15C-0D091DA8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IDIR </a:t>
            </a:r>
            <a:r>
              <a:rPr lang="en-US" err="1"/>
              <a:t>Hillali</a:t>
            </a:r>
            <a:br>
              <a:rPr lang="en-US"/>
            </a:br>
            <a:r>
              <a:rPr lang="en-US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A97362-3896-7146-BC65-B4A80A9AF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What our client says?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A484C-634D-F745-99FF-EAB1E33862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4039-53B7-D74E-BE80-462A7666E8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A345A-E1D2-6E40-98C0-2B947AE07F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45392"/>
            <a:ext cx="3468205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46820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46820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759C3-4DC2-4C43-A7C9-FD24D558B9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D8089-8A23-3741-B5EA-6830280980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DE2DF0-4042-1541-934F-632017314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BBE97-2387-624D-B772-EBDBA0397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34C79-A550-684C-8B19-671470D9D8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t>Morbi vestibulum at </a:t>
            </a:r>
            <a:r>
              <a:rPr err="1"/>
              <a:t>eros</a:t>
            </a:r>
            <a:endParaRPr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</a:t>
            </a:r>
            <a:r>
              <a:rPr lang="en-US" err="1"/>
              <a:t>dasbio</a:t>
            </a:r>
            <a:r>
              <a:rPr lang="en-US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9122C-B708-1B4A-A8C2-76CE49038B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Insert subtitle here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2C016-C558-6543-ADCD-0CEC24690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0596A-685B-BF48-8A92-21D98E4305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8572D-B6B3-EE4B-AD5D-0D75A5C1A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78719-240A-AE4F-A3BA-8AA96BB0A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1B8E-79D2-C24E-A922-00E67572C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89" r:id="rId2"/>
    <p:sldLayoutId id="2147483679" r:id="rId3"/>
    <p:sldLayoutId id="214748368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nami/charts/tree/master/bitnami/redis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80/openapi/ui/#/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edisson/redisson/wiki/2.-Configuration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0A7B-B937-884E-B045-6689212D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061" y="1449773"/>
            <a:ext cx="9144000" cy="2387600"/>
          </a:xfrm>
        </p:spPr>
        <p:txBody>
          <a:bodyPr/>
          <a:lstStyle/>
          <a:p>
            <a:br>
              <a:rPr lang="en-US" sz="11500" b="1" i="1" dirty="0"/>
            </a:br>
            <a:br>
              <a:rPr lang="en-US" sz="11500" b="1" i="1" dirty="0"/>
            </a:br>
            <a:br>
              <a:rPr lang="en-US" sz="11500" b="1" i="1" dirty="0"/>
            </a:br>
            <a:r>
              <a:rPr lang="en-US" sz="4200" b="1" i="1" dirty="0"/>
              <a:t>deploying</a:t>
            </a:r>
            <a:br>
              <a:rPr lang="en-US" sz="11500" b="1" i="1" dirty="0"/>
            </a:br>
            <a:r>
              <a:rPr lang="en-US" sz="11500" b="1" i="1" dirty="0"/>
              <a:t>HCL Cache</a:t>
            </a:r>
            <a:br>
              <a:rPr lang="en-US" b="1" i="1" dirty="0"/>
            </a:br>
            <a:r>
              <a:rPr lang="en-US" sz="4200" dirty="0"/>
              <a:t>With </a:t>
            </a:r>
            <a:r>
              <a:rPr lang="en-US" dirty="0"/>
              <a:t>Redis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D08E1-D3B9-584C-888E-5B9C9EE9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069" y="5814874"/>
            <a:ext cx="5054128" cy="455938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2020/0</a:t>
            </a:r>
            <a:r>
              <a:rPr lang="en-US"/>
              <a:t>4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01E9E2-9401-46E0-9B12-3F7F6BD6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4615050"/>
            <a:ext cx="2079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7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Redis: Installing stand alone (single server)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Local / Docker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arenR"/>
            </a:pPr>
            <a:r>
              <a:rPr lang="en-US" dirty="0"/>
              <a:t>Download image and start the container:</a:t>
            </a:r>
            <a:br>
              <a:rPr lang="en-US" dirty="0"/>
            </a:br>
            <a:r>
              <a:rPr lang="en-US" sz="1600" b="1" dirty="0">
                <a:solidFill>
                  <a:schemeClr val="accent2"/>
                </a:solidFill>
              </a:rPr>
              <a:t>docker run --name redis  -e ALLOW_EMPTY_PASSWORD=yes -p 6379:6379 </a:t>
            </a:r>
            <a:r>
              <a:rPr lang="en-US" sz="1600" b="1" dirty="0" err="1">
                <a:solidFill>
                  <a:schemeClr val="accent2"/>
                </a:solidFill>
              </a:rPr>
              <a:t>bitnami</a:t>
            </a:r>
            <a:r>
              <a:rPr lang="en-US" sz="1600" b="1" dirty="0">
                <a:solidFill>
                  <a:schemeClr val="accent2"/>
                </a:solidFill>
              </a:rPr>
              <a:t>/</a:t>
            </a:r>
            <a:r>
              <a:rPr lang="en-US" sz="1600" b="1" dirty="0" err="1">
                <a:solidFill>
                  <a:schemeClr val="accent2"/>
                </a:solidFill>
              </a:rPr>
              <a:t>redis:latest</a:t>
            </a:r>
            <a:endParaRPr lang="en-US" sz="1600" dirty="0">
              <a:solidFill>
                <a:schemeClr val="accent2"/>
              </a:solidFill>
            </a:endParaRP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arenR"/>
            </a:pPr>
            <a:r>
              <a:rPr lang="en-US" dirty="0"/>
              <a:t>Access bash and execute redis-cli</a:t>
            </a:r>
            <a:br>
              <a:rPr lang="en-US" dirty="0"/>
            </a:br>
            <a:r>
              <a:rPr lang="en-US" sz="1600" b="1" dirty="0">
                <a:solidFill>
                  <a:schemeClr val="accent2"/>
                </a:solidFill>
              </a:rPr>
              <a:t>docker exec -u 0 -it redis  bash</a:t>
            </a:r>
            <a:br>
              <a:rPr lang="en-US" sz="1600" b="1" dirty="0">
                <a:solidFill>
                  <a:schemeClr val="accent2"/>
                </a:solidFill>
              </a:rPr>
            </a:br>
            <a:r>
              <a:rPr lang="en-US" sz="1600" b="1" dirty="0">
                <a:solidFill>
                  <a:schemeClr val="accent2"/>
                </a:solidFill>
              </a:rPr>
              <a:t>redis-cli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Kubernetes</a:t>
            </a:r>
          </a:p>
          <a:p>
            <a:pPr marL="971550" lvl="1" indent="-514350">
              <a:spcBef>
                <a:spcPts val="1400"/>
              </a:spcBef>
              <a:buClr>
                <a:srgbClr val="5EC1EF"/>
              </a:buClr>
              <a:buFont typeface="+mj-lt"/>
              <a:buAutoNum type="alphaLcParenR"/>
            </a:pPr>
            <a:r>
              <a:rPr lang="en-US" dirty="0"/>
              <a:t>The simplest configuration for </a:t>
            </a:r>
            <a:r>
              <a:rPr lang="en-US" dirty="0" err="1"/>
              <a:t>bitnami</a:t>
            </a:r>
            <a:r>
              <a:rPr lang="en-US" dirty="0"/>
              <a:t>/redis without persistence, clustering and metrics: </a:t>
            </a:r>
            <a:r>
              <a:rPr lang="en-US" dirty="0">
                <a:hlinkClick r:id="rId2"/>
              </a:rPr>
              <a:t>https://github.com/bitnami/charts/tree/master/bitnami/redis</a:t>
            </a:r>
            <a:br>
              <a:rPr lang="en-US" dirty="0"/>
            </a:br>
            <a:r>
              <a:rPr lang="en-US" sz="1600" b="1" dirty="0" err="1">
                <a:solidFill>
                  <a:schemeClr val="accent2"/>
                </a:solidFill>
              </a:rPr>
              <a:t>kubectl</a:t>
            </a:r>
            <a:r>
              <a:rPr lang="en-US" sz="1600" b="1" dirty="0">
                <a:solidFill>
                  <a:schemeClr val="accent2"/>
                </a:solidFill>
              </a:rPr>
              <a:t> create namespace redis</a:t>
            </a:r>
            <a:br>
              <a:rPr lang="en-US" sz="1600" b="1" dirty="0">
                <a:solidFill>
                  <a:schemeClr val="accent2"/>
                </a:solidFill>
              </a:rPr>
            </a:br>
            <a:r>
              <a:rPr lang="en-US" sz="1600" b="1" dirty="0">
                <a:solidFill>
                  <a:schemeClr val="accent2"/>
                </a:solidFill>
              </a:rPr>
              <a:t>helm install redis </a:t>
            </a:r>
            <a:r>
              <a:rPr lang="en-US" sz="1600" b="1" dirty="0" err="1">
                <a:solidFill>
                  <a:schemeClr val="accent2"/>
                </a:solidFill>
              </a:rPr>
              <a:t>bitnami</a:t>
            </a:r>
            <a:r>
              <a:rPr lang="en-US" sz="1600" b="1" dirty="0">
                <a:solidFill>
                  <a:schemeClr val="accent2"/>
                </a:solidFill>
              </a:rPr>
              <a:t>/redis --namespace redis --set </a:t>
            </a:r>
            <a:r>
              <a:rPr lang="en-US" sz="1600" b="1" dirty="0" err="1">
                <a:solidFill>
                  <a:schemeClr val="accent2"/>
                </a:solidFill>
              </a:rPr>
              <a:t>cluster.enabled</a:t>
            </a:r>
            <a:r>
              <a:rPr lang="en-US" sz="1600" b="1" dirty="0">
                <a:solidFill>
                  <a:schemeClr val="accent2"/>
                </a:solidFill>
              </a:rPr>
              <a:t>=false --set </a:t>
            </a:r>
            <a:r>
              <a:rPr lang="en-US" sz="1600" b="1" dirty="0" err="1">
                <a:solidFill>
                  <a:schemeClr val="accent2"/>
                </a:solidFill>
              </a:rPr>
              <a:t>master.persistence.enabled</a:t>
            </a:r>
            <a:r>
              <a:rPr lang="en-US" sz="1600" b="1" dirty="0">
                <a:solidFill>
                  <a:schemeClr val="accent2"/>
                </a:solidFill>
              </a:rPr>
              <a:t>=false --set </a:t>
            </a:r>
            <a:r>
              <a:rPr lang="en-US" sz="1600" b="1" dirty="0" err="1">
                <a:solidFill>
                  <a:schemeClr val="accent2"/>
                </a:solidFill>
              </a:rPr>
              <a:t>usePassword</a:t>
            </a:r>
            <a:r>
              <a:rPr lang="en-US" sz="1600" b="1" dirty="0">
                <a:solidFill>
                  <a:schemeClr val="accent2"/>
                </a:solidFill>
              </a:rPr>
              <a:t>=false  --set </a:t>
            </a:r>
            <a:r>
              <a:rPr lang="en-US" sz="1600" b="1" dirty="0" err="1">
                <a:solidFill>
                  <a:schemeClr val="accent2"/>
                </a:solidFill>
              </a:rPr>
              <a:t>master.service.type</a:t>
            </a:r>
            <a:r>
              <a:rPr lang="en-US" sz="1600" b="1" dirty="0">
                <a:solidFill>
                  <a:schemeClr val="accent2"/>
                </a:solidFill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</a:rPr>
              <a:t>NodePort</a:t>
            </a:r>
            <a:r>
              <a:rPr lang="en-US" sz="1600" b="1" dirty="0">
                <a:solidFill>
                  <a:schemeClr val="accent2"/>
                </a:solidFill>
              </a:rPr>
              <a:t> --set </a:t>
            </a:r>
            <a:r>
              <a:rPr lang="en-US" sz="1600" b="1" dirty="0" err="1">
                <a:solidFill>
                  <a:schemeClr val="accent2"/>
                </a:solidFill>
              </a:rPr>
              <a:t>master.service.nodePort</a:t>
            </a:r>
            <a:r>
              <a:rPr lang="en-US" sz="1600" b="1" dirty="0">
                <a:solidFill>
                  <a:schemeClr val="accent2"/>
                </a:solidFill>
              </a:rPr>
              <a:t>=30379</a:t>
            </a:r>
          </a:p>
          <a:p>
            <a:pPr marL="971550" lvl="1" indent="-514350">
              <a:spcBef>
                <a:spcPts val="1400"/>
              </a:spcBef>
              <a:buClr>
                <a:srgbClr val="5EC1EF"/>
              </a:buClr>
              <a:buFont typeface="+mj-lt"/>
              <a:buAutoNum type="alphaLcParenR"/>
            </a:pPr>
            <a:r>
              <a:rPr lang="en-US" dirty="0"/>
              <a:t>Access redis-cli in the container</a:t>
            </a:r>
            <a:br>
              <a:rPr lang="en-US" dirty="0"/>
            </a:br>
            <a:r>
              <a:rPr lang="en-US" sz="1600" b="1" dirty="0" err="1">
                <a:solidFill>
                  <a:schemeClr val="accent2"/>
                </a:solidFill>
              </a:rPr>
              <a:t>kubectl</a:t>
            </a:r>
            <a:r>
              <a:rPr lang="en-US" sz="1600" b="1" dirty="0">
                <a:solidFill>
                  <a:schemeClr val="accent2"/>
                </a:solidFill>
              </a:rPr>
              <a:t> exec -it -n redis redis-master-0 bash</a:t>
            </a:r>
            <a:br>
              <a:rPr lang="en-US" sz="1600" b="1" dirty="0">
                <a:solidFill>
                  <a:schemeClr val="accent2"/>
                </a:solidFill>
              </a:rPr>
            </a:br>
            <a:r>
              <a:rPr lang="en-US" sz="1600" b="1" dirty="0">
                <a:solidFill>
                  <a:schemeClr val="accent2"/>
                </a:solidFill>
              </a:rPr>
              <a:t># redis-cli</a:t>
            </a:r>
            <a:br>
              <a:rPr lang="en-US" sz="1600" b="1" dirty="0">
                <a:solidFill>
                  <a:schemeClr val="accent2"/>
                </a:solidFill>
              </a:rPr>
            </a:br>
            <a:r>
              <a:rPr lang="en-US" dirty="0"/>
              <a:t>The chart also creates a service that Commerce can use to connect</a:t>
            </a:r>
            <a:br>
              <a:rPr lang="en-US" dirty="0"/>
            </a:br>
            <a:r>
              <a:rPr lang="en-US" sz="1600" b="1" dirty="0">
                <a:solidFill>
                  <a:schemeClr val="accent2"/>
                </a:solidFill>
              </a:rPr>
              <a:t>redis-master.redis.svc.cluster.local:6379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78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redis-cli command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Redis Commands:</a:t>
            </a:r>
            <a:br>
              <a:rPr lang="en-US" sz="2400" b="1" dirty="0"/>
            </a:br>
            <a:r>
              <a:rPr lang="en-US" sz="2400" dirty="0">
                <a:hlinkClick r:id="rId2"/>
              </a:rPr>
              <a:t>https://redis.io/commands</a:t>
            </a:r>
            <a:br>
              <a:rPr lang="en-US" sz="2400" b="1" dirty="0"/>
            </a:br>
            <a:endParaRPr lang="en-US" sz="24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KEYS &lt;glob pattern&gt;</a:t>
            </a:r>
            <a:br>
              <a:rPr lang="en-US" sz="2400" dirty="0"/>
            </a:br>
            <a:r>
              <a:rPr lang="en-US" sz="2400" dirty="0"/>
              <a:t>Lists keys by glob pattern  ( */? )</a:t>
            </a:r>
            <a:br>
              <a:rPr lang="en-US" sz="2400" dirty="0"/>
            </a:br>
            <a:r>
              <a:rPr lang="en-US" sz="2400" dirty="0"/>
              <a:t>Examples: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KEYS * </a:t>
            </a:r>
            <a:br>
              <a:rPr lang="en-US" sz="2000" dirty="0"/>
            </a:br>
            <a:r>
              <a:rPr lang="en-US" sz="2000" dirty="0"/>
              <a:t>All keys in the database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KEYS *</a:t>
            </a:r>
            <a:r>
              <a:rPr lang="en-US" sz="2000" dirty="0" err="1"/>
              <a:t>baseCache</a:t>
            </a:r>
            <a:r>
              <a:rPr lang="en-US" sz="2000" dirty="0"/>
              <a:t>*-dep-*</a:t>
            </a:r>
            <a:br>
              <a:rPr lang="en-US" sz="2000" dirty="0"/>
            </a:br>
            <a:r>
              <a:rPr lang="en-US" sz="2000" dirty="0"/>
              <a:t>All base Cache dependencies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FLUSHALL</a:t>
            </a:r>
            <a:br>
              <a:rPr lang="en-US" sz="2400" dirty="0"/>
            </a:br>
            <a:r>
              <a:rPr lang="en-US" sz="2400" dirty="0"/>
              <a:t>Deletes all keys (empties all caches)</a:t>
            </a: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6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redis-cli command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HGETALL &lt;key&gt;</a:t>
            </a:r>
            <a:br>
              <a:rPr lang="en-US" sz="2400" dirty="0"/>
            </a:br>
            <a:r>
              <a:rPr lang="en-US" sz="2400" dirty="0"/>
              <a:t>Get all the elements of a hash (cache entry). </a:t>
            </a:r>
            <a:r>
              <a:rPr lang="en-US" sz="2400" b="1" dirty="0"/>
              <a:t>HGET</a:t>
            </a:r>
            <a:r>
              <a:rPr lang="en-US" sz="2400" dirty="0"/>
              <a:t> &lt;key&gt; &lt;field&gt; can be used for a single element</a:t>
            </a:r>
            <a:br>
              <a:rPr lang="en-US" sz="2400" dirty="0"/>
            </a:br>
            <a:br>
              <a:rPr lang="en-US" sz="2400" dirty="0"/>
            </a:b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46645-02D1-4664-A1FA-E31CB0AA2518}"/>
              </a:ext>
            </a:extLst>
          </p:cNvPr>
          <p:cNvSpPr txBox="1"/>
          <p:nvPr/>
        </p:nvSpPr>
        <p:spPr>
          <a:xfrm>
            <a:off x="561405" y="2086252"/>
            <a:ext cx="109550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hgetall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"{cache-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}-data-/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AuroraStorefrontAssetStore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/Widgets/Footer/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Footer.jsp:host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=localhost:8443:storeId=1:langId=-1:catalogId=10502:DC_userType=G:UTF-8"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1) "created-by"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2) "demoqaauthcrs-app-7c8d7dc779-967wd-ce5390ec-9b10-4fa3-b689-c7f5388f52a7"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3) "created-at"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4) "1585231851621"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5) "value"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6) "\x00\x010com.ibm.ws.cache.servlet.FragmentComposerMemento\x80\x02\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!\x1c\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\x17text/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html;charset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=UTF-8\x00\x01)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com.ibm.ws.cache.servlet.HeaderSideEffect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\x80\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\x17Content-Security-Policy\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&lt;frame-ancestors 'self' https://commerceinsights.ibmcloud.com\x00\x00\x01)com.ibm.ws.cache.servlet.LocaleSideEffect\x00\x1d7M\x01\x06\xfc\acountry\xfc\x02US\xfc\nextensions\xfc\x00\xfc\bhashcode\xf7\xff\xfc\avariant\xf9\x80#\x01erCorporateContactUsLink\"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=\"https://localhost:8443/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/shop/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auroraesite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/corporate-contact-us\"&gt;Contact Us&lt;/a&gt;&lt;/li&gt;\n\t\t\t\t\n\t\t\t\t\t&lt;li&gt;&lt;a id=\"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footerStoreLocatorLink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=\"https://localhost:8443/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/shop/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AjaxStoreLocatorDisplayView?catalogId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=10502&amp;amp;storeId=1&amp;amp;langId=-1\"&gt;Store Locator&lt;/a&gt;&lt;/li&gt;\n\t\t\t\t\n\t\t\t&lt;/ul&gt;\n\t\t&lt;/div&gt;&lt;div id=\"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footerExploreSection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class=\"section\"&gt;\n\t\t\t&lt;div class=\"header\"&gt;\n\t\t\t\t&lt;a class=\"toggle\"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=\"#\" data-toggle=\"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footerExploreSection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role=\"button\"&gt;&lt;span id=\"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footerExploreSection_div_ACCE_Label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class=\"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spanacce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\"&gt;Explore&lt;/span&gt;&lt;/a&gt;\n\t\t\t\t&lt;h3&gt;Explore&lt;/h3&gt;\n\t\t\t&lt;/div&gt;\n\t\t\t&lt;ul&gt;\n\t\t\t\t&lt;li&gt;&lt;a id=\"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footerSiteMapLink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=\"https://localhost:8443/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/shop/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auroraesite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/sitemap\"&gt;Site Map&lt;/a&gt;&lt;/li&gt;\n\t\t\t\t\n\t\t\t\t\t&lt;li&gt;&lt;a id=\"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footerAdvancedSearchLink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=\"https://localhost:8443/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/shop/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AdvancedSearchDisplay?catalogId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=10502&amp;amp;storeId=1&amp;amp;langId=-1\"&gt;Advanced Search&lt;/a&gt;&lt;/li&gt;\n\t\t\t\t\n\t\t\t&lt;/ul&gt;\n\t\t&lt;/div&gt;\n\t&lt;/div&gt;\n&lt;/div&gt;\n\n\n&lt;script type=\"text/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\"&gt;\n\t$(document).ready(function() { \n\t\t//Make sure page is loaded at this point\n\t\t//Set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requestedSubmitted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 false\n\t\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tresetRequest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();\n\t}); \t\n&lt;/script&gt;&lt;!-- END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Footer.jsp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--&gt;\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\xf9\x80\x98\x01\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\x00"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7) "dependencies"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8)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FlexFlowFeatureUpdate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;;;storeId:1;;;StoreFooter:storeId:1;;;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;;;"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2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SMEMBERS &lt;set key&gt;</a:t>
            </a:r>
            <a:br>
              <a:rPr lang="en-US" sz="2400" dirty="0"/>
            </a:br>
            <a:r>
              <a:rPr lang="en-US" sz="2400" dirty="0"/>
              <a:t>Used to list members of a dependency set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br>
              <a:rPr lang="en-US" sz="2400" dirty="0"/>
            </a:br>
            <a:endParaRPr lang="en-US" sz="24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SCARD &lt;set key&gt;</a:t>
            </a:r>
            <a:br>
              <a:rPr lang="en-US" sz="2400" b="1" dirty="0"/>
            </a:br>
            <a:r>
              <a:rPr lang="en-US" sz="2400" dirty="0"/>
              <a:t>Returns size of set. Used to find size of dependency set. When used with –dep-&amp;ALL&amp; it should give size of cache (might not be accurate due to Redis LRU invalidations)</a:t>
            </a:r>
            <a:endParaRPr lang="en-US" sz="2400" b="1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br>
              <a:rPr lang="en-US" sz="2400" b="1" dirty="0"/>
            </a:br>
            <a:endParaRPr lang="en-US" sz="2400" b="1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DEL &lt;key&gt; ( key can be </a:t>
            </a:r>
            <a:r>
              <a:rPr lang="en-US" sz="2400" b="1" dirty="0" err="1"/>
              <a:t>hashmap</a:t>
            </a:r>
            <a:r>
              <a:rPr lang="en-US" sz="2400" b="1" dirty="0"/>
              <a:t> (cache entry ) or set (dependency) </a:t>
            </a:r>
            <a:br>
              <a:rPr lang="en-US" sz="2400" b="1" dirty="0"/>
            </a:br>
            <a:r>
              <a:rPr lang="en-US" sz="2400" dirty="0"/>
              <a:t>Deletes a key.  </a:t>
            </a:r>
            <a:r>
              <a:rPr lang="en-US" sz="2400" dirty="0">
                <a:solidFill>
                  <a:srgbClr val="FF0000"/>
                </a:solidFill>
              </a:rPr>
              <a:t>Interacting with the cache directly should be avoided as it can create inconsistencies</a:t>
            </a:r>
            <a:r>
              <a:rPr lang="en-US" sz="2400" dirty="0"/>
              <a:t> (e.g. deleting a dependency set, or cache entry without updating dependencies)</a:t>
            </a:r>
            <a:endParaRPr lang="en-US" sz="2400" b="1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endParaRPr lang="en-US" sz="2400" b="1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redis-cli command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46645-02D1-4664-A1FA-E31CB0AA2518}"/>
              </a:ext>
            </a:extLst>
          </p:cNvPr>
          <p:cNvSpPr txBox="1"/>
          <p:nvPr/>
        </p:nvSpPr>
        <p:spPr>
          <a:xfrm>
            <a:off x="561405" y="1571348"/>
            <a:ext cx="10955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"{cache-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}-dep-categoryId:10020"</a:t>
            </a:r>
          </a:p>
          <a:p>
            <a:pPr marL="228600" indent="-228600">
              <a:buAutoNum type="arabicParenR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/com.ibm.commerce.store.servlet.StoreDispatcherServlet.class:pathinfo=/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TopCategoriesDisplay:host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=localhost:8443:storeId=1:langId=-1:DC_curr=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USD:DC_cont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=10005:catalogId=10502:DC_userType=G:UTF-8“</a:t>
            </a:r>
          </a:p>
          <a:p>
            <a:pPr marL="228600" indent="-228600">
              <a:buFontTx/>
              <a:buAutoNum type="arabicParenR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/com.ibm.commerce.store.servlet.StoreDispatcherServlet.class:pathinfo=/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TopCategoriesDisplay:host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=localhost:8443:storeId=1:langId=-2:DC_curr=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USD:DC_cont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=10005:catalogId=10502:DC_userType=G:UTF-8“</a:t>
            </a:r>
          </a:p>
          <a:p>
            <a:pPr marL="228600" indent="-228600">
              <a:buFontTx/>
              <a:buAutoNum type="arabicParenR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/com.ibm.commerce.store.servlet.StoreDispatcherServlet.class:pathinfo=/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TopCategoriesDisplay:host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=localhost:8443:storeId=1:langId=-3:DC_curr=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USD:DC_cont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=10005:catalogId=10502:DC_userType=G:UTF-8"</a:t>
            </a:r>
          </a:p>
          <a:p>
            <a:pPr marL="228600" indent="-228600">
              <a:buFontTx/>
              <a:buAutoNum type="arabicParenR"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21127-52DF-4796-BA97-13DAFBF66E27}"/>
              </a:ext>
            </a:extLst>
          </p:cNvPr>
          <p:cNvSpPr txBox="1"/>
          <p:nvPr/>
        </p:nvSpPr>
        <p:spPr>
          <a:xfrm>
            <a:off x="561405" y="4123678"/>
            <a:ext cx="10955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"{cache-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}-dep-categoryId:10020"</a:t>
            </a:r>
          </a:p>
          <a:p>
            <a:pPr marL="228600" indent="-228600">
              <a:buAutoNum type="arabicParenR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228600" indent="-228600">
              <a:buFontTx/>
              <a:buAutoNum type="arabicParenR"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4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Publish/Subscribe 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PUBSUB CHANNELS</a:t>
            </a:r>
            <a:br>
              <a:rPr lang="en-US" b="1" dirty="0"/>
            </a:br>
            <a:r>
              <a:rPr lang="en-US" sz="2400" dirty="0"/>
              <a:t>List all currently define channels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SUBSCRIBE &lt;CHANNEL&gt;</a:t>
            </a:r>
            <a:br>
              <a:rPr lang="en-US" sz="2400" b="1" dirty="0"/>
            </a:br>
            <a:r>
              <a:rPr lang="en-US" sz="2400" dirty="0"/>
              <a:t>Subscribes to the channel. All messages will be printed to the console</a:t>
            </a:r>
            <a:endParaRPr lang="en-US" sz="2400" b="1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PUBLISH &lt;CHANNEL&gt; &lt;MESSAGE&gt;</a:t>
            </a:r>
            <a:br>
              <a:rPr lang="en-US" sz="2400" b="1" dirty="0"/>
            </a:br>
            <a:r>
              <a:rPr lang="en-US" sz="2400" dirty="0"/>
              <a:t>Publishes a messages to the channel. The HCL Cache allows some modifies to specify type of invalidation (clear </a:t>
            </a:r>
            <a:r>
              <a:rPr lang="en-US" sz="2400" dirty="0" err="1"/>
              <a:t>etc</a:t>
            </a:r>
            <a:r>
              <a:rPr lang="en-US" sz="2400" dirty="0"/>
              <a:t>). </a:t>
            </a:r>
            <a:br>
              <a:rPr lang="en-US" sz="2400" dirty="0"/>
            </a:br>
            <a:endParaRPr lang="en-US" sz="2400" b="1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Troubleshooting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MONITOR</a:t>
            </a:r>
            <a:br>
              <a:rPr lang="en-US" sz="2400" b="1" dirty="0"/>
            </a:br>
            <a:r>
              <a:rPr lang="en-US" sz="2400" dirty="0"/>
              <a:t>Very useful tool to print all commands that are executed to the console. </a:t>
            </a:r>
            <a:br>
              <a:rPr lang="en-US" sz="2400" dirty="0"/>
            </a:br>
            <a:r>
              <a:rPr lang="en-US" sz="2400" dirty="0"/>
              <a:t>(causes performance degradation – should only be used during testing)</a:t>
            </a:r>
            <a:endParaRPr lang="en-US" sz="2400" b="1" dirty="0"/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endParaRPr lang="en-US" sz="2400" b="1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redis-cli command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6327474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400" dirty="0"/>
              <a:t>LUA is a scripting language supported by</a:t>
            </a:r>
            <a:br>
              <a:rPr lang="en-US" sz="2400" dirty="0"/>
            </a:br>
            <a:r>
              <a:rPr lang="en-US" sz="2400" dirty="0"/>
              <a:t>Redis and runs server-side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400" dirty="0"/>
              <a:t>We have a few scripts for common tasks: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000" dirty="0"/>
              <a:t>List caches and sizes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000" dirty="0"/>
              <a:t>Clear cache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000" dirty="0"/>
              <a:t>Invalidate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400" dirty="0"/>
              <a:t>To run the scripts: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eriod"/>
            </a:pPr>
            <a:r>
              <a:rPr lang="en-US" sz="2000" dirty="0"/>
              <a:t>Copy to the image (or map a host volume)</a:t>
            </a:r>
            <a:br>
              <a:rPr lang="en-US" sz="2000" dirty="0"/>
            </a:br>
            <a:br>
              <a:rPr lang="en-US" sz="2000" dirty="0"/>
            </a:br>
            <a:r>
              <a:rPr lang="en-US" sz="1400" dirty="0" err="1"/>
              <a:t>kubectl</a:t>
            </a:r>
            <a:r>
              <a:rPr lang="en-US" sz="1400" dirty="0"/>
              <a:t> exec -it -n redis redis-master-0 </a:t>
            </a:r>
            <a:r>
              <a:rPr lang="en-US" sz="1400" dirty="0" err="1"/>
              <a:t>mkdir</a:t>
            </a:r>
            <a:r>
              <a:rPr lang="en-US" sz="1400" dirty="0"/>
              <a:t>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hcl</a:t>
            </a:r>
            <a:r>
              <a:rPr lang="en-US" sz="1400" dirty="0"/>
              <a:t>-cache</a:t>
            </a:r>
            <a:br>
              <a:rPr lang="en-US" sz="1400" dirty="0"/>
            </a:br>
            <a:r>
              <a:rPr lang="en-US" sz="1400" dirty="0" err="1"/>
              <a:t>kubectl</a:t>
            </a:r>
            <a:r>
              <a:rPr lang="en-US" sz="1400" dirty="0"/>
              <a:t> cp </a:t>
            </a:r>
            <a:r>
              <a:rPr lang="en-US" sz="1400" dirty="0" err="1"/>
              <a:t>caches.lua</a:t>
            </a:r>
            <a:r>
              <a:rPr lang="en-US" sz="1400" dirty="0"/>
              <a:t> redis/redis-master-0:/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hcl</a:t>
            </a:r>
            <a:r>
              <a:rPr lang="en-US" sz="1400" dirty="0"/>
              <a:t>-cache/</a:t>
            </a:r>
            <a:r>
              <a:rPr lang="en-US" sz="1400" dirty="0" err="1"/>
              <a:t>caches.lua</a:t>
            </a:r>
            <a:br>
              <a:rPr lang="en-US" sz="1400" dirty="0"/>
            </a:br>
            <a:r>
              <a:rPr lang="en-US" sz="1400" dirty="0" err="1"/>
              <a:t>kubectl</a:t>
            </a:r>
            <a:r>
              <a:rPr lang="en-US" sz="1400" dirty="0"/>
              <a:t> cp </a:t>
            </a:r>
            <a:r>
              <a:rPr lang="en-US" sz="1400" dirty="0" err="1"/>
              <a:t>clear.lua</a:t>
            </a:r>
            <a:r>
              <a:rPr lang="en-US" sz="1400" dirty="0"/>
              <a:t> redis/redis-master-0:/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hcl</a:t>
            </a:r>
            <a:r>
              <a:rPr lang="en-US" sz="1400" dirty="0"/>
              <a:t>-cache/</a:t>
            </a:r>
            <a:r>
              <a:rPr lang="en-US" sz="1400" dirty="0" err="1"/>
              <a:t>clear.lua</a:t>
            </a:r>
            <a:endParaRPr lang="en-US" sz="1400" dirty="0"/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eriod"/>
            </a:pPr>
            <a:r>
              <a:rPr lang="en-US" sz="2000" dirty="0"/>
              <a:t>Execute with redis-cli</a:t>
            </a:r>
            <a:br>
              <a:rPr lang="en-US" sz="2000" dirty="0"/>
            </a:br>
            <a:r>
              <a:rPr lang="en-US" sz="1400" dirty="0" err="1"/>
              <a:t>kubectl</a:t>
            </a:r>
            <a:r>
              <a:rPr lang="en-US" sz="1400" dirty="0"/>
              <a:t> exec -it -n redis redis-master-0 -- redis-cli  \</a:t>
            </a:r>
            <a:br>
              <a:rPr lang="en-US" sz="1400" dirty="0"/>
            </a:br>
            <a:r>
              <a:rPr lang="en-US" sz="1400" dirty="0"/>
              <a:t>     -h redis-</a:t>
            </a:r>
            <a:r>
              <a:rPr lang="en-US" sz="1400" dirty="0" err="1"/>
              <a:t>master.redis.svc.cluster.local</a:t>
            </a:r>
            <a:r>
              <a:rPr lang="en-US" sz="1400" dirty="0"/>
              <a:t> -p 6379  \</a:t>
            </a:r>
            <a:br>
              <a:rPr lang="en-US" sz="1400" dirty="0"/>
            </a:br>
            <a:r>
              <a:rPr lang="en-US" sz="1400" dirty="0"/>
              <a:t>     --eval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hcl</a:t>
            </a:r>
            <a:r>
              <a:rPr lang="en-US" sz="1400" dirty="0"/>
              <a:t>-cache/</a:t>
            </a:r>
            <a:r>
              <a:rPr lang="en-US" sz="1400" dirty="0" err="1"/>
              <a:t>caches.lua</a:t>
            </a:r>
            <a:br>
              <a:rPr lang="en-US" sz="1400" dirty="0"/>
            </a:br>
            <a:endParaRPr lang="en-US" sz="1400" dirty="0"/>
          </a:p>
          <a:p>
            <a:pPr marL="457200" lvl="1" indent="0">
              <a:spcBef>
                <a:spcPts val="1400"/>
              </a:spcBef>
              <a:buClr>
                <a:srgbClr val="5EC1EF"/>
              </a:buClr>
              <a:buNone/>
            </a:pPr>
            <a:br>
              <a:rPr lang="en-US" sz="2000" dirty="0"/>
            </a:br>
            <a:endParaRPr lang="en-US" sz="2000" dirty="0"/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Operating the HCL Cache  - LUA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DC46-ACD0-4CC8-B8C4-0BCA2183B5ED}"/>
              </a:ext>
            </a:extLst>
          </p:cNvPr>
          <p:cNvSpPr txBox="1"/>
          <p:nvPr/>
        </p:nvSpPr>
        <p:spPr>
          <a:xfrm>
            <a:off x="6562516" y="58198"/>
            <a:ext cx="59391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caches.lua</a:t>
            </a:r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info, cursor, namespace = {}, "0"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function log(msg)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info[#info+1] = msg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#ARGV == 1 then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namespace =  ARGV[1]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#ARGV &gt; 1 then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log("ERROR: This script receives a single optional parameter: </a:t>
            </a:r>
            <a:r>
              <a:rPr lang="en-US" sz="900" b="1" i="1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namespace")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info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search_string</a:t>
            </a:r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namespace then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search_string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"{" .. namespace .. "-cache-*}-</a:t>
            </a:r>
            <a:r>
              <a:rPr lang="en-US" sz="900" b="1" i="1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dep-&amp;ALL&amp;"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search_string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"{cache-*}-</a:t>
            </a:r>
            <a:r>
              <a:rPr lang="en-US" sz="900" b="1" i="1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dep-&amp;ALL&amp;"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t =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redis.call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"SCAN", cursor, "MATCH",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search_string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"COUNT", 100 )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cursor = t[1]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list = t[2]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 #list do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 cache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namespace then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cache =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string.match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list[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"{".. namespace .. "%-cache%-(%S+)}" 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cache =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string.match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list[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"{cache%-(%S+)}" 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redis.call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("SCARD", list[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 msg = "cache: " .. cache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msg = msg .. " size: " .. </a:t>
            </a:r>
            <a:r>
              <a:rPr lang="en-US" sz="9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log(msg)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cursor == "0"</a:t>
            </a:r>
          </a:p>
          <a:p>
            <a:endParaRPr lang="en-US" sz="9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info</a:t>
            </a:r>
          </a:p>
        </p:txBody>
      </p:sp>
    </p:spTree>
    <p:extLst>
      <p:ext uri="{BB962C8B-B14F-4D97-AF65-F5344CB8AC3E}">
        <p14:creationId xmlns:p14="http://schemas.microsoft.com/office/powerpoint/2010/main" val="283249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Operating the HCL Cache  - HCL Cache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C821E-51F0-4D04-80A9-73DAAE48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1" y="1564644"/>
            <a:ext cx="5236718" cy="3953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84783-8A9C-4D83-AC2C-B496CBCB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4644"/>
            <a:ext cx="5236718" cy="3953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23C01F-6BD8-464A-999C-978ECA2E7333}"/>
              </a:ext>
            </a:extLst>
          </p:cNvPr>
          <p:cNvSpPr txBox="1"/>
          <p:nvPr/>
        </p:nvSpPr>
        <p:spPr>
          <a:xfrm>
            <a:off x="3604334" y="5920392"/>
            <a:ext cx="567283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~~ Internal Only (for now) ~~</a:t>
            </a:r>
          </a:p>
        </p:txBody>
      </p:sp>
    </p:spTree>
    <p:extLst>
      <p:ext uri="{BB962C8B-B14F-4D97-AF65-F5344CB8AC3E}">
        <p14:creationId xmlns:p14="http://schemas.microsoft.com/office/powerpoint/2010/main" val="184187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400" dirty="0"/>
              <a:t>Deploy HCL Cache App Pod</a:t>
            </a:r>
          </a:p>
          <a:p>
            <a:pPr marL="457200" lvl="1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000" dirty="0" err="1"/>
              <a:t>kubectl</a:t>
            </a:r>
            <a:r>
              <a:rPr lang="en-US" sz="2000" dirty="0"/>
              <a:t> apply -f </a:t>
            </a:r>
            <a:r>
              <a:rPr lang="en-US" sz="2000" dirty="0" err="1"/>
              <a:t>hcl-cache.yaml</a:t>
            </a:r>
            <a:r>
              <a:rPr lang="en-US" sz="2000" dirty="0"/>
              <a:t> -n commerce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AutoNum type="arabicPeriod"/>
            </a:pPr>
            <a:r>
              <a:rPr lang="en-US" sz="2400" dirty="0"/>
              <a:t>Access the HCL Cache App</a:t>
            </a:r>
            <a:br>
              <a:rPr lang="en-US" sz="2400" dirty="0"/>
            </a:br>
            <a:r>
              <a:rPr lang="en-US" sz="2400" dirty="0"/>
              <a:t>via port-forwarding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eriod"/>
            </a:pPr>
            <a:r>
              <a:rPr lang="fr-FR" sz="2000" dirty="0" err="1"/>
              <a:t>kubectl</a:t>
            </a:r>
            <a:r>
              <a:rPr lang="fr-FR" sz="2000" dirty="0"/>
              <a:t> port-</a:t>
            </a:r>
            <a:r>
              <a:rPr lang="fr-FR" sz="2000" dirty="0" err="1"/>
              <a:t>forward</a:t>
            </a:r>
            <a:r>
              <a:rPr lang="fr-FR" sz="2000" dirty="0"/>
              <a:t> </a:t>
            </a:r>
            <a:r>
              <a:rPr lang="fr-FR" sz="2000" dirty="0" err="1"/>
              <a:t>hcl</a:t>
            </a:r>
            <a:r>
              <a:rPr lang="fr-FR" sz="2000" dirty="0"/>
              <a:t>-cache-app </a:t>
            </a:r>
            <a:br>
              <a:rPr lang="fr-FR" sz="2000" dirty="0"/>
            </a:br>
            <a:r>
              <a:rPr lang="fr-FR" sz="2000" dirty="0"/>
              <a:t>        -n commerce 9080:9080 &amp;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eriod"/>
            </a:pPr>
            <a:r>
              <a:rPr lang="en-US" sz="2000" dirty="0"/>
              <a:t>Enable SSL tunnel in putty</a:t>
            </a:r>
          </a:p>
          <a:p>
            <a:pPr marL="914400" lvl="1" indent="-457200">
              <a:spcBef>
                <a:spcPts val="1400"/>
              </a:spcBef>
              <a:buClr>
                <a:srgbClr val="5EC1EF"/>
              </a:buClr>
              <a:buFont typeface="+mj-lt"/>
              <a:buAutoNum type="alphaLcPeriod"/>
            </a:pPr>
            <a:r>
              <a:rPr lang="en-US" sz="2000" dirty="0"/>
              <a:t>Access the app from local browser: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http://localhost:9080/openapi/ui/#/</a:t>
            </a:r>
            <a:endParaRPr lang="en-US" sz="2000" dirty="0"/>
          </a:p>
          <a:p>
            <a:pPr marL="457200" lvl="1" indent="0">
              <a:spcBef>
                <a:spcPts val="1400"/>
              </a:spcBef>
              <a:buClr>
                <a:srgbClr val="5EC1EF"/>
              </a:buClr>
              <a:buNone/>
            </a:pPr>
            <a:endParaRPr lang="en-US" sz="2000" dirty="0"/>
          </a:p>
          <a:p>
            <a:pPr marL="457200" lvl="1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000" dirty="0"/>
              <a:t>&lt;&lt; Plan is to create an ingress configuration</a:t>
            </a:r>
            <a:br>
              <a:rPr lang="en-US" sz="2000" dirty="0"/>
            </a:br>
            <a:r>
              <a:rPr lang="en-US" sz="2000" dirty="0"/>
              <a:t>so port forwarding is not required &gt;&gt;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Operating the HCL Cache  - HCL Cache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DC46-ACD0-4CC8-B8C4-0BCA2183B5ED}"/>
              </a:ext>
            </a:extLst>
          </p:cNvPr>
          <p:cNvSpPr txBox="1"/>
          <p:nvPr/>
        </p:nvSpPr>
        <p:spPr>
          <a:xfrm>
            <a:off x="6234043" y="1177364"/>
            <a:ext cx="59391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-cache-app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 commerce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-cache-app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-cache-app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image: comlnx94.prod.hclpnp.com/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hcl-cache-app:lastest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imagePullPolicy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Always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-cache-config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/SETUP/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cache_cfg-ext.yaml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cache_cfg-ext.yaml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-cache-config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/SETUP/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redis_cfg.yaml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redis_cfg.yaml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-cache-config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-cache-config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optional: true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Always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10887-913A-4230-9F8E-66181ADEF939}"/>
              </a:ext>
            </a:extLst>
          </p:cNvPr>
          <p:cNvSpPr txBox="1"/>
          <p:nvPr/>
        </p:nvSpPr>
        <p:spPr>
          <a:xfrm>
            <a:off x="3604334" y="5920392"/>
            <a:ext cx="567283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~~ Internal Only (for now) ~~</a:t>
            </a:r>
          </a:p>
        </p:txBody>
      </p:sp>
    </p:spTree>
    <p:extLst>
      <p:ext uri="{BB962C8B-B14F-4D97-AF65-F5344CB8AC3E}">
        <p14:creationId xmlns:p14="http://schemas.microsoft.com/office/powerpoint/2010/main" val="87269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The Cache Monitor displays </a:t>
            </a:r>
            <a:r>
              <a:rPr lang="en-US" sz="2400" b="1" dirty="0"/>
              <a:t>local</a:t>
            </a:r>
            <a:r>
              <a:rPr lang="en-US" sz="2400" dirty="0"/>
              <a:t> cache statistics and cache entries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Some differences: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>
                <a:solidFill>
                  <a:srgbClr val="FF0000"/>
                </a:solidFill>
              </a:rPr>
              <a:t>Update operations also affect remote caches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(Invalidate/Remove/Clear)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Reset statistics button doesn’t work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This is intentional as the statistics shown in </a:t>
            </a:r>
            <a:br>
              <a:rPr lang="en-US" sz="1600" dirty="0"/>
            </a:br>
            <a:r>
              <a:rPr lang="en-US" sz="1600" dirty="0"/>
              <a:t>Cache Monitor are also forwarded to Micrometer/</a:t>
            </a:r>
            <a:br>
              <a:rPr lang="en-US" sz="1600" dirty="0"/>
            </a:br>
            <a:r>
              <a:rPr lang="en-US" sz="1600" dirty="0"/>
              <a:t>Prometheus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Template column (when displaying cache entries) </a:t>
            </a:r>
            <a:br>
              <a:rPr lang="en-US" sz="2000" dirty="0"/>
            </a:br>
            <a:r>
              <a:rPr lang="en-US" sz="2000" dirty="0"/>
              <a:t>is empty  (we don’t use it)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Monitoring HCL Cache – Cache Monitor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99402-215A-49B1-B5E5-83A138B1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25" y="2271451"/>
            <a:ext cx="5781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Optional configuration to log metrics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By default configured to 300 seconds (5 minutes) – It can be overridden in </a:t>
            </a:r>
            <a:r>
              <a:rPr lang="en-US" sz="2000" dirty="0" err="1"/>
              <a:t>cache_cfg-ext.yaml</a:t>
            </a:r>
            <a:br>
              <a:rPr lang="en-US" sz="2000" dirty="0"/>
            </a:br>
            <a:r>
              <a:rPr lang="en-US" sz="2800" dirty="0"/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logMetricsFrequency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Metrics will be logged at the set interval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Local metrics are included, and remote from this POD’s perspective (e.g. number of remote invalidates – but only initiated by this pod)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Metrics can also be disabled with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com.hcl.commerce.cache.MetricsLogger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Monitoring HCL Cache – Cache Monitor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66970-7C05-45AD-B328-C296F7BD5D31}"/>
              </a:ext>
            </a:extLst>
          </p:cNvPr>
          <p:cNvSpPr txBox="1"/>
          <p:nvPr/>
        </p:nvSpPr>
        <p:spPr>
          <a:xfrm>
            <a:off x="1034248" y="3870474"/>
            <a:ext cx="1012350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2020-03-30 11:25:25 INFO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CacheMetrics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CacheMetrics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"remote":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invalidates.duration.result.ok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"9127/27.3762 secs- avg: 3.00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puts.duration.result.ok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"9126/28.5307 secs- avg: 3.13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"local":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size.current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"9127",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puts.source.local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9127,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gets.result.hit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91260,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"5000",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"invalidates": 9127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29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9.1 images to have HCL Cache pre-installed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HCL Cache provider is enabled at the cache level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 Plan to configure all caches to </a:t>
            </a:r>
            <a:r>
              <a:rPr lang="en-US" sz="2000" dirty="0" err="1"/>
              <a:t>hcl</a:t>
            </a:r>
            <a:r>
              <a:rPr lang="en-US" sz="2000" dirty="0"/>
              <a:t>-cache provider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20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It’s possible to switch caches providers in server.xml or with providers run-engine-commands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Out-of-the-box all caches are local configuration only (not redis) 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C9E7-F05E-4625-8B98-8428E5F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8" y="2230329"/>
            <a:ext cx="108299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8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Clients will have access to a variety of monitoring tools for server-side Redis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Redis on Kubernetes – enable Prometheus metrics exporter (Helm Chart option)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Redis running on cloud: Use cloud provider tools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Monitoring HCL Cache – Remote Cache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8E61F-4DDE-4DAA-AC27-4A63AE9B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4" y="2182134"/>
            <a:ext cx="10419931" cy="42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Cache Configurations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Local only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Local + Remote (Redis)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Remote only </a:t>
            </a: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dirty="0"/>
              <a:t>Cache is configured with a config map</a:t>
            </a:r>
          </a:p>
          <a:p>
            <a:pPr marL="457200" lvl="1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000" dirty="0"/>
              <a:t>(Docker compose steps to be sorted out)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b="1" dirty="0" err="1"/>
              <a:t>redis_cfg.yaml</a:t>
            </a:r>
            <a:endParaRPr lang="en-US" sz="2000" dirty="0"/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Configuration file from Redisson (Redis Client) in YAML format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https://github.com/redisson/redisson/wiki/2.-Configuration</a:t>
            </a:r>
            <a:endParaRPr lang="en-US" sz="1600" dirty="0"/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Allows for detailed tuning and configuration of the connections</a:t>
            </a:r>
            <a:br>
              <a:rPr lang="en-US" sz="1600" dirty="0"/>
            </a:br>
            <a:r>
              <a:rPr lang="en-US" sz="1600" dirty="0"/>
              <a:t>such as SSL, standalone, master-slave, clustered, </a:t>
            </a:r>
            <a:r>
              <a:rPr lang="en-US" sz="1600" dirty="0" err="1"/>
              <a:t>etc</a:t>
            </a:r>
            <a:endParaRPr lang="en-US" sz="16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b="1" dirty="0" err="1"/>
              <a:t>cache_cfg-ext.yaml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15102-5811-42A9-A54F-AE869F20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48" y="177552"/>
            <a:ext cx="4794977" cy="66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 err="1"/>
              <a:t>cache_cfg-ext.yaml</a:t>
            </a:r>
            <a:endParaRPr lang="en-US" sz="2400" b="1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YAML file used to configured the cache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Minimum configuration required: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If Redis is enabled, caches will use it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Cache size and size in MB are taken from Dynacache Configuration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2000" dirty="0"/>
              <a:t>Other configurations can be used to: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Configure cache statistics logger frequency (300 by default)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Disable/enable remote or local interfaces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Hard-limit maximum inactivity and timeout values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cache should publish or subscribe to invalidations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Dynacache buffering options (DynacacheInvalidation Job)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Alternative LUA scripts (invalidate/remove/clear)</a:t>
            </a:r>
          </a:p>
          <a:p>
            <a:pPr lvl="3">
              <a:spcBef>
                <a:spcPts val="1400"/>
              </a:spcBef>
              <a:buClr>
                <a:srgbClr val="5EC1EF"/>
              </a:buClr>
            </a:pPr>
            <a:r>
              <a:rPr lang="en-US" sz="1400" dirty="0"/>
              <a:t>(for testing)</a:t>
            </a:r>
          </a:p>
          <a:p>
            <a:pPr lvl="2">
              <a:spcBef>
                <a:spcPts val="1400"/>
              </a:spcBef>
              <a:buClr>
                <a:srgbClr val="5EC1EF"/>
              </a:buClr>
            </a:pPr>
            <a:r>
              <a:rPr lang="en-US" sz="1600" dirty="0"/>
              <a:t>Cache Proxy (TBD)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  <a:p>
            <a:pPr>
              <a:spcBef>
                <a:spcPts val="1400"/>
              </a:spcBef>
              <a:buClr>
                <a:srgbClr val="5EC1EF"/>
              </a:buClr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1731D-5236-4B71-A74C-6AD88DEA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13" y="1150721"/>
            <a:ext cx="4943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Structure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Cache root: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dirty="0"/>
              <a:t>All the data and dependencies that belong to the same cache are prefixed with the same cache root:</a:t>
            </a:r>
            <a:br>
              <a:rPr lang="en-US" sz="2400" dirty="0"/>
            </a:br>
            <a:r>
              <a:rPr lang="en-US" sz="2400" dirty="0"/>
              <a:t>e.g.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{cache-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services/cache/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WCStoreDistributedMapCache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}-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400"/>
              </a:spcBef>
              <a:buClr>
                <a:srgbClr val="5EC1EF"/>
              </a:buClr>
            </a:pPr>
            <a:r>
              <a:rPr lang="en-US" sz="2400" b="1" dirty="0"/>
              <a:t>Namespace</a:t>
            </a:r>
            <a:r>
              <a:rPr lang="en-US" sz="2400" dirty="0"/>
              <a:t>: An optional namespace can be configured to allow multiple environments to use the same redis server </a:t>
            </a:r>
            <a:br>
              <a:rPr lang="en-US" sz="24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cache-services/cache/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WCStoreDistributedMapCache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}-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Structure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Cache entries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dirty="0"/>
              <a:t>Cache entries are stored </a:t>
            </a:r>
            <a:r>
              <a:rPr lang="en-US" sz="2400"/>
              <a:t>as Hash Maps </a:t>
            </a:r>
            <a:r>
              <a:rPr lang="en-US" sz="2400" dirty="0"/>
              <a:t>in redis. </a:t>
            </a:r>
            <a:br>
              <a:rPr lang="en-US" sz="2400" dirty="0"/>
            </a:br>
            <a:r>
              <a:rPr lang="en-US" sz="2400" dirty="0"/>
              <a:t>The key has this format: cache-root –data–&lt;</a:t>
            </a:r>
            <a:r>
              <a:rPr lang="en-US" sz="2400" dirty="0" err="1"/>
              <a:t>cacheId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{cache-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wcs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AuroraStorefrontAssetStore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/Widgets/Footer/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Footer.jsp:host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=localhost:8443:storeId=1:langId=-1:catalogId=10502:DC_userType=G:UTF-8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dirty="0"/>
              <a:t>Hash elements: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created-by</a:t>
            </a:r>
            <a:r>
              <a:rPr lang="en-US" sz="2000" dirty="0"/>
              <a:t>:  client id (pod) that inserted the entry (for debugging)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created-at</a:t>
            </a:r>
            <a:r>
              <a:rPr lang="en-US" sz="2000" dirty="0"/>
              <a:t>: epoch of time creation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inactivity</a:t>
            </a:r>
            <a:r>
              <a:rPr lang="en-US" sz="2000" dirty="0"/>
              <a:t>: inactivity time in seconds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expiry-at:</a:t>
            </a:r>
            <a:r>
              <a:rPr lang="en-US" sz="2000" dirty="0"/>
              <a:t> time at which entry expires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dependencies</a:t>
            </a:r>
            <a:r>
              <a:rPr lang="en-US" sz="2000" dirty="0"/>
              <a:t>: Dependencies associated to the cache entry</a:t>
            </a:r>
          </a:p>
          <a:p>
            <a:pPr marL="457200" indent="-457200">
              <a:spcBef>
                <a:spcPts val="1400"/>
              </a:spcBef>
              <a:buClr>
                <a:srgbClr val="5EC1EF"/>
              </a:buClr>
              <a:buFont typeface="+mj-lt"/>
              <a:buAutoNum type="arabicPeriod"/>
            </a:pPr>
            <a:r>
              <a:rPr lang="en-US" sz="2000" b="1" dirty="0"/>
              <a:t>Value</a:t>
            </a:r>
            <a:r>
              <a:rPr lang="en-US" sz="2000" dirty="0"/>
              <a:t>: actual contents of cache entry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56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Structure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Cache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C8D31-314C-42F7-8A20-FA4C6BD96C2E}"/>
              </a:ext>
            </a:extLst>
          </p:cNvPr>
          <p:cNvSpPr txBox="1"/>
          <p:nvPr/>
        </p:nvSpPr>
        <p:spPr>
          <a:xfrm>
            <a:off x="349188" y="1459230"/>
            <a:ext cx="104954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hgetall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"{cache-services/cache/</a:t>
            </a:r>
            <a:r>
              <a:rPr lang="en-US" sz="1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WCFlexFlowDistributedMapCache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}-data-com.ibm.commerce.component.cache.finder.Cache:com.ibm.commerce.store.taglibs.flexflow.TagHandlerHelper:[1, on-behalf-of, STOREFEATURE]:"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"dependencies"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2) "WCT+EMSPOT+?;;;WCT+DMEMSPOTDEF;;;WCT+STOREREL+STORE_ID:?;;;WCT+?;;;WCT+EMSPOT+NAME+USAGETYPE:%:on-behalf-of:?;;;WCT+STOREREL+STORE_ID:%:1;;;WCT+EMSPOT+NAME+USAGETYPE:?:%:STOREFEATURE;;;WCT+EMSPOT+NAME+USAGETYPE:?:?;;;WCT+EMSPOT+NAME+USAGETYPE:%:on-behalf-of:%:STOREFEATURE;;;WCT+STOREREL+?;;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"inactivity"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4) "86400"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5)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"created-by"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6) "demoqaauthcrs-app-7c8d7dc779-967wd-ce5390ec-9b10-4fa3-b689-c7f5388f52a7"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7)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8) "\x00\x014com.ibm.commerce.component.cache.finder.FinderResultB\x80\x81\xc0\xa8\x00\x00\x81\x80Q\x01\x00\x81\x00\xa3\x02\x00\x00\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\x00\x10\x03\xf7\x01\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\x0con-behalf-of\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\x0cSTOREFEATURE\x00\x10\x01\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\x14FeatureEnabled|false\x00\x10\n\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\x0cWCT+EMSPOT+?\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\x0fWCT+DMEMSPOTDEF\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\x17WCT+STOREREL+STORE_ID:?\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\x05WCT+?\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*WCT+EMSPOT+NAME+USAGETYPE:%:on-behalf-of:?\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\x19WCT+STOREREL+STORE_ID:%:1\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*WCT+EMSPOT+NAME+USAGETYPE:?:%:STOREFEATURE\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\x1dWCT+EMSPOT+NAME+USAGETYPE:?:?\xfc7WCT+EMSPOT+NAME+USAGETYPE:%:on-behalf-of:%:STOREFEATURE\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\x0eWCT+STOREREL+?\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\x00\x10\x00\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\xfc8com.ibm.commerce.store.taglibs.flexflow.TagHandlerHelper\x00B\x00"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9)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"created-at"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10) "1585231849657"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11)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"expiry-at"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12) "1585419582657"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Structure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Dependencies: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dirty="0"/>
              <a:t>Dependencies are stored with the cache entry (dependencies field) and in Redis sets</a:t>
            </a:r>
            <a:br>
              <a:rPr lang="en-US" sz="24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{cache-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-dep-&lt;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dependencyName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1800" b="1" dirty="0"/>
              <a:t>Internal dependencies:</a:t>
            </a:r>
            <a:endParaRPr lang="en-US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An internal dependency set is always maintained to contain all cache entries in the cache: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{cache-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-dep-&amp;ALL&amp;</a:t>
            </a:r>
            <a:endParaRPr lang="en-US" sz="6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r>
              <a:rPr lang="en-US" sz="1800" dirty="0"/>
              <a:t>Listing the internal dependency can be used to find all caches in the database, and the cache size (SCARD)</a:t>
            </a:r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8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8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8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800" dirty="0"/>
          </a:p>
          <a:p>
            <a:pPr lvl="1">
              <a:spcBef>
                <a:spcPts val="1400"/>
              </a:spcBef>
              <a:buClr>
                <a:srgbClr val="5EC1EF"/>
              </a:buClr>
            </a:pPr>
            <a:endParaRPr lang="en-US" sz="1800" dirty="0"/>
          </a:p>
          <a:p>
            <a:pPr marL="914400" lvl="2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1400" dirty="0"/>
              <a:t>* As Redis could LRU keys, the set might point to non-existing keys, and then the size won't be accurate</a:t>
            </a:r>
            <a:br>
              <a:rPr lang="en-US" sz="1400" dirty="0"/>
            </a:br>
            <a:br>
              <a:rPr lang="en-US" sz="400" dirty="0"/>
            </a:br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B15EC-122A-4AFA-B4E9-1FD42E304253}"/>
              </a:ext>
            </a:extLst>
          </p:cNvPr>
          <p:cNvSpPr txBox="1"/>
          <p:nvPr/>
        </p:nvSpPr>
        <p:spPr>
          <a:xfrm>
            <a:off x="996217" y="3967158"/>
            <a:ext cx="69926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*-dep-*ALL*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1) "{cache-services/cache/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WCLayoutDistributedMapCache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2) "{cache-services/cache/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WCFlexFlowDistributedMapCache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3) "{cache-services/cache/WCSEOURLToken2URLKeywordDistributedMapCache}-dep-&amp;ALL&amp;"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4) "{cache-services/cache/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WCSEOURLDistributedMapCache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5) "{cache-services/cache/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WCRESTTagDistributedMapCache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6) "{cache-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7) "{cache-services/cache/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WCStoreDistributedMapCache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}-dep-&amp;ALL&amp;“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{cache-</a:t>
            </a: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}-dep-*ALL&amp;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1) 1539</a:t>
            </a:r>
            <a:endParaRPr lang="en-US" sz="1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9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1C7-6A5E-44C3-95F5-EFC254D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0657366" cy="626468"/>
          </a:xfrm>
        </p:spPr>
        <p:txBody>
          <a:bodyPr/>
          <a:lstStyle/>
          <a:p>
            <a:r>
              <a:rPr lang="en-US" b="1" dirty="0"/>
              <a:t>HCL Cache Structure in Redis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899F-F2BA-499B-AFD8-E64B054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C303DE-862A-438E-92A8-9EEB87252552}"/>
              </a:ext>
            </a:extLst>
          </p:cNvPr>
          <p:cNvSpPr txBox="1">
            <a:spLocks/>
          </p:cNvSpPr>
          <p:nvPr/>
        </p:nvSpPr>
        <p:spPr>
          <a:xfrm>
            <a:off x="235042" y="741780"/>
            <a:ext cx="11607770" cy="5650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b="1" dirty="0"/>
              <a:t>Invalidations:</a:t>
            </a: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r>
              <a:rPr lang="en-US" sz="2400" dirty="0"/>
              <a:t>The HCL Cache uses a Redis Channel to replicate invalidations to local caches:</a:t>
            </a:r>
            <a:br>
              <a:rPr lang="en-US" sz="2400" dirty="0"/>
            </a:br>
            <a:br>
              <a:rPr lang="en-US" sz="24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{cache-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-invalidation</a:t>
            </a:r>
            <a:b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400"/>
              </a:spcBef>
              <a:buClr>
                <a:srgbClr val="5EC1EF"/>
              </a:buClr>
              <a:buNone/>
            </a:pPr>
            <a:br>
              <a:rPr lang="en-US" sz="1800" dirty="0"/>
            </a:b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602589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18aad4b-81e8-4785-add2-631e4c355703">
      <UserInfo>
        <DisplayName>SharingLinks.8ee8b981-b380-4dfa-9c4a-4ee9d55fd5ad.Flexible.693457c5-e78d-4965-9169-3f1b4f3c7393</DisplayName>
        <AccountId>117</AccountId>
        <AccountType/>
      </UserInfo>
      <UserInfo>
        <DisplayName>HCL Commerce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A2EA47BAE95540A93C40FE80E6132D" ma:contentTypeVersion="10" ma:contentTypeDescription="Create a new document." ma:contentTypeScope="" ma:versionID="5e790d66fceb667e107707d43283bf10">
  <xsd:schema xmlns:xsd="http://www.w3.org/2001/XMLSchema" xmlns:xs="http://www.w3.org/2001/XMLSchema" xmlns:p="http://schemas.microsoft.com/office/2006/metadata/properties" xmlns:ns2="90ab0009-91b7-47c8-8006-070521f142b8" xmlns:ns3="618aad4b-81e8-4785-add2-631e4c355703" targetNamespace="http://schemas.microsoft.com/office/2006/metadata/properties" ma:root="true" ma:fieldsID="18b910ecc98509157aeaa94c8d1043c4" ns2:_="" ns3:_="">
    <xsd:import namespace="90ab0009-91b7-47c8-8006-070521f142b8"/>
    <xsd:import namespace="618aad4b-81e8-4785-add2-631e4c355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b0009-91b7-47c8-8006-070521f142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aad4b-81e8-4785-add2-631e4c35570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4C663E-B382-4C9E-A934-FB89BA68A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1615A8-D46D-43A2-BD39-5B0445FCF11B}">
  <ds:schemaRefs>
    <ds:schemaRef ds:uri="http://schemas.microsoft.com/office/2006/metadata/properties"/>
    <ds:schemaRef ds:uri="http://schemas.microsoft.com/office/infopath/2007/PartnerControls"/>
    <ds:schemaRef ds:uri="618aad4b-81e8-4785-add2-631e4c355703"/>
  </ds:schemaRefs>
</ds:datastoreItem>
</file>

<file path=customXml/itemProps3.xml><?xml version="1.0" encoding="utf-8"?>
<ds:datastoreItem xmlns:ds="http://schemas.openxmlformats.org/officeDocument/2006/customXml" ds:itemID="{DAC37DF6-9100-4C58-AE18-7838225F4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b0009-91b7-47c8-8006-070521f142b8"/>
    <ds:schemaRef ds:uri="618aad4b-81e8-4785-add2-631e4c355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16155</TotalTime>
  <Words>3466</Words>
  <Application>Microsoft Office PowerPoint</Application>
  <PresentationFormat>Widescreen</PresentationFormat>
  <Paragraphs>281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Gotham Bold</vt:lpstr>
      <vt:lpstr>Gotham Book</vt:lpstr>
      <vt:lpstr>Gotham Light</vt:lpstr>
      <vt:lpstr>HCL Software (Light Blue Theme)</vt:lpstr>
      <vt:lpstr>HCL Software (Logo Blue Theme)</vt:lpstr>
      <vt:lpstr>HCL Software (Dark Blue Theme)</vt:lpstr>
      <vt:lpstr>   deploying HCL Cache With Redis</vt:lpstr>
      <vt:lpstr>Configuration</vt:lpstr>
      <vt:lpstr>HCL Cache Configuration</vt:lpstr>
      <vt:lpstr>HCL Cache Configuration</vt:lpstr>
      <vt:lpstr>HCL Cache Structure in Redis</vt:lpstr>
      <vt:lpstr>HCL Cache Structure in Redis</vt:lpstr>
      <vt:lpstr>HCL Cache Structure in Redis</vt:lpstr>
      <vt:lpstr>HCL Cache Structure in Redis</vt:lpstr>
      <vt:lpstr>HCL Cache Structure in Redis</vt:lpstr>
      <vt:lpstr>Redis: Installing stand alone (single server)</vt:lpstr>
      <vt:lpstr>redis-cli command cheat-sheet</vt:lpstr>
      <vt:lpstr>redis-cli command cheat-sheet</vt:lpstr>
      <vt:lpstr>redis-cli command cheat-sheet</vt:lpstr>
      <vt:lpstr>redis-cli command cheat-sheet</vt:lpstr>
      <vt:lpstr>Operating the HCL Cache  - LUA Scripts</vt:lpstr>
      <vt:lpstr>Operating the HCL Cache  - HCL Cache App</vt:lpstr>
      <vt:lpstr>Operating the HCL Cache  - HCL Cache App</vt:lpstr>
      <vt:lpstr>Monitoring HCL Cache – Cache Monitor</vt:lpstr>
      <vt:lpstr>Monitoring HCL Cache – Cache Monitor</vt:lpstr>
      <vt:lpstr>Monitoring HCL Cache – Remote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Andres Voldman</cp:lastModifiedBy>
  <cp:revision>787</cp:revision>
  <cp:lastPrinted>2019-10-23T20:12:42Z</cp:lastPrinted>
  <dcterms:created xsi:type="dcterms:W3CDTF">2019-04-21T14:38:15Z</dcterms:created>
  <dcterms:modified xsi:type="dcterms:W3CDTF">2020-03-30T18:04:49Z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0x01010089A2EA47BAE95540A93C40FE80E6132D</vt:lpwstr>
  </property>
</Properties>
</file>