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9" r:id="rId1"/>
  </p:sldMasterIdLst>
  <p:sldIdLst>
    <p:sldId id="256" r:id="rId2"/>
    <p:sldId id="257" r:id="rId3"/>
    <p:sldId id="259" r:id="rId4"/>
    <p:sldId id="258" r:id="rId5"/>
    <p:sldId id="262" r:id="rId6"/>
    <p:sldId id="263" r:id="rId7"/>
    <p:sldId id="265" r:id="rId8"/>
    <p:sldId id="266" r:id="rId9"/>
    <p:sldId id="268" r:id="rId10"/>
    <p:sldId id="269" r:id="rId11"/>
    <p:sldId id="270" r:id="rId12"/>
    <p:sldId id="274" r:id="rId13"/>
    <p:sldId id="273"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sagnad26@gmail.com" initials="r" lastIdx="1" clrIdx="0">
    <p:extLst>
      <p:ext uri="{19B8F6BF-5375-455C-9EA6-DF929625EA0E}">
        <p15:presenceInfo xmlns:p15="http://schemas.microsoft.com/office/powerpoint/2012/main" xmlns="" userId="53cba170063ce7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672" y="-64"/>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8/1/2020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407913959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431339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403994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992219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222336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495900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86926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p14="http://schemas.microsoft.com/office/powerpoint/2010/main" xmlns="" val="2319460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545946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731961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85461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90643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571791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938326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809440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662700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4167176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619839416"/>
      </p:ext>
    </p:extLst>
  </p:cSld>
  <p:clrMap bg1="dk1" tx1="lt1" bg2="dk2" tx2="lt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52" r:id="rId13"/>
    <p:sldLayoutId id="2147483953" r:id="rId14"/>
    <p:sldLayoutId id="2147483954" r:id="rId15"/>
    <p:sldLayoutId id="2147483955" r:id="rId16"/>
    <p:sldLayoutId id="2147483956" r:id="rId17"/>
  </p:sldLayoutIdLst>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A0ECF7-678F-2742-8E7A-89E57476F390}"/>
              </a:ext>
            </a:extLst>
          </p:cNvPr>
          <p:cNvSpPr>
            <a:spLocks noGrp="1"/>
          </p:cNvSpPr>
          <p:nvPr>
            <p:ph type="ctrTitle" idx="4294967295"/>
          </p:nvPr>
        </p:nvSpPr>
        <p:spPr>
          <a:xfrm>
            <a:off x="391187" y="2654995"/>
            <a:ext cx="9448800" cy="6111875"/>
          </a:xfrm>
        </p:spPr>
        <p:txBody>
          <a:bodyPr>
            <a:normAutofit/>
          </a:bodyPr>
          <a:lstStyle/>
          <a:p>
            <a:r>
              <a:rPr lang="en-IN" sz="7200" i="1">
                <a:latin typeface="Biome Light" panose="020B0502040504020204" pitchFamily="34" charset="0"/>
                <a:ea typeface="Chiller" panose="02000000000000000000" pitchFamily="2" charset="0"/>
              </a:rPr>
              <a:t>Smart irrigation</a:t>
            </a:r>
            <a:endParaRPr lang="en-US" sz="7200" i="1">
              <a:latin typeface="Biome Light" panose="020B0502040504020204" pitchFamily="34" charset="0"/>
              <a:ea typeface="Chiller" panose="02000000000000000000" pitchFamily="2" charset="0"/>
            </a:endParaRPr>
          </a:p>
        </p:txBody>
      </p:sp>
      <p:pic>
        <p:nvPicPr>
          <p:cNvPr id="3" name="Picture 4">
            <a:extLst>
              <a:ext uri="{FF2B5EF4-FFF2-40B4-BE49-F238E27FC236}">
                <a16:creationId xmlns:a16="http://schemas.microsoft.com/office/drawing/2014/main" xmlns="" id="{69DDA6FC-3DA3-B64A-A0C9-960838942800}"/>
              </a:ext>
            </a:extLst>
          </p:cNvPr>
          <p:cNvPicPr>
            <a:picLocks noChangeAspect="1"/>
          </p:cNvPicPr>
          <p:nvPr/>
        </p:nvPicPr>
        <p:blipFill>
          <a:blip r:embed="rId2"/>
          <a:stretch>
            <a:fillRect/>
          </a:stretch>
        </p:blipFill>
        <p:spPr>
          <a:xfrm>
            <a:off x="4889840" y="635679"/>
            <a:ext cx="6601283" cy="3997444"/>
          </a:xfrm>
          <a:prstGeom prst="rect">
            <a:avLst/>
          </a:prstGeom>
        </p:spPr>
      </p:pic>
    </p:spTree>
    <p:extLst>
      <p:ext uri="{BB962C8B-B14F-4D97-AF65-F5344CB8AC3E}">
        <p14:creationId xmlns:p14="http://schemas.microsoft.com/office/powerpoint/2010/main" xmlns="" val="38026969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1A9EA962-890B-4B40-A7B1-C36AF04554AB}"/>
              </a:ext>
            </a:extLst>
          </p:cNvPr>
          <p:cNvSpPr>
            <a:spLocks noGrp="1"/>
          </p:cNvSpPr>
          <p:nvPr>
            <p:ph idx="1"/>
          </p:nvPr>
        </p:nvSpPr>
        <p:spPr>
          <a:xfrm>
            <a:off x="207818" y="73347"/>
            <a:ext cx="11051691" cy="6711305"/>
          </a:xfrm>
        </p:spPr>
        <p:txBody>
          <a:bodyPr>
            <a:normAutofit fontScale="92500" lnSpcReduction="10000"/>
          </a:bodyPr>
          <a:lstStyle/>
          <a:p>
            <a:r>
              <a:rPr lang="en-IN" sz="4000" dirty="0">
                <a:solidFill>
                  <a:srgbClr val="FF0000"/>
                </a:solidFill>
              </a:rPr>
              <a:t>Survey:</a:t>
            </a:r>
          </a:p>
          <a:p>
            <a:pPr marL="0" indent="0">
              <a:buNone/>
            </a:pPr>
            <a:r>
              <a:rPr lang="en-IN" sz="2800" dirty="0"/>
              <a:t>•</a:t>
            </a:r>
            <a:r>
              <a:rPr lang="en-US" sz="2600" u="sng" dirty="0" err="1">
                <a:solidFill>
                  <a:srgbClr val="92D050"/>
                </a:solidFill>
              </a:rPr>
              <a:t>Mis</a:t>
            </a:r>
            <a:r>
              <a:rPr lang="en-US" sz="2600" u="sng" dirty="0">
                <a:solidFill>
                  <a:srgbClr val="92D050"/>
                </a:solidFill>
              </a:rPr>
              <a:t>-management of water</a:t>
            </a:r>
          </a:p>
          <a:p>
            <a:r>
              <a:rPr lang="en-US" sz="2600" dirty="0"/>
              <a:t>Our country cultivating only 183 million hectares of</a:t>
            </a:r>
          </a:p>
          <a:p>
            <a:r>
              <a:rPr lang="en-US" sz="2600" dirty="0"/>
              <a:t>land</a:t>
            </a:r>
          </a:p>
          <a:p>
            <a:r>
              <a:rPr lang="en-US" sz="2600" dirty="0"/>
              <a:t>Even , </a:t>
            </a:r>
            <a:r>
              <a:rPr lang="en-US" sz="2600" dirty="0" err="1"/>
              <a:t>india</a:t>
            </a:r>
            <a:r>
              <a:rPr lang="en-US" sz="2600" dirty="0"/>
              <a:t> getting 400 millions of precipitation and</a:t>
            </a:r>
          </a:p>
          <a:p>
            <a:r>
              <a:rPr lang="en-US" sz="2600" dirty="0"/>
              <a:t>163 million cubic meter ground water</a:t>
            </a:r>
          </a:p>
          <a:p>
            <a:r>
              <a:rPr lang="en-US" sz="2600" u="sng" dirty="0">
                <a:solidFill>
                  <a:srgbClr val="00B050"/>
                </a:solidFill>
              </a:rPr>
              <a:t>Over usage of fertilizers</a:t>
            </a:r>
          </a:p>
          <a:p>
            <a:r>
              <a:rPr lang="en-US" sz="2600" dirty="0"/>
              <a:t>Indian farmers using 128 kg/ha NPK and this number is</a:t>
            </a:r>
          </a:p>
          <a:p>
            <a:r>
              <a:rPr lang="en-US" sz="2600" dirty="0"/>
              <a:t>increasing every year</a:t>
            </a:r>
          </a:p>
          <a:p>
            <a:r>
              <a:rPr lang="en-US" sz="2600" dirty="0"/>
              <a:t>Extreme consumption of fertilizers leads to depletion</a:t>
            </a:r>
          </a:p>
          <a:p>
            <a:r>
              <a:rPr lang="en-US" sz="2600" dirty="0"/>
              <a:t>of land</a:t>
            </a:r>
          </a:p>
          <a:p>
            <a:r>
              <a:rPr lang="en-US" sz="2600" u="sng" dirty="0">
                <a:solidFill>
                  <a:srgbClr val="00B050"/>
                </a:solidFill>
              </a:rPr>
              <a:t>Threat from wild animals</a:t>
            </a:r>
          </a:p>
          <a:p>
            <a:r>
              <a:rPr lang="en-US" sz="2600" dirty="0"/>
              <a:t>It is also big issue in our country ,for example </a:t>
            </a:r>
            <a:r>
              <a:rPr lang="en-US" sz="2600" dirty="0" err="1"/>
              <a:t>kerala</a:t>
            </a:r>
            <a:endParaRPr lang="en-US" sz="2600" dirty="0"/>
          </a:p>
          <a:p>
            <a:r>
              <a:rPr lang="en-US" sz="2600" dirty="0"/>
              <a:t>elephants creating lot of damage to farmers.</a:t>
            </a:r>
          </a:p>
        </p:txBody>
      </p:sp>
      <p:pic>
        <p:nvPicPr>
          <p:cNvPr id="3" name="Picture 4">
            <a:extLst>
              <a:ext uri="{FF2B5EF4-FFF2-40B4-BE49-F238E27FC236}">
                <a16:creationId xmlns:a16="http://schemas.microsoft.com/office/drawing/2014/main" xmlns="" id="{30759336-8BF6-3444-AC5C-68978EF9A916}"/>
              </a:ext>
            </a:extLst>
          </p:cNvPr>
          <p:cNvPicPr>
            <a:picLocks noChangeAspect="1"/>
          </p:cNvPicPr>
          <p:nvPr/>
        </p:nvPicPr>
        <p:blipFill>
          <a:blip r:embed="rId2"/>
          <a:stretch>
            <a:fillRect/>
          </a:stretch>
        </p:blipFill>
        <p:spPr>
          <a:xfrm>
            <a:off x="7924192" y="4823446"/>
            <a:ext cx="3335317" cy="2034554"/>
          </a:xfrm>
          <a:prstGeom prst="rect">
            <a:avLst/>
          </a:prstGeom>
        </p:spPr>
      </p:pic>
      <p:pic>
        <p:nvPicPr>
          <p:cNvPr id="6" name="Picture 6">
            <a:extLst>
              <a:ext uri="{FF2B5EF4-FFF2-40B4-BE49-F238E27FC236}">
                <a16:creationId xmlns:a16="http://schemas.microsoft.com/office/drawing/2014/main" xmlns="" id="{A5D7417F-C101-1F4F-8993-A6F726D353B7}"/>
              </a:ext>
            </a:extLst>
          </p:cNvPr>
          <p:cNvPicPr>
            <a:picLocks noChangeAspect="1"/>
          </p:cNvPicPr>
          <p:nvPr/>
        </p:nvPicPr>
        <p:blipFill>
          <a:blip r:embed="rId3"/>
          <a:stretch>
            <a:fillRect/>
          </a:stretch>
        </p:blipFill>
        <p:spPr>
          <a:xfrm>
            <a:off x="7898292" y="392837"/>
            <a:ext cx="3206435" cy="2058195"/>
          </a:xfrm>
          <a:prstGeom prst="rect">
            <a:avLst/>
          </a:prstGeom>
        </p:spPr>
      </p:pic>
      <p:pic>
        <p:nvPicPr>
          <p:cNvPr id="7" name="Picture 7">
            <a:extLst>
              <a:ext uri="{FF2B5EF4-FFF2-40B4-BE49-F238E27FC236}">
                <a16:creationId xmlns:a16="http://schemas.microsoft.com/office/drawing/2014/main" xmlns="" id="{621CF8BD-24B8-F34C-801C-D7F3294C11E7}"/>
              </a:ext>
            </a:extLst>
          </p:cNvPr>
          <p:cNvPicPr>
            <a:picLocks noChangeAspect="1"/>
          </p:cNvPicPr>
          <p:nvPr/>
        </p:nvPicPr>
        <p:blipFill>
          <a:blip r:embed="rId4"/>
          <a:stretch>
            <a:fillRect/>
          </a:stretch>
        </p:blipFill>
        <p:spPr>
          <a:xfrm>
            <a:off x="7833850" y="2554942"/>
            <a:ext cx="3335317" cy="1955935"/>
          </a:xfrm>
          <a:prstGeom prst="rect">
            <a:avLst/>
          </a:prstGeom>
        </p:spPr>
      </p:pic>
    </p:spTree>
    <p:extLst>
      <p:ext uri="{BB962C8B-B14F-4D97-AF65-F5344CB8AC3E}">
        <p14:creationId xmlns:p14="http://schemas.microsoft.com/office/powerpoint/2010/main" xmlns="" val="372215787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xmlns="" id="{1FA349DA-AAEF-8A4F-8BBB-0648CF2FF994}"/>
              </a:ext>
            </a:extLst>
          </p:cNvPr>
          <p:cNvPicPr>
            <a:picLocks noGrp="1" noChangeAspect="1"/>
          </p:cNvPicPr>
          <p:nvPr>
            <p:ph idx="1"/>
          </p:nvPr>
        </p:nvPicPr>
        <p:blipFill>
          <a:blip r:embed="rId2"/>
          <a:stretch>
            <a:fillRect/>
          </a:stretch>
        </p:blipFill>
        <p:spPr>
          <a:xfrm>
            <a:off x="914400" y="685800"/>
            <a:ext cx="2416653" cy="1371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6">
            <a:extLst>
              <a:ext uri="{FF2B5EF4-FFF2-40B4-BE49-F238E27FC236}">
                <a16:creationId xmlns:a16="http://schemas.microsoft.com/office/drawing/2014/main" xmlns="" id="{8EA3F296-64CA-5E49-8803-5EFBCEE7D5EC}"/>
              </a:ext>
            </a:extLst>
          </p:cNvPr>
          <p:cNvPicPr>
            <a:picLocks noChangeAspect="1"/>
          </p:cNvPicPr>
          <p:nvPr/>
        </p:nvPicPr>
        <p:blipFill>
          <a:blip r:embed="rId3"/>
          <a:stretch>
            <a:fillRect/>
          </a:stretch>
        </p:blipFill>
        <p:spPr>
          <a:xfrm>
            <a:off x="3962400" y="685800"/>
            <a:ext cx="2551531" cy="16398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8">
            <a:extLst>
              <a:ext uri="{FF2B5EF4-FFF2-40B4-BE49-F238E27FC236}">
                <a16:creationId xmlns:a16="http://schemas.microsoft.com/office/drawing/2014/main" xmlns="" id="{399BE82E-3067-474F-A963-CFF373B00804}"/>
              </a:ext>
            </a:extLst>
          </p:cNvPr>
          <p:cNvPicPr>
            <a:picLocks noChangeAspect="1"/>
          </p:cNvPicPr>
          <p:nvPr/>
        </p:nvPicPr>
        <p:blipFill>
          <a:blip r:embed="rId4"/>
          <a:stretch>
            <a:fillRect/>
          </a:stretch>
        </p:blipFill>
        <p:spPr>
          <a:xfrm>
            <a:off x="7162800" y="609600"/>
            <a:ext cx="3803580" cy="1676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9">
            <a:extLst>
              <a:ext uri="{FF2B5EF4-FFF2-40B4-BE49-F238E27FC236}">
                <a16:creationId xmlns:a16="http://schemas.microsoft.com/office/drawing/2014/main" xmlns="" id="{3EF461DD-B9CF-7847-8EA9-0903E373D36C}"/>
              </a:ext>
            </a:extLst>
          </p:cNvPr>
          <p:cNvPicPr>
            <a:picLocks noChangeAspect="1"/>
          </p:cNvPicPr>
          <p:nvPr/>
        </p:nvPicPr>
        <p:blipFill>
          <a:blip r:embed="rId5"/>
          <a:stretch>
            <a:fillRect/>
          </a:stretch>
        </p:blipFill>
        <p:spPr>
          <a:xfrm>
            <a:off x="3886200" y="3200400"/>
            <a:ext cx="2741824" cy="1447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10">
            <a:extLst>
              <a:ext uri="{FF2B5EF4-FFF2-40B4-BE49-F238E27FC236}">
                <a16:creationId xmlns:a16="http://schemas.microsoft.com/office/drawing/2014/main" xmlns="" id="{C3710193-8766-9E4B-9F86-79FF06F39E55}"/>
              </a:ext>
            </a:extLst>
          </p:cNvPr>
          <p:cNvPicPr>
            <a:picLocks noChangeAspect="1"/>
          </p:cNvPicPr>
          <p:nvPr/>
        </p:nvPicPr>
        <p:blipFill>
          <a:blip r:embed="rId6"/>
          <a:stretch>
            <a:fillRect/>
          </a:stretch>
        </p:blipFill>
        <p:spPr>
          <a:xfrm>
            <a:off x="3962400" y="5257800"/>
            <a:ext cx="2943821" cy="14679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1">
            <a:extLst>
              <a:ext uri="{FF2B5EF4-FFF2-40B4-BE49-F238E27FC236}">
                <a16:creationId xmlns:a16="http://schemas.microsoft.com/office/drawing/2014/main" xmlns="" id="{DF0255B8-735C-DD41-8C63-BF5B55A79C52}"/>
              </a:ext>
            </a:extLst>
          </p:cNvPr>
          <p:cNvPicPr>
            <a:picLocks noChangeAspect="1"/>
          </p:cNvPicPr>
          <p:nvPr/>
        </p:nvPicPr>
        <p:blipFill>
          <a:blip r:embed="rId7"/>
          <a:stretch>
            <a:fillRect/>
          </a:stretch>
        </p:blipFill>
        <p:spPr>
          <a:xfrm>
            <a:off x="9009530" y="4953000"/>
            <a:ext cx="2959016" cy="17216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p:cNvSpPr txBox="1"/>
          <p:nvPr/>
        </p:nvSpPr>
        <p:spPr>
          <a:xfrm>
            <a:off x="3505200" y="152400"/>
            <a:ext cx="3581400" cy="461665"/>
          </a:xfrm>
          <a:prstGeom prst="rect">
            <a:avLst/>
          </a:prstGeom>
          <a:noFill/>
        </p:spPr>
        <p:txBody>
          <a:bodyPr wrap="square" rtlCol="0">
            <a:spAutoFit/>
          </a:bodyPr>
          <a:lstStyle/>
          <a:p>
            <a:r>
              <a:rPr lang="en-US" dirty="0" smtClean="0"/>
              <a:t>                    </a:t>
            </a:r>
            <a:r>
              <a:rPr lang="en-US" sz="2400" dirty="0" smtClean="0">
                <a:solidFill>
                  <a:srgbClr val="FF0000"/>
                </a:solidFill>
              </a:rPr>
              <a:t>MODULUS</a:t>
            </a:r>
            <a:endParaRPr lang="en-US" sz="2400" dirty="0">
              <a:solidFill>
                <a:srgbClr val="FF0000"/>
              </a:solidFill>
            </a:endParaRPr>
          </a:p>
        </p:txBody>
      </p:sp>
      <p:cxnSp>
        <p:nvCxnSpPr>
          <p:cNvPr id="22" name="Shape 21"/>
          <p:cNvCxnSpPr>
            <a:stCxn id="5" idx="2"/>
          </p:cNvCxnSpPr>
          <p:nvPr/>
        </p:nvCxnSpPr>
        <p:spPr>
          <a:xfrm rot="16200000" flipH="1">
            <a:off x="3309263" y="870863"/>
            <a:ext cx="685800" cy="3058873"/>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8" name="Shape 27"/>
          <p:cNvCxnSpPr>
            <a:stCxn id="8" idx="2"/>
          </p:cNvCxnSpPr>
          <p:nvPr/>
        </p:nvCxnSpPr>
        <p:spPr>
          <a:xfrm rot="5400000">
            <a:off x="6856396" y="535005"/>
            <a:ext cx="457199" cy="3959190"/>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2" name="Straight Arrow Connector 31"/>
          <p:cNvCxnSpPr/>
          <p:nvPr/>
        </p:nvCxnSpPr>
        <p:spPr>
          <a:xfrm rot="5400000">
            <a:off x="4914900" y="2933700"/>
            <a:ext cx="3810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6" name="Straight Arrow Connector 35"/>
          <p:cNvCxnSpPr/>
          <p:nvPr/>
        </p:nvCxnSpPr>
        <p:spPr>
          <a:xfrm rot="5400000">
            <a:off x="4838700" y="4914900"/>
            <a:ext cx="5334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8" name="Straight Arrow Connector 37"/>
          <p:cNvCxnSpPr>
            <a:stCxn id="10" idx="3"/>
          </p:cNvCxnSpPr>
          <p:nvPr/>
        </p:nvCxnSpPr>
        <p:spPr>
          <a:xfrm>
            <a:off x="6906221" y="5991782"/>
            <a:ext cx="2009179" cy="2801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0" name="Straight Arrow Connector 39"/>
          <p:cNvCxnSpPr/>
          <p:nvPr/>
        </p:nvCxnSpPr>
        <p:spPr>
          <a:xfrm rot="5400000">
            <a:off x="4914900" y="2552700"/>
            <a:ext cx="3810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23711091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21"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F9BC4A32-B7ED-034E-A4D5-9890C227BC87}"/>
              </a:ext>
            </a:extLst>
          </p:cNvPr>
          <p:cNvSpPr txBox="1"/>
          <p:nvPr/>
        </p:nvSpPr>
        <p:spPr>
          <a:xfrm>
            <a:off x="739588" y="288754"/>
            <a:ext cx="10060845" cy="5755422"/>
          </a:xfrm>
          <a:prstGeom prst="rect">
            <a:avLst/>
          </a:prstGeom>
          <a:noFill/>
        </p:spPr>
        <p:txBody>
          <a:bodyPr wrap="square">
            <a:spAutoFit/>
          </a:bodyPr>
          <a:lstStyle/>
          <a:p>
            <a:r>
              <a:rPr lang="en-IN" sz="3200" u="sng" dirty="0">
                <a:solidFill>
                  <a:schemeClr val="accent3">
                    <a:lumMod val="75000"/>
                  </a:schemeClr>
                </a:solidFill>
              </a:rPr>
              <a:t>CONCLUSION:</a:t>
            </a:r>
          </a:p>
          <a:p>
            <a:r>
              <a:rPr lang="en-IN" sz="2800" dirty="0"/>
              <a:t> We can conclude that by using </a:t>
            </a:r>
            <a:r>
              <a:rPr lang="en-IN" sz="2800" dirty="0" smtClean="0"/>
              <a:t>this </a:t>
            </a:r>
            <a:r>
              <a:rPr lang="en-IN" sz="2800" dirty="0"/>
              <a:t>respective  methods,  We Will be  able to estimate the required quantity of water and nutrients reaching to the crop, So that farmers  can be able to  get a healthy crop yield. </a:t>
            </a:r>
          </a:p>
          <a:p>
            <a:endParaRPr lang="en-IN" sz="2800" dirty="0"/>
          </a:p>
          <a:p>
            <a:r>
              <a:rPr lang="en-IN" sz="2800" dirty="0"/>
              <a:t>• </a:t>
            </a:r>
            <a:r>
              <a:rPr lang="en-US" sz="2800" dirty="0"/>
              <a:t>Efficient usage of water</a:t>
            </a:r>
          </a:p>
          <a:p>
            <a:r>
              <a:rPr lang="en-IN" sz="2800" dirty="0"/>
              <a:t>• </a:t>
            </a:r>
            <a:r>
              <a:rPr lang="en-US" sz="2800" dirty="0"/>
              <a:t>More land can converted </a:t>
            </a:r>
            <a:r>
              <a:rPr lang="en-US" sz="2800" dirty="0" smtClean="0"/>
              <a:t>into cultivation</a:t>
            </a:r>
            <a:endParaRPr lang="en-US" sz="2800" dirty="0"/>
          </a:p>
          <a:p>
            <a:r>
              <a:rPr lang="en-IN" sz="2800" dirty="0"/>
              <a:t>• </a:t>
            </a:r>
            <a:r>
              <a:rPr lang="en-US" sz="2800" dirty="0"/>
              <a:t>It reduce the over-usage of fertilizers ,by this we can decrease the </a:t>
            </a:r>
            <a:r>
              <a:rPr lang="en-US" sz="2800" dirty="0" smtClean="0"/>
              <a:t>   “finical burden</a:t>
            </a:r>
            <a:r>
              <a:rPr lang="en-US" sz="2800" dirty="0"/>
              <a:t>” on farmers.</a:t>
            </a:r>
          </a:p>
          <a:p>
            <a:r>
              <a:rPr lang="en-IN" sz="2800" dirty="0"/>
              <a:t>• </a:t>
            </a:r>
            <a:r>
              <a:rPr lang="en-US" sz="2800" dirty="0"/>
              <a:t>It helps us to maintain the real-time</a:t>
            </a:r>
            <a:r>
              <a:rPr lang="en-IN" sz="2800" dirty="0"/>
              <a:t> </a:t>
            </a:r>
            <a:r>
              <a:rPr lang="en-US" sz="2800" dirty="0"/>
              <a:t>health data of the crop</a:t>
            </a:r>
          </a:p>
          <a:p>
            <a:r>
              <a:rPr lang="en-IN" sz="2800" dirty="0"/>
              <a:t>• </a:t>
            </a:r>
            <a:r>
              <a:rPr lang="en-US" sz="2800" dirty="0"/>
              <a:t>Less manpower requirement</a:t>
            </a:r>
          </a:p>
          <a:p>
            <a:r>
              <a:rPr lang="en-IN" sz="2800" dirty="0"/>
              <a:t>• </a:t>
            </a:r>
            <a:r>
              <a:rPr lang="en-US" sz="2800" dirty="0"/>
              <a:t>It reduce the soil depletion</a:t>
            </a:r>
          </a:p>
        </p:txBody>
      </p:sp>
    </p:spTree>
    <p:extLst>
      <p:ext uri="{BB962C8B-B14F-4D97-AF65-F5344CB8AC3E}">
        <p14:creationId xmlns:p14="http://schemas.microsoft.com/office/powerpoint/2010/main" xmlns="" val="165901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xmlns="" id="{8B380A07-0FB3-8C4F-9673-B49C4C09EBD2}"/>
              </a:ext>
            </a:extLst>
          </p:cNvPr>
          <p:cNvSpPr txBox="1"/>
          <p:nvPr/>
        </p:nvSpPr>
        <p:spPr>
          <a:xfrm>
            <a:off x="1403282" y="2793719"/>
            <a:ext cx="9996666" cy="3970318"/>
          </a:xfrm>
          <a:prstGeom prst="rect">
            <a:avLst/>
          </a:prstGeom>
          <a:noFill/>
        </p:spPr>
        <p:txBody>
          <a:bodyPr wrap="square">
            <a:spAutoFit/>
          </a:bodyPr>
          <a:lstStyle/>
          <a:p>
            <a:endParaRPr lang="en-IN" sz="2400"/>
          </a:p>
          <a:p>
            <a:r>
              <a:rPr lang="en-IN" sz="2800" u="sng">
                <a:solidFill>
                  <a:schemeClr val="accent3">
                    <a:lumMod val="75000"/>
                  </a:schemeClr>
                </a:solidFill>
              </a:rPr>
              <a:t>Mentors:</a:t>
            </a:r>
          </a:p>
          <a:p>
            <a:r>
              <a:rPr lang="en-IN" sz="2800"/>
              <a:t> </a:t>
            </a:r>
            <a:r>
              <a:rPr lang="en-IN" sz="2400"/>
              <a:t>1.Gopi krishna Rao Panayam vuppu</a:t>
            </a:r>
          </a:p>
          <a:p>
            <a:r>
              <a:rPr lang="en-IN" sz="2400"/>
              <a:t>2.Venkata krishnaiah Kummara </a:t>
            </a:r>
          </a:p>
          <a:p>
            <a:endParaRPr lang="en-IN" sz="2400">
              <a:solidFill>
                <a:schemeClr val="accent3">
                  <a:lumMod val="75000"/>
                </a:schemeClr>
              </a:solidFill>
            </a:endParaRPr>
          </a:p>
          <a:p>
            <a:r>
              <a:rPr lang="en-IN" sz="2800" u="sng">
                <a:solidFill>
                  <a:schemeClr val="accent3">
                    <a:lumMod val="75000"/>
                  </a:schemeClr>
                </a:solidFill>
              </a:rPr>
              <a:t>Presented by:</a:t>
            </a:r>
          </a:p>
          <a:p>
            <a:r>
              <a:rPr lang="en-IN" sz="2400"/>
              <a:t>1.Patil Saiabhin                                   4.Sai kiran yadav  M</a:t>
            </a:r>
          </a:p>
          <a:p>
            <a:r>
              <a:rPr lang="en-IN" sz="2400"/>
              <a:t>2.Langaluru Sai Thrivikram              5.Thummalasetty Sai Charishma </a:t>
            </a:r>
          </a:p>
          <a:p>
            <a:r>
              <a:rPr lang="en-IN" sz="2400"/>
              <a:t>3.Rakesh kurni                                     6.Shaik Naseeha Nouseen</a:t>
            </a:r>
          </a:p>
          <a:p>
            <a:endParaRPr lang="en-US" sz="2400"/>
          </a:p>
        </p:txBody>
      </p:sp>
      <p:pic>
        <p:nvPicPr>
          <p:cNvPr id="13" name="Picture 13">
            <a:extLst>
              <a:ext uri="{FF2B5EF4-FFF2-40B4-BE49-F238E27FC236}">
                <a16:creationId xmlns:a16="http://schemas.microsoft.com/office/drawing/2014/main" xmlns="" id="{EA224D64-00D2-554C-AFE7-1202D77A8D05}"/>
              </a:ext>
            </a:extLst>
          </p:cNvPr>
          <p:cNvPicPr>
            <a:picLocks noChangeAspect="1"/>
          </p:cNvPicPr>
          <p:nvPr/>
        </p:nvPicPr>
        <p:blipFill>
          <a:blip r:embed="rId2"/>
          <a:stretch>
            <a:fillRect/>
          </a:stretch>
        </p:blipFill>
        <p:spPr>
          <a:xfrm>
            <a:off x="4702729" y="93963"/>
            <a:ext cx="2573188" cy="248141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xmlns="" val="2788363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2">
            <a:extLst>
              <a:ext uri="{FF2B5EF4-FFF2-40B4-BE49-F238E27FC236}">
                <a16:creationId xmlns:a16="http://schemas.microsoft.com/office/drawing/2014/main" xmlns="" id="{5A43B63F-30C8-4446-919A-425425B29E09}"/>
              </a:ext>
            </a:extLst>
          </p:cNvPr>
          <p:cNvPicPr>
            <a:picLocks noChangeAspect="1"/>
          </p:cNvPicPr>
          <p:nvPr/>
        </p:nvPicPr>
        <p:blipFill>
          <a:blip r:embed="rId2"/>
          <a:stretch>
            <a:fillRect/>
          </a:stretch>
        </p:blipFill>
        <p:spPr>
          <a:xfrm>
            <a:off x="549624" y="1376427"/>
            <a:ext cx="5256578" cy="3007250"/>
          </a:xfrm>
          <a:prstGeom prst="rect">
            <a:avLst/>
          </a:prstGeom>
        </p:spPr>
      </p:pic>
      <p:sp>
        <p:nvSpPr>
          <p:cNvPr id="14" name="TextBox 13">
            <a:extLst>
              <a:ext uri="{FF2B5EF4-FFF2-40B4-BE49-F238E27FC236}">
                <a16:creationId xmlns:a16="http://schemas.microsoft.com/office/drawing/2014/main" xmlns="" id="{AA45055C-BCBD-8447-932E-F8F101C9E22B}"/>
              </a:ext>
            </a:extLst>
          </p:cNvPr>
          <p:cNvSpPr txBox="1"/>
          <p:nvPr/>
        </p:nvSpPr>
        <p:spPr>
          <a:xfrm>
            <a:off x="444160" y="176098"/>
            <a:ext cx="6093962" cy="1200329"/>
          </a:xfrm>
          <a:prstGeom prst="rect">
            <a:avLst/>
          </a:prstGeom>
          <a:noFill/>
        </p:spPr>
        <p:txBody>
          <a:bodyPr wrap="square">
            <a:spAutoFit/>
          </a:bodyPr>
          <a:lstStyle/>
          <a:p>
            <a:r>
              <a:rPr lang="en-US" sz="7200">
                <a:solidFill>
                  <a:schemeClr val="accent4"/>
                </a:solidFill>
              </a:rPr>
              <a:t>JAI KISAN</a:t>
            </a:r>
          </a:p>
        </p:txBody>
      </p:sp>
      <p:sp>
        <p:nvSpPr>
          <p:cNvPr id="18" name="TextBox 17">
            <a:extLst>
              <a:ext uri="{FF2B5EF4-FFF2-40B4-BE49-F238E27FC236}">
                <a16:creationId xmlns:a16="http://schemas.microsoft.com/office/drawing/2014/main" xmlns="" id="{A48FCAF8-F62F-244E-BEBF-09C36C09DA8B}"/>
              </a:ext>
            </a:extLst>
          </p:cNvPr>
          <p:cNvSpPr txBox="1"/>
          <p:nvPr/>
        </p:nvSpPr>
        <p:spPr>
          <a:xfrm>
            <a:off x="5036535" y="5481572"/>
            <a:ext cx="7740207" cy="1200329"/>
          </a:xfrm>
          <a:prstGeom prst="rect">
            <a:avLst/>
          </a:prstGeom>
          <a:noFill/>
        </p:spPr>
        <p:txBody>
          <a:bodyPr wrap="square">
            <a:spAutoFit/>
          </a:bodyPr>
          <a:lstStyle/>
          <a:p>
            <a:r>
              <a:rPr lang="en-IN" sz="7200">
                <a:solidFill>
                  <a:schemeClr val="accent1"/>
                </a:solidFill>
                <a:latin typeface="Cavolini" panose="03000502040302020204" pitchFamily="66" charset="0"/>
                <a:cs typeface="Cavolini" panose="03000502040302020204" pitchFamily="66" charset="0"/>
              </a:rPr>
              <a:t>THANK YOU....</a:t>
            </a:r>
            <a:endParaRPr lang="en-US" sz="7200">
              <a:solidFill>
                <a:schemeClr val="accent1"/>
              </a:solidFill>
              <a:latin typeface="Cavolini" panose="03000502040302020204" pitchFamily="66" charset="0"/>
              <a:cs typeface="Cavolini" panose="03000502040302020204" pitchFamily="66" charset="0"/>
            </a:endParaRPr>
          </a:p>
        </p:txBody>
      </p:sp>
      <p:pic>
        <p:nvPicPr>
          <p:cNvPr id="21" name="Picture 21">
            <a:extLst>
              <a:ext uri="{FF2B5EF4-FFF2-40B4-BE49-F238E27FC236}">
                <a16:creationId xmlns:a16="http://schemas.microsoft.com/office/drawing/2014/main" xmlns="" id="{31C29295-F74C-624F-AC82-B34651BF31FE}"/>
              </a:ext>
            </a:extLst>
          </p:cNvPr>
          <p:cNvPicPr>
            <a:picLocks noChangeAspect="1"/>
          </p:cNvPicPr>
          <p:nvPr/>
        </p:nvPicPr>
        <p:blipFill>
          <a:blip r:embed="rId3"/>
          <a:stretch>
            <a:fillRect/>
          </a:stretch>
        </p:blipFill>
        <p:spPr>
          <a:xfrm>
            <a:off x="10022132" y="3373987"/>
            <a:ext cx="1726293" cy="195879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xmlns="" val="154309604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702542-D222-D54C-A97F-CBFC5ECC2174}"/>
              </a:ext>
            </a:extLst>
          </p:cNvPr>
          <p:cNvSpPr>
            <a:spLocks noGrp="1"/>
          </p:cNvSpPr>
          <p:nvPr>
            <p:ph idx="1"/>
          </p:nvPr>
        </p:nvSpPr>
        <p:spPr>
          <a:xfrm>
            <a:off x="407987" y="232267"/>
            <a:ext cx="11391602" cy="7226238"/>
          </a:xfrm>
        </p:spPr>
        <p:txBody>
          <a:bodyPr>
            <a:noAutofit/>
          </a:bodyPr>
          <a:lstStyle/>
          <a:p>
            <a:pPr marL="0" indent="0">
              <a:buNone/>
            </a:pPr>
            <a:r>
              <a:rPr lang="en-IN" sz="4000" u="sng" dirty="0">
                <a:solidFill>
                  <a:schemeClr val="accent4"/>
                </a:solidFill>
              </a:rPr>
              <a:t>Problems statement :</a:t>
            </a:r>
          </a:p>
          <a:p>
            <a:pPr marL="0" indent="0">
              <a:buNone/>
            </a:pPr>
            <a:r>
              <a:rPr lang="en-IN" sz="3200" dirty="0"/>
              <a:t> *      “Development of real time land usage and  monitoring tool by using satellite data and artificial </a:t>
            </a:r>
            <a:r>
              <a:rPr lang="en-IN" sz="3200" dirty="0" smtClean="0"/>
              <a:t>intelligence” </a:t>
            </a:r>
            <a:r>
              <a:rPr lang="en-IN" sz="3200" dirty="0"/>
              <a:t>which is given by  ‘Government of Bihar’</a:t>
            </a:r>
          </a:p>
          <a:p>
            <a:pPr marL="0" indent="0">
              <a:buNone/>
            </a:pPr>
            <a:r>
              <a:rPr lang="en-IN" sz="3200" dirty="0"/>
              <a:t>*we have chosen this problem statement because these are one of the real time problems that are facing by farmers . </a:t>
            </a:r>
          </a:p>
          <a:p>
            <a:pPr marL="0" indent="0">
              <a:buNone/>
            </a:pPr>
            <a:r>
              <a:rPr lang="en-IN" sz="3200" dirty="0"/>
              <a:t>*By this project we are going to give some real time solutions to farmers.</a:t>
            </a:r>
          </a:p>
          <a:p>
            <a:pPr>
              <a:buFont typeface="Arial" panose="020B0604020202020204" pitchFamily="34" charset="0"/>
              <a:buChar char="•"/>
            </a:pPr>
            <a:r>
              <a:rPr lang="en-IN" sz="3200" dirty="0"/>
              <a:t>1.Water Management</a:t>
            </a:r>
          </a:p>
          <a:p>
            <a:pPr>
              <a:buFont typeface="Arial" panose="020B0604020202020204" pitchFamily="34" charset="0"/>
              <a:buChar char="•"/>
            </a:pPr>
            <a:r>
              <a:rPr lang="en-IN" sz="3200" dirty="0"/>
              <a:t>2.Over-usage of fertilizers</a:t>
            </a:r>
          </a:p>
          <a:p>
            <a:pPr>
              <a:buFont typeface="Arial" panose="020B0604020202020204" pitchFamily="34" charset="0"/>
              <a:buChar char="•"/>
            </a:pPr>
            <a:r>
              <a:rPr lang="en-IN" sz="3200" dirty="0"/>
              <a:t>3.Monitoring and security</a:t>
            </a:r>
          </a:p>
          <a:p>
            <a:pPr>
              <a:buFont typeface="Arial" panose="020B0604020202020204" pitchFamily="34" charset="0"/>
              <a:buChar char="•"/>
            </a:pPr>
            <a:endParaRPr lang="en-IN" sz="3200" dirty="0"/>
          </a:p>
          <a:p>
            <a:endParaRPr lang="en-IN" sz="2000" dirty="0"/>
          </a:p>
          <a:p>
            <a:endParaRPr lang="en-US" sz="2000" dirty="0"/>
          </a:p>
        </p:txBody>
      </p:sp>
    </p:spTree>
    <p:extLst>
      <p:ext uri="{BB962C8B-B14F-4D97-AF65-F5344CB8AC3E}">
        <p14:creationId xmlns:p14="http://schemas.microsoft.com/office/powerpoint/2010/main" xmlns="" val="107028952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117A47E-1C7F-0441-8FA8-6DAEDA9DC490}"/>
              </a:ext>
            </a:extLst>
          </p:cNvPr>
          <p:cNvSpPr>
            <a:spLocks noGrp="1"/>
          </p:cNvSpPr>
          <p:nvPr>
            <p:ph idx="1"/>
          </p:nvPr>
        </p:nvSpPr>
        <p:spPr>
          <a:xfrm>
            <a:off x="1179673" y="-1746693"/>
            <a:ext cx="10482593" cy="9549437"/>
          </a:xfrm>
        </p:spPr>
        <p:txBody>
          <a:bodyPr vert="horz" lIns="91440" tIns="45720" rIns="91440" bIns="45720" rtlCol="0">
            <a:normAutofit/>
          </a:bodyPr>
          <a:lstStyle/>
          <a:p>
            <a:pPr marL="0" indent="0">
              <a:buNone/>
            </a:pPr>
            <a:r>
              <a:rPr lang="en-IN" sz="4000" u="sng" dirty="0">
                <a:solidFill>
                  <a:schemeClr val="bg2">
                    <a:lumMod val="60000"/>
                    <a:lumOff val="40000"/>
                  </a:schemeClr>
                </a:solidFill>
              </a:rPr>
              <a:t>Purpose</a:t>
            </a:r>
            <a:r>
              <a:rPr lang="en-IN" sz="4000" u="sng" dirty="0" smtClean="0">
                <a:solidFill>
                  <a:schemeClr val="bg2">
                    <a:lumMod val="60000"/>
                    <a:lumOff val="40000"/>
                  </a:schemeClr>
                </a:solidFill>
              </a:rPr>
              <a:t>:</a:t>
            </a:r>
            <a:endParaRPr lang="en-IN" sz="4000" u="sng" dirty="0">
              <a:solidFill>
                <a:schemeClr val="bg2">
                  <a:lumMod val="60000"/>
                  <a:lumOff val="40000"/>
                </a:schemeClr>
              </a:solidFill>
            </a:endParaRPr>
          </a:p>
          <a:p>
            <a:pPr marL="0" indent="0">
              <a:buNone/>
            </a:pPr>
            <a:r>
              <a:rPr lang="en-IN" sz="3200" dirty="0" smtClean="0"/>
              <a:t>• Smart  water management System</a:t>
            </a:r>
          </a:p>
          <a:p>
            <a:pPr marL="0" indent="0">
              <a:buNone/>
            </a:pPr>
            <a:endParaRPr lang="en-IN" sz="3200" dirty="0"/>
          </a:p>
          <a:p>
            <a:pPr marL="0" indent="0">
              <a:buNone/>
            </a:pPr>
            <a:r>
              <a:rPr lang="en-IN" sz="3200" dirty="0" smtClean="0"/>
              <a:t>• Smart analysis of chemical composition </a:t>
            </a:r>
          </a:p>
          <a:p>
            <a:pPr marL="0" indent="0">
              <a:buNone/>
            </a:pPr>
            <a:endParaRPr lang="en-IN" sz="3200" dirty="0"/>
          </a:p>
          <a:p>
            <a:pPr marL="0" indent="0">
              <a:buNone/>
            </a:pPr>
            <a:r>
              <a:rPr lang="en-IN" sz="3200" dirty="0"/>
              <a:t>• </a:t>
            </a:r>
            <a:r>
              <a:rPr lang="en-IN" sz="3200" dirty="0" smtClean="0"/>
              <a:t>Smart  monitoring and security system</a:t>
            </a:r>
            <a:endParaRPr lang="en-IN" sz="3200" dirty="0"/>
          </a:p>
          <a:p>
            <a:pPr marL="742950" indent="-742950">
              <a:buAutoNum type="alphaLcParenR"/>
            </a:pPr>
            <a:endParaRPr lang="en-IN" sz="3600" dirty="0"/>
          </a:p>
          <a:p>
            <a:pPr marL="742950" indent="-742950">
              <a:buAutoNum type="alphaLcParenR"/>
            </a:pPr>
            <a:endParaRPr lang="en-IN" sz="3600" dirty="0"/>
          </a:p>
          <a:p>
            <a:pPr marL="742950" indent="-742950">
              <a:buAutoNum type="alphaLcParenR"/>
            </a:pPr>
            <a:endParaRPr lang="en-IN" sz="3600" dirty="0"/>
          </a:p>
        </p:txBody>
      </p:sp>
    </p:spTree>
    <p:extLst>
      <p:ext uri="{BB962C8B-B14F-4D97-AF65-F5344CB8AC3E}">
        <p14:creationId xmlns:p14="http://schemas.microsoft.com/office/powerpoint/2010/main" xmlns="" val="351847397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5CF68642-A71B-EC4A-AD1D-DB7D0D5B7656}"/>
              </a:ext>
            </a:extLst>
          </p:cNvPr>
          <p:cNvSpPr>
            <a:spLocks noGrp="1"/>
          </p:cNvSpPr>
          <p:nvPr>
            <p:ph idx="1"/>
          </p:nvPr>
        </p:nvSpPr>
        <p:spPr>
          <a:xfrm>
            <a:off x="228600" y="0"/>
            <a:ext cx="11734799" cy="6705600"/>
          </a:xfrm>
        </p:spPr>
        <p:txBody>
          <a:bodyPr>
            <a:normAutofit lnSpcReduction="10000"/>
          </a:bodyPr>
          <a:lstStyle/>
          <a:p>
            <a:pPr>
              <a:buNone/>
            </a:pPr>
            <a:r>
              <a:rPr lang="en-IN" sz="4000" u="sng" dirty="0" smtClean="0">
                <a:solidFill>
                  <a:schemeClr val="accent3"/>
                </a:solidFill>
              </a:rPr>
              <a:t>Scope:</a:t>
            </a:r>
            <a:endParaRPr lang="en-IN" sz="3200" u="sng" dirty="0">
              <a:solidFill>
                <a:schemeClr val="accent3"/>
              </a:solidFill>
            </a:endParaRPr>
          </a:p>
          <a:p>
            <a:r>
              <a:rPr lang="en-IN" sz="2600" dirty="0"/>
              <a:t>1</a:t>
            </a:r>
            <a:r>
              <a:rPr lang="en-IN" sz="3200" dirty="0"/>
              <a:t>.</a:t>
            </a:r>
            <a:r>
              <a:rPr lang="en-US" sz="3200" dirty="0"/>
              <a:t>By this water management system , we can able to calculate the      “CROP </a:t>
            </a:r>
            <a:r>
              <a:rPr lang="en-US" sz="3200" dirty="0" smtClean="0"/>
              <a:t>YIELD PER CUBIC </a:t>
            </a:r>
            <a:r>
              <a:rPr lang="en-US" sz="3200" dirty="0"/>
              <a:t>METER USAGE OF WATER” index</a:t>
            </a:r>
            <a:r>
              <a:rPr lang="en-US" sz="3200" dirty="0" smtClean="0"/>
              <a:t>.</a:t>
            </a:r>
          </a:p>
          <a:p>
            <a:endParaRPr lang="en-IN" sz="3200" dirty="0"/>
          </a:p>
          <a:p>
            <a:r>
              <a:rPr lang="en-US" sz="3200" dirty="0"/>
              <a:t>2.By smart analysis , we can able to calculate the  “CROP  YIELD  PER   KG OF FERTILIZERS” index</a:t>
            </a:r>
            <a:r>
              <a:rPr lang="en-US" sz="3200" dirty="0" smtClean="0"/>
              <a:t>.</a:t>
            </a:r>
          </a:p>
          <a:p>
            <a:endParaRPr lang="en-IN" sz="3200" dirty="0"/>
          </a:p>
          <a:p>
            <a:r>
              <a:rPr lang="en-US" sz="3200" dirty="0"/>
              <a:t>3.By arranging a CC camera at the top of  antenna ,we can monitor the field  effectively</a:t>
            </a:r>
            <a:r>
              <a:rPr lang="en-US" sz="3200" dirty="0" smtClean="0"/>
              <a:t>.</a:t>
            </a:r>
          </a:p>
          <a:p>
            <a:endParaRPr lang="en-IN" sz="3200" dirty="0"/>
          </a:p>
          <a:p>
            <a:r>
              <a:rPr lang="en-US" sz="3200" dirty="0"/>
              <a:t>4.By placing a “SIEREN” at the antenna ,we can provide more security to field .</a:t>
            </a:r>
          </a:p>
        </p:txBody>
      </p:sp>
    </p:spTree>
    <p:extLst>
      <p:ext uri="{BB962C8B-B14F-4D97-AF65-F5344CB8AC3E}">
        <p14:creationId xmlns:p14="http://schemas.microsoft.com/office/powerpoint/2010/main" xmlns="" val="390813153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379536-8918-E248-8D44-CC1E5DAD1751}"/>
              </a:ext>
            </a:extLst>
          </p:cNvPr>
          <p:cNvSpPr>
            <a:spLocks noGrp="1"/>
          </p:cNvSpPr>
          <p:nvPr>
            <p:ph type="title"/>
          </p:nvPr>
        </p:nvSpPr>
        <p:spPr>
          <a:xfrm>
            <a:off x="2895600" y="-5995830"/>
            <a:ext cx="8610600" cy="1293028"/>
          </a:xfrm>
        </p:spPr>
        <p:txBody>
          <a:bodyPr/>
          <a:lstStyle/>
          <a:p>
            <a:endParaRPr lang="en-US"/>
          </a:p>
        </p:txBody>
      </p:sp>
      <p:sp>
        <p:nvSpPr>
          <p:cNvPr id="4" name="Content Placeholder 3">
            <a:extLst>
              <a:ext uri="{FF2B5EF4-FFF2-40B4-BE49-F238E27FC236}">
                <a16:creationId xmlns:a16="http://schemas.microsoft.com/office/drawing/2014/main" xmlns="" id="{079512BC-1313-D34D-8A36-9236CBF13C63}"/>
              </a:ext>
            </a:extLst>
          </p:cNvPr>
          <p:cNvSpPr>
            <a:spLocks noGrp="1"/>
          </p:cNvSpPr>
          <p:nvPr>
            <p:ph idx="1"/>
          </p:nvPr>
        </p:nvSpPr>
        <p:spPr>
          <a:xfrm>
            <a:off x="304801" y="-2408245"/>
            <a:ext cx="11506200" cy="11087710"/>
          </a:xfrm>
        </p:spPr>
        <p:txBody>
          <a:bodyPr/>
          <a:lstStyle/>
          <a:p>
            <a:pPr marL="0" indent="0">
              <a:buNone/>
            </a:pPr>
            <a:r>
              <a:rPr lang="en-IN" sz="4000" u="sng" dirty="0">
                <a:solidFill>
                  <a:schemeClr val="accent5">
                    <a:lumMod val="75000"/>
                  </a:schemeClr>
                </a:solidFill>
              </a:rPr>
              <a:t> Objective:</a:t>
            </a:r>
          </a:p>
          <a:p>
            <a:pPr marL="342900" indent="-342900">
              <a:buAutoNum type="arabicPeriod"/>
            </a:pPr>
            <a:r>
              <a:rPr lang="en-IN" sz="3200" dirty="0"/>
              <a:t>W</a:t>
            </a:r>
            <a:r>
              <a:rPr lang="en-US" sz="3200" dirty="0"/>
              <a:t>e can decrease the over-usage of </a:t>
            </a:r>
            <a:r>
              <a:rPr lang="en-US" sz="3200" dirty="0" smtClean="0"/>
              <a:t>water</a:t>
            </a:r>
            <a:endParaRPr lang="en-IN" sz="3200" dirty="0"/>
          </a:p>
          <a:p>
            <a:pPr marL="342900" indent="-342900">
              <a:buAutoNum type="arabicPeriod"/>
            </a:pPr>
            <a:r>
              <a:rPr lang="en-IN" sz="3200" dirty="0"/>
              <a:t>W</a:t>
            </a:r>
            <a:r>
              <a:rPr lang="en-US" sz="3200" dirty="0"/>
              <a:t>e can increase the cultivating area with the same amount of water.</a:t>
            </a:r>
            <a:endParaRPr lang="en-IN" sz="3200" dirty="0"/>
          </a:p>
          <a:p>
            <a:pPr marL="342900" indent="-342900">
              <a:buAutoNum type="arabicPeriod"/>
            </a:pPr>
            <a:r>
              <a:rPr lang="en-IN" sz="3200" dirty="0"/>
              <a:t>We  can be able to know the  type of nutrients present in soil. </a:t>
            </a:r>
          </a:p>
          <a:p>
            <a:pPr marL="342900" indent="-342900">
              <a:buAutoNum type="arabicPeriod"/>
            </a:pPr>
            <a:r>
              <a:rPr lang="en-IN" sz="3200" dirty="0"/>
              <a:t>It helps us to find the decaying  nutrients in the soil. </a:t>
            </a:r>
          </a:p>
          <a:p>
            <a:pPr marL="342900" indent="-342900">
              <a:buAutoNum type="arabicPeriod"/>
            </a:pPr>
            <a:r>
              <a:rPr lang="en-IN" sz="3200" dirty="0"/>
              <a:t>It helps us to know  the requirement of  nutrients to the crops</a:t>
            </a:r>
            <a:r>
              <a:rPr lang="en-IN" sz="3200" dirty="0" smtClean="0"/>
              <a:t>.</a:t>
            </a:r>
            <a:endParaRPr lang="en-IN" sz="3200" dirty="0"/>
          </a:p>
          <a:p>
            <a:pPr marL="342900" indent="-342900">
              <a:buAutoNum type="arabicPeriod"/>
            </a:pPr>
            <a:r>
              <a:rPr lang="en-IN" sz="3200" dirty="0"/>
              <a:t> It helps us to monitor the field from anywhere. </a:t>
            </a:r>
          </a:p>
        </p:txBody>
      </p:sp>
    </p:spTree>
    <p:extLst>
      <p:ext uri="{BB962C8B-B14F-4D97-AF65-F5344CB8AC3E}">
        <p14:creationId xmlns:p14="http://schemas.microsoft.com/office/powerpoint/2010/main" xmlns="" val="229933655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364A0D-7206-A845-BB47-7F1EFC1A0E1F}"/>
              </a:ext>
            </a:extLst>
          </p:cNvPr>
          <p:cNvSpPr>
            <a:spLocks noGrp="1"/>
          </p:cNvSpPr>
          <p:nvPr>
            <p:ph type="title"/>
          </p:nvPr>
        </p:nvSpPr>
        <p:spPr>
          <a:xfrm>
            <a:off x="2895600" y="-3563135"/>
            <a:ext cx="8610600" cy="1293028"/>
          </a:xfrm>
        </p:spPr>
        <p:txBody>
          <a:bodyPr/>
          <a:lstStyle/>
          <a:p>
            <a:endParaRPr lang="en-US"/>
          </a:p>
        </p:txBody>
      </p:sp>
      <p:sp>
        <p:nvSpPr>
          <p:cNvPr id="6" name="Content Placeholder 5">
            <a:extLst>
              <a:ext uri="{FF2B5EF4-FFF2-40B4-BE49-F238E27FC236}">
                <a16:creationId xmlns:a16="http://schemas.microsoft.com/office/drawing/2014/main" xmlns="" id="{3F002896-7CC5-CF4F-935F-51529A665584}"/>
              </a:ext>
            </a:extLst>
          </p:cNvPr>
          <p:cNvSpPr>
            <a:spLocks noGrp="1"/>
          </p:cNvSpPr>
          <p:nvPr>
            <p:ph idx="1"/>
          </p:nvPr>
        </p:nvSpPr>
        <p:spPr>
          <a:xfrm>
            <a:off x="685801" y="-2371571"/>
            <a:ext cx="10131425" cy="8162772"/>
          </a:xfrm>
        </p:spPr>
        <p:txBody>
          <a:bodyPr>
            <a:normAutofit/>
          </a:bodyPr>
          <a:lstStyle/>
          <a:p>
            <a:r>
              <a:rPr lang="en-IN" sz="4000" u="sng" dirty="0">
                <a:solidFill>
                  <a:schemeClr val="accent6">
                    <a:lumMod val="60000"/>
                    <a:lumOff val="40000"/>
                  </a:schemeClr>
                </a:solidFill>
              </a:rPr>
              <a:t>System Architecture:</a:t>
            </a:r>
          </a:p>
          <a:p>
            <a:r>
              <a:rPr lang="en-IN" sz="3200" dirty="0"/>
              <a:t>1.We arrange the FBG sensor cables diagonally and </a:t>
            </a:r>
            <a:r>
              <a:rPr lang="en-IN" sz="3200" smtClean="0"/>
              <a:t>boders</a:t>
            </a:r>
            <a:r>
              <a:rPr lang="en-IN" sz="3200" dirty="0" smtClean="0"/>
              <a:t> </a:t>
            </a:r>
            <a:r>
              <a:rPr lang="en-IN" sz="3200" dirty="0"/>
              <a:t>of the field. </a:t>
            </a:r>
          </a:p>
          <a:p>
            <a:r>
              <a:rPr lang="en-IN" sz="3200" dirty="0"/>
              <a:t>2.We place the antenna at the middle of the field with the programmable device. </a:t>
            </a:r>
          </a:p>
          <a:p>
            <a:r>
              <a:rPr lang="en-IN" sz="3200" dirty="0"/>
              <a:t>3.We connect all the FBG cables to antenna or device. </a:t>
            </a:r>
            <a:endParaRPr lang="en-US" sz="3200" dirty="0"/>
          </a:p>
        </p:txBody>
      </p:sp>
      <p:pic>
        <p:nvPicPr>
          <p:cNvPr id="3" name="Picture 3">
            <a:extLst>
              <a:ext uri="{FF2B5EF4-FFF2-40B4-BE49-F238E27FC236}">
                <a16:creationId xmlns:a16="http://schemas.microsoft.com/office/drawing/2014/main" xmlns="" id="{61BC79CB-57E2-1E4F-A3F7-C53AC1FDAE53}"/>
              </a:ext>
            </a:extLst>
          </p:cNvPr>
          <p:cNvPicPr>
            <a:picLocks noChangeAspect="1"/>
          </p:cNvPicPr>
          <p:nvPr/>
        </p:nvPicPr>
        <p:blipFill>
          <a:blip r:embed="rId2"/>
          <a:stretch>
            <a:fillRect/>
          </a:stretch>
        </p:blipFill>
        <p:spPr>
          <a:xfrm>
            <a:off x="685800" y="3733800"/>
            <a:ext cx="4648198" cy="2696111"/>
          </a:xfrm>
          <a:prstGeom prst="rect">
            <a:avLst/>
          </a:prstGeom>
        </p:spPr>
      </p:pic>
      <p:pic>
        <p:nvPicPr>
          <p:cNvPr id="4" name="Picture 4">
            <a:extLst>
              <a:ext uri="{FF2B5EF4-FFF2-40B4-BE49-F238E27FC236}">
                <a16:creationId xmlns:a16="http://schemas.microsoft.com/office/drawing/2014/main" xmlns="" id="{3C571EA7-023E-024C-BE2A-198C4B366506}"/>
              </a:ext>
            </a:extLst>
          </p:cNvPr>
          <p:cNvPicPr>
            <a:picLocks noChangeAspect="1"/>
          </p:cNvPicPr>
          <p:nvPr/>
        </p:nvPicPr>
        <p:blipFill>
          <a:blip r:embed="rId3"/>
          <a:stretch>
            <a:fillRect/>
          </a:stretch>
        </p:blipFill>
        <p:spPr>
          <a:xfrm>
            <a:off x="6019800" y="3666967"/>
            <a:ext cx="5410200" cy="2581433"/>
          </a:xfrm>
          <a:prstGeom prst="rect">
            <a:avLst/>
          </a:prstGeom>
        </p:spPr>
      </p:pic>
      <p:sp>
        <p:nvSpPr>
          <p:cNvPr id="9" name="TextBox 8"/>
          <p:cNvSpPr txBox="1"/>
          <p:nvPr/>
        </p:nvSpPr>
        <p:spPr>
          <a:xfrm>
            <a:off x="2057400" y="6400800"/>
            <a:ext cx="1752600" cy="369332"/>
          </a:xfrm>
          <a:prstGeom prst="rect">
            <a:avLst/>
          </a:prstGeom>
          <a:noFill/>
        </p:spPr>
        <p:txBody>
          <a:bodyPr wrap="square" rtlCol="0">
            <a:spAutoFit/>
          </a:bodyPr>
          <a:lstStyle/>
          <a:p>
            <a:r>
              <a:rPr lang="en-US" dirty="0" smtClean="0"/>
              <a:t>             </a:t>
            </a:r>
            <a:r>
              <a:rPr lang="en-US" dirty="0" err="1" smtClean="0"/>
              <a:t>Fig.a</a:t>
            </a:r>
            <a:endParaRPr lang="en-US" dirty="0"/>
          </a:p>
        </p:txBody>
      </p:sp>
      <p:sp>
        <p:nvSpPr>
          <p:cNvPr id="11" name="TextBox 10"/>
          <p:cNvSpPr txBox="1"/>
          <p:nvPr/>
        </p:nvSpPr>
        <p:spPr>
          <a:xfrm>
            <a:off x="8153400" y="6324600"/>
            <a:ext cx="1676400" cy="369332"/>
          </a:xfrm>
          <a:prstGeom prst="rect">
            <a:avLst/>
          </a:prstGeom>
          <a:noFill/>
        </p:spPr>
        <p:txBody>
          <a:bodyPr wrap="square" rtlCol="0">
            <a:spAutoFit/>
          </a:bodyPr>
          <a:lstStyle/>
          <a:p>
            <a:r>
              <a:rPr lang="en-US" dirty="0" smtClean="0"/>
              <a:t>          </a:t>
            </a:r>
            <a:r>
              <a:rPr lang="en-US" dirty="0" err="1" smtClean="0"/>
              <a:t>Fig.b</a:t>
            </a:r>
            <a:endParaRPr lang="en-US" dirty="0"/>
          </a:p>
        </p:txBody>
      </p:sp>
    </p:spTree>
    <p:extLst>
      <p:ext uri="{BB962C8B-B14F-4D97-AF65-F5344CB8AC3E}">
        <p14:creationId xmlns:p14="http://schemas.microsoft.com/office/powerpoint/2010/main" xmlns="" val="193240197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67855069-295A-2041-A41D-2F14A02F8D43}"/>
              </a:ext>
            </a:extLst>
          </p:cNvPr>
          <p:cNvSpPr>
            <a:spLocks noGrp="1"/>
          </p:cNvSpPr>
          <p:nvPr>
            <p:ph idx="1"/>
          </p:nvPr>
        </p:nvSpPr>
        <p:spPr>
          <a:xfrm>
            <a:off x="317840" y="-1623109"/>
            <a:ext cx="10131425" cy="6537398"/>
          </a:xfrm>
        </p:spPr>
        <p:txBody>
          <a:bodyPr>
            <a:normAutofit/>
          </a:bodyPr>
          <a:lstStyle/>
          <a:p>
            <a:r>
              <a:rPr lang="en-IN" sz="3200" u="sng">
                <a:solidFill>
                  <a:schemeClr val="accent6">
                    <a:lumMod val="60000"/>
                    <a:lumOff val="40000"/>
                  </a:schemeClr>
                </a:solidFill>
              </a:rPr>
              <a:t>Smart water Management system</a:t>
            </a:r>
          </a:p>
          <a:p>
            <a:r>
              <a:rPr lang="en-US" sz="2800"/>
              <a:t> Let’s consider 1 acre of land and having an antenna at the center of the field and arrange the “FBG” sensor cables diagonally to all the corners of the field inside the soil surface </a:t>
            </a:r>
            <a:endParaRPr lang="en-IN" sz="2800"/>
          </a:p>
          <a:p>
            <a:r>
              <a:rPr lang="en-US" sz="2800"/>
              <a:t> ones the water reaches the roots of the plants ,the “FBG” cables will  send the signal to programmed device at antenna and that  device will send the alert messages to the farmers .</a:t>
            </a:r>
          </a:p>
        </p:txBody>
      </p:sp>
      <p:pic>
        <p:nvPicPr>
          <p:cNvPr id="5" name="Picture 5">
            <a:extLst>
              <a:ext uri="{FF2B5EF4-FFF2-40B4-BE49-F238E27FC236}">
                <a16:creationId xmlns:a16="http://schemas.microsoft.com/office/drawing/2014/main" xmlns="" id="{74C1BC72-E04D-BD42-9001-BEECD39C7E50}"/>
              </a:ext>
            </a:extLst>
          </p:cNvPr>
          <p:cNvPicPr>
            <a:picLocks noChangeAspect="1"/>
          </p:cNvPicPr>
          <p:nvPr/>
        </p:nvPicPr>
        <p:blipFill>
          <a:blip r:embed="rId2"/>
          <a:stretch>
            <a:fillRect/>
          </a:stretch>
        </p:blipFill>
        <p:spPr>
          <a:xfrm>
            <a:off x="3276600" y="3733800"/>
            <a:ext cx="4902064" cy="2931459"/>
          </a:xfrm>
          <a:prstGeom prst="rect">
            <a:avLst/>
          </a:prstGeom>
        </p:spPr>
      </p:pic>
    </p:spTree>
    <p:extLst>
      <p:ext uri="{BB962C8B-B14F-4D97-AF65-F5344CB8AC3E}">
        <p14:creationId xmlns:p14="http://schemas.microsoft.com/office/powerpoint/2010/main" xmlns="" val="394671504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xmlns="" id="{D9209A52-03B2-5640-883A-8E6EBB00B56D}"/>
              </a:ext>
            </a:extLst>
          </p:cNvPr>
          <p:cNvSpPr txBox="1"/>
          <p:nvPr/>
        </p:nvSpPr>
        <p:spPr>
          <a:xfrm>
            <a:off x="330064" y="0"/>
            <a:ext cx="9290696" cy="3447098"/>
          </a:xfrm>
          <a:prstGeom prst="rect">
            <a:avLst/>
          </a:prstGeom>
          <a:noFill/>
        </p:spPr>
        <p:txBody>
          <a:bodyPr wrap="square">
            <a:spAutoFit/>
          </a:bodyPr>
          <a:lstStyle/>
          <a:p>
            <a:r>
              <a:rPr lang="en-US" sz="3200" u="sng" dirty="0">
                <a:solidFill>
                  <a:schemeClr val="accent3"/>
                </a:solidFill>
              </a:rPr>
              <a:t>Smart analysis of chemical composition</a:t>
            </a:r>
            <a:r>
              <a:rPr lang="en-US" dirty="0"/>
              <a:t> </a:t>
            </a:r>
            <a:endParaRPr lang="en-IN" dirty="0"/>
          </a:p>
          <a:p>
            <a:r>
              <a:rPr lang="en-US" dirty="0"/>
              <a:t>  </a:t>
            </a:r>
            <a:endParaRPr lang="en-IN" dirty="0"/>
          </a:p>
          <a:p>
            <a:r>
              <a:rPr lang="en-US" sz="2400" dirty="0"/>
              <a:t> </a:t>
            </a:r>
            <a:r>
              <a:rPr lang="en-IN" sz="2400" dirty="0"/>
              <a:t>• </a:t>
            </a:r>
            <a:r>
              <a:rPr lang="en-US" sz="2400" dirty="0"/>
              <a:t> Today the farmer don’t known the which type of nutrients present in the soil . Here  ,  we place  the “FBG” cables inside the soil surface  and that cables will analyze the chemical changes in the </a:t>
            </a:r>
            <a:r>
              <a:rPr lang="en-IN" sz="2400" dirty="0"/>
              <a:t>soil. </a:t>
            </a:r>
          </a:p>
          <a:p>
            <a:r>
              <a:rPr lang="en-US" sz="2400" dirty="0"/>
              <a:t> </a:t>
            </a:r>
            <a:endParaRPr lang="en-IN" sz="2400" dirty="0"/>
          </a:p>
          <a:p>
            <a:r>
              <a:rPr lang="en-IN" sz="2400" dirty="0"/>
              <a:t>• Then will </a:t>
            </a:r>
            <a:r>
              <a:rPr lang="en-US" sz="2400" dirty="0"/>
              <a:t>send the data to the programmed device at the antenna and this data is transferred to the </a:t>
            </a:r>
            <a:r>
              <a:rPr lang="en-US" sz="2400" dirty="0" err="1"/>
              <a:t>farmer.By</a:t>
            </a:r>
            <a:r>
              <a:rPr lang="en-US" sz="2400" dirty="0"/>
              <a:t> this analysis we can decrease the over-usage of fertilizers .</a:t>
            </a:r>
          </a:p>
        </p:txBody>
      </p:sp>
      <p:pic>
        <p:nvPicPr>
          <p:cNvPr id="1026" name="Picture 2" descr="C:\Users\Dell\Desktop\CHEMICAL ANALYSIS.jpeg"/>
          <p:cNvPicPr>
            <a:picLocks noChangeAspect="1" noChangeArrowheads="1"/>
          </p:cNvPicPr>
          <p:nvPr/>
        </p:nvPicPr>
        <p:blipFill>
          <a:blip r:embed="rId2"/>
          <a:srcRect/>
          <a:stretch>
            <a:fillRect/>
          </a:stretch>
        </p:blipFill>
        <p:spPr bwMode="auto">
          <a:xfrm>
            <a:off x="2057400" y="3581400"/>
            <a:ext cx="6629400" cy="3124200"/>
          </a:xfrm>
          <a:prstGeom prst="rect">
            <a:avLst/>
          </a:prstGeom>
          <a:noFill/>
        </p:spPr>
      </p:pic>
    </p:spTree>
    <p:extLst>
      <p:ext uri="{BB962C8B-B14F-4D97-AF65-F5344CB8AC3E}">
        <p14:creationId xmlns:p14="http://schemas.microsoft.com/office/powerpoint/2010/main" xmlns="" val="412655544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3B9126D-3F32-A34F-9B9F-FBD99762424B}"/>
              </a:ext>
            </a:extLst>
          </p:cNvPr>
          <p:cNvSpPr>
            <a:spLocks noGrp="1"/>
          </p:cNvSpPr>
          <p:nvPr>
            <p:ph idx="1"/>
          </p:nvPr>
        </p:nvSpPr>
        <p:spPr>
          <a:xfrm>
            <a:off x="885696" y="-3031701"/>
            <a:ext cx="10605428" cy="11992333"/>
          </a:xfrm>
        </p:spPr>
        <p:txBody>
          <a:bodyPr>
            <a:normAutofit/>
          </a:bodyPr>
          <a:lstStyle/>
          <a:p>
            <a:pPr marL="0" indent="0">
              <a:buNone/>
            </a:pPr>
            <a:r>
              <a:rPr lang="en-US" sz="3200" dirty="0">
                <a:solidFill>
                  <a:schemeClr val="accent3">
                    <a:lumMod val="75000"/>
                  </a:schemeClr>
                </a:solidFill>
              </a:rPr>
              <a:t> </a:t>
            </a:r>
            <a:r>
              <a:rPr lang="en-IN" sz="3200" u="sng" dirty="0">
                <a:solidFill>
                  <a:schemeClr val="accent3">
                    <a:lumMod val="75000"/>
                  </a:schemeClr>
                </a:solidFill>
              </a:rPr>
              <a:t>3.SMART MONITORING AND SECURITY SYSTEM </a:t>
            </a:r>
            <a:endParaRPr lang="en-IN" sz="3200" dirty="0">
              <a:solidFill>
                <a:schemeClr val="accent3">
                  <a:lumMod val="75000"/>
                </a:schemeClr>
              </a:solidFill>
            </a:endParaRPr>
          </a:p>
          <a:p>
            <a:r>
              <a:rPr lang="en-US" sz="2400" dirty="0"/>
              <a:t>   Now a days , farmers are using electric fencing around the field in order to protect from animals </a:t>
            </a:r>
            <a:endParaRPr lang="en-IN" sz="2400" dirty="0"/>
          </a:p>
          <a:p>
            <a:pPr marL="0" indent="0">
              <a:buNone/>
            </a:pPr>
            <a:r>
              <a:rPr lang="en-IN" sz="2400" dirty="0"/>
              <a:t> •   </a:t>
            </a:r>
            <a:r>
              <a:rPr lang="en-US" sz="2400" dirty="0"/>
              <a:t> But this system is very dangerous to humans and useful animals like buffalos , cows and bulls.</a:t>
            </a:r>
            <a:endParaRPr lang="en-IN" sz="2400" dirty="0"/>
          </a:p>
          <a:p>
            <a:pPr marL="0" indent="0">
              <a:buNone/>
            </a:pPr>
            <a:r>
              <a:rPr lang="en-IN" sz="2400" dirty="0"/>
              <a:t>• I</a:t>
            </a:r>
            <a:r>
              <a:rPr lang="en-US" sz="2400" dirty="0"/>
              <a:t>n our project we are going to arrange the “FBG” cables around the borders of the fields</a:t>
            </a:r>
            <a:endParaRPr lang="en-IN" sz="2400" dirty="0"/>
          </a:p>
          <a:p>
            <a:r>
              <a:rPr lang="en-US" sz="2400" dirty="0"/>
              <a:t> In case , any animal entered  into the field ,due to pressure on surface ,the cables will send the alert messages to the </a:t>
            </a:r>
            <a:r>
              <a:rPr lang="en-IN" sz="2400" dirty="0"/>
              <a:t>farmers</a:t>
            </a:r>
          </a:p>
          <a:p>
            <a:endParaRPr lang="en-IN" sz="2400" dirty="0"/>
          </a:p>
          <a:p>
            <a:endParaRPr lang="en-IN" sz="2400" dirty="0"/>
          </a:p>
          <a:p>
            <a:endParaRPr lang="en-IN" sz="2400" dirty="0"/>
          </a:p>
          <a:p>
            <a:endParaRPr lang="en-US" sz="2000" dirty="0"/>
          </a:p>
        </p:txBody>
      </p:sp>
      <p:pic>
        <p:nvPicPr>
          <p:cNvPr id="2" name="Picture 3">
            <a:extLst>
              <a:ext uri="{FF2B5EF4-FFF2-40B4-BE49-F238E27FC236}">
                <a16:creationId xmlns:a16="http://schemas.microsoft.com/office/drawing/2014/main" xmlns="" id="{B3DF5CA1-8299-FD48-B8DC-6EBFD99721CA}"/>
              </a:ext>
            </a:extLst>
          </p:cNvPr>
          <p:cNvPicPr>
            <a:picLocks noChangeAspect="1"/>
          </p:cNvPicPr>
          <p:nvPr/>
        </p:nvPicPr>
        <p:blipFill>
          <a:blip r:embed="rId2"/>
          <a:stretch>
            <a:fillRect/>
          </a:stretch>
        </p:blipFill>
        <p:spPr>
          <a:xfrm>
            <a:off x="3105047" y="4267199"/>
            <a:ext cx="5586642" cy="2505227"/>
          </a:xfrm>
          <a:prstGeom prst="rect">
            <a:avLst/>
          </a:prstGeom>
        </p:spPr>
      </p:pic>
    </p:spTree>
    <p:extLst>
      <p:ext uri="{BB962C8B-B14F-4D97-AF65-F5344CB8AC3E}">
        <p14:creationId xmlns:p14="http://schemas.microsoft.com/office/powerpoint/2010/main" xmlns="" val="364243670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drap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504</TotalTime>
  <Words>772</Words>
  <Application>Microsoft Office PowerPoint</Application>
  <PresentationFormat>Custom</PresentationFormat>
  <Paragraphs>87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Celestial</vt:lpstr>
      <vt:lpstr>Smart irrigation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irrigation</dc:title>
  <dc:creator>rasagnad26@gmail.com</dc:creator>
  <cp:lastModifiedBy>Dell</cp:lastModifiedBy>
  <cp:revision>28</cp:revision>
  <dcterms:created xsi:type="dcterms:W3CDTF">2020-07-28T09:29:06Z</dcterms:created>
  <dcterms:modified xsi:type="dcterms:W3CDTF">2020-08-01T07:59:15Z</dcterms:modified>
</cp:coreProperties>
</file>