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6" r:id="rId4"/>
    <p:sldId id="257" r:id="rId5"/>
    <p:sldId id="260" r:id="rId6"/>
    <p:sldId id="261" r:id="rId7"/>
    <p:sldId id="262" r:id="rId8"/>
    <p:sldId id="263" r:id="rId9"/>
    <p:sldId id="258" r:id="rId10"/>
    <p:sldId id="259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46E8B-C41E-C4C3-ED7F-B9552B197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B38FF-8623-1436-6F63-37E6C2A8B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B0CD2-DF74-2982-12B9-DBF2621E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7D52-7846-43D4-B322-FA5BE11962E2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4C0BD-9FDA-5896-0F41-8AEEBDFC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5A39E-8D37-0286-8045-4D6F7171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B835-1F22-4796-B257-16FB4B7A6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2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EB15-0F15-68A6-3292-50152D671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0493B-E24D-3B76-3755-AE21706B8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A4A32-C977-42F7-4168-68A22497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7D52-7846-43D4-B322-FA5BE11962E2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B9441-7545-9DAB-B869-A8AB6136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AB74F-07B1-98CC-0792-0DA78684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B835-1F22-4796-B257-16FB4B7A6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7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DFEC38-4254-35F0-5898-9BDA6AC33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C2437-B973-7558-EDC1-24CB7F403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3311D-AB4D-4EA3-780C-C89BDA51D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7D52-7846-43D4-B322-FA5BE11962E2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1F07B-1ECD-0A68-35FF-328CC4C1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7B21C-3C27-D67D-C1CD-C8866E11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B835-1F22-4796-B257-16FB4B7A6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1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B803-A8FA-02BC-8FE5-122A91C1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70E00-E9A9-F49C-BC73-8677E7040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E4495-0896-453A-7FF1-040D6073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7D52-7846-43D4-B322-FA5BE11962E2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6C5EC-B209-367F-E140-1B20B4D4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D5EB5-2341-463B-CB17-6CE31179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B835-1F22-4796-B257-16FB4B7A6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7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4149-5F52-EDCE-1CAF-1445089B3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62771-FFF9-2D53-E075-E2484BC3E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9D866-FAAD-0AA9-E8CF-BE1D8763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7D52-7846-43D4-B322-FA5BE11962E2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238B5-B1AB-31B0-152B-F7CA9ED0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70ADF-9087-5D6B-3BAB-187BC861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B835-1F22-4796-B257-16FB4B7A6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F99D-E492-BA6B-FE02-45BC35E9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4E9DC-68D1-12D7-0008-14FD3FC68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DF75D-E3A2-1426-7F23-84EF4B22A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1DF62-8DED-C313-8D65-2F815A18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7D52-7846-43D4-B322-FA5BE11962E2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C7078-B7DA-35E1-3713-D13A71580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6DDEE-C587-21F4-046E-B0237FAA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B835-1F22-4796-B257-16FB4B7A6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1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00292-C4B5-622F-39D6-5E0641A1A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8E6A2-C9DC-594E-154C-3A5C90653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34FC8-1792-AFBF-CFFD-7F556B035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68754E-CD6B-B532-3139-8E98F76D4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F1307-AA9F-92B8-A9D5-FA2C4B276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EB2780-FEB0-B54E-F992-3F6C3527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7D52-7846-43D4-B322-FA5BE11962E2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078923-C5AE-0D0D-E028-B928F4D8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7B392-CE48-BDFB-06EA-20C5771C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B835-1F22-4796-B257-16FB4B7A6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7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7183-1E62-A072-027F-51FA0023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F0039A-0916-0807-E241-346BCCC4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7D52-7846-43D4-B322-FA5BE11962E2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30DE1A-E62F-6FB2-A757-14647857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4D1CF-9724-A42B-729F-996E1F6D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B835-1F22-4796-B257-16FB4B7A6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5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6AB02-D819-5084-1A62-FC39F8A94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7D52-7846-43D4-B322-FA5BE11962E2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99AB2-B1CB-B26B-DE3C-27EDFBF4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523A0-C022-29E4-9D13-875A480C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B835-1F22-4796-B257-16FB4B7A6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4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0CBBF-A415-16F5-2E5E-0E61FC885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1A6C0-C759-F3DD-FC4B-80CEDB4D5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6A5BF-84F7-DF8E-F603-0D6D5377B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6CDAF-4D83-DEA5-EE95-A193EF07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7D52-7846-43D4-B322-FA5BE11962E2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1D50B-9EEC-AF95-2764-D5B4E40E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B543D-3EE1-A87C-49C5-C6B638A6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B835-1F22-4796-B257-16FB4B7A6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2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F3FE-33BB-D126-D7DA-7272CD5CB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07EC5B-2E92-948B-883B-A2E364D64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72672-1C27-3D31-07D7-E0C49577D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BFD5D-4A51-63CA-2D93-7F5F4C61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7D52-7846-43D4-B322-FA5BE11962E2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1A638-8EAB-0F6F-46D9-3CC1B0DE1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C3331-38E2-AA8B-074F-8510E2CC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B835-1F22-4796-B257-16FB4B7A6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5EF488-DFDA-50FF-A488-2C186B6CC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A5CF5-492F-1B81-1E37-EEE7B4C0A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B9D40-48F2-EEAA-E3A9-915447F19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A7D52-7846-43D4-B322-FA5BE11962E2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98B5C-F721-BAFD-B5C0-44F7BE1B4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2DAFB-9DEB-B3B7-6DB6-66449D3A0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5B835-1F22-4796-B257-16FB4B7A6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3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8AF74D-7936-978D-89D6-8BBCAB17316B}"/>
              </a:ext>
            </a:extLst>
          </p:cNvPr>
          <p:cNvSpPr/>
          <p:nvPr/>
        </p:nvSpPr>
        <p:spPr>
          <a:xfrm>
            <a:off x="1842052" y="2967335"/>
            <a:ext cx="861391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600" b="1" cap="none" spc="0" dirty="0">
                <a:ln/>
                <a:solidFill>
                  <a:srgbClr val="660033"/>
                </a:solidFill>
                <a:effectLst/>
              </a:rPr>
              <a:t>DevOps</a:t>
            </a:r>
          </a:p>
        </p:txBody>
      </p:sp>
      <p:pic>
        <p:nvPicPr>
          <p:cNvPr id="2050" name="Picture 2" descr="11 Best Websites to Learn DevOps For Beginners - GUVI Blogs">
            <a:extLst>
              <a:ext uri="{FF2B5EF4-FFF2-40B4-BE49-F238E27FC236}">
                <a16:creationId xmlns:a16="http://schemas.microsoft.com/office/drawing/2014/main" id="{9E561C59-0FA8-10F2-F68B-9BA93B9C6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513" y="686017"/>
            <a:ext cx="7407966" cy="403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B90BFE-21AE-D4DE-9B4F-3FA7EC9D0334}"/>
              </a:ext>
            </a:extLst>
          </p:cNvPr>
          <p:cNvSpPr txBox="1"/>
          <p:nvPr/>
        </p:nvSpPr>
        <p:spPr>
          <a:xfrm>
            <a:off x="6851374" y="5035827"/>
            <a:ext cx="5340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60033"/>
                </a:solidFill>
              </a:rPr>
              <a:t>Presented By:-</a:t>
            </a:r>
          </a:p>
          <a:p>
            <a:r>
              <a:rPr lang="en-US" sz="2000" dirty="0">
                <a:solidFill>
                  <a:srgbClr val="660033"/>
                </a:solidFill>
              </a:rPr>
              <a:t>                            </a:t>
            </a:r>
            <a:r>
              <a:rPr lang="en-US" sz="2000" dirty="0" err="1">
                <a:solidFill>
                  <a:srgbClr val="660033"/>
                </a:solidFill>
              </a:rPr>
              <a:t>Sanmati</a:t>
            </a:r>
            <a:r>
              <a:rPr lang="en-US" sz="2000" dirty="0">
                <a:solidFill>
                  <a:srgbClr val="660033"/>
                </a:solidFill>
              </a:rPr>
              <a:t> Patil</a:t>
            </a:r>
          </a:p>
        </p:txBody>
      </p:sp>
    </p:spTree>
    <p:extLst>
      <p:ext uri="{BB962C8B-B14F-4D97-AF65-F5344CB8AC3E}">
        <p14:creationId xmlns:p14="http://schemas.microsoft.com/office/powerpoint/2010/main" val="3239822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495DB-A716-F386-000D-CA2678407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670"/>
            <a:ext cx="10515600" cy="5143293"/>
          </a:xfrm>
        </p:spPr>
        <p:txBody>
          <a:bodyPr/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3200" dirty="0">
                <a:solidFill>
                  <a:srgbClr val="610B4B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Disadvantages</a:t>
            </a:r>
          </a:p>
          <a:p>
            <a:pPr marL="0" marR="0" lvl="0" indent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1800" dirty="0">
              <a:solidFill>
                <a:srgbClr val="610B4B"/>
              </a:solidFill>
              <a:latin typeface="Helvetica" panose="020B060402020202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haroni" panose="02010803020104030203" pitchFamily="2" charset="-79"/>
              </a:rPr>
              <a:t>DevOps professional or expert's developers are less available.</a:t>
            </a:r>
          </a:p>
          <a:p>
            <a:pPr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en-US" sz="2400" dirty="0">
              <a:solidFill>
                <a:srgbClr val="000000"/>
              </a:solidFill>
              <a:effectLst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R="0" lvl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haroni" panose="02010803020104030203" pitchFamily="2" charset="-79"/>
              </a:rPr>
              <a:t>Developing with DevOps is so expensive.</a:t>
            </a:r>
          </a:p>
          <a:p>
            <a:pPr marR="0" lvl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en-US" sz="2400" dirty="0">
              <a:solidFill>
                <a:srgbClr val="000000"/>
              </a:solidFill>
              <a:effectLst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haroni" panose="02010803020104030203" pitchFamily="2" charset="-79"/>
              </a:rPr>
              <a:t>Adopting new DevOps technology into the industries is hard to manage in short time.</a:t>
            </a:r>
            <a:endParaRPr lang="en-US" sz="2400" dirty="0">
              <a:solidFill>
                <a:srgbClr val="000000"/>
              </a:solidFill>
              <a:effectLst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haroni" panose="02010803020104030203" pitchFamily="2" charset="-79"/>
              </a:rPr>
              <a:t>Lack of DevOps knowledge can be a problem in the continuous integration of automation projects</a:t>
            </a:r>
            <a:endParaRPr lang="en-US" sz="2400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25865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7D0B4D-72EB-6FB9-2744-256EBAC9DAC8}"/>
              </a:ext>
            </a:extLst>
          </p:cNvPr>
          <p:cNvSpPr/>
          <p:nvPr/>
        </p:nvSpPr>
        <p:spPr>
          <a:xfrm>
            <a:off x="3207026" y="2967335"/>
            <a:ext cx="63742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809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12E1BF-21AC-A593-4FFA-CA6FF2ECC8DC}"/>
              </a:ext>
            </a:extLst>
          </p:cNvPr>
          <p:cNvSpPr txBox="1"/>
          <p:nvPr/>
        </p:nvSpPr>
        <p:spPr>
          <a:xfrm>
            <a:off x="2411896" y="2153478"/>
            <a:ext cx="6891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5D38F-218E-B883-6B85-81228A1906B5}"/>
              </a:ext>
            </a:extLst>
          </p:cNvPr>
          <p:cNvSpPr txBox="1"/>
          <p:nvPr/>
        </p:nvSpPr>
        <p:spPr>
          <a:xfrm>
            <a:off x="2756452" y="1808781"/>
            <a:ext cx="735495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>
                <a:solidFill>
                  <a:srgbClr val="610B38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Introduction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>
                <a:solidFill>
                  <a:srgbClr val="610B38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DevOps Architecture Features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660033"/>
                </a:solidFill>
              </a:rPr>
              <a:t>Architecture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660033"/>
                </a:solidFill>
              </a:rPr>
              <a:t>Components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660033"/>
                </a:solidFill>
              </a:rPr>
              <a:t>Tools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660033"/>
                </a:solidFill>
              </a:rPr>
              <a:t>Principles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660033"/>
                </a:solidFill>
              </a:rPr>
              <a:t>Advantages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660033"/>
                </a:solidFill>
              </a:rPr>
              <a:t>Disadvantages</a:t>
            </a:r>
          </a:p>
          <a:p>
            <a:endParaRPr lang="en-US" dirty="0">
              <a:solidFill>
                <a:srgbClr val="660033"/>
              </a:solidFill>
            </a:endParaRPr>
          </a:p>
          <a:p>
            <a:endParaRPr lang="en-US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53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4ACB-EACD-3AE6-AB87-8C4795BB1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4677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A9F54-10E1-C7AE-6203-09C8DF62F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069134"/>
            <a:ext cx="9144000" cy="4214191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</a:rPr>
              <a:t>The DevOps is the combination of two words, one is </a:t>
            </a:r>
            <a:r>
              <a:rPr lang="en-US" b="1" i="0" dirty="0">
                <a:solidFill>
                  <a:srgbClr val="333333"/>
                </a:solidFill>
                <a:effectLst/>
              </a:rPr>
              <a:t>Development</a:t>
            </a:r>
            <a:r>
              <a:rPr lang="en-US" b="0" i="0" dirty="0">
                <a:solidFill>
                  <a:srgbClr val="333333"/>
                </a:solidFill>
                <a:effectLst/>
              </a:rPr>
              <a:t> and other is </a:t>
            </a:r>
            <a:r>
              <a:rPr lang="en-US" b="1" i="0" dirty="0">
                <a:solidFill>
                  <a:srgbClr val="333333"/>
                </a:solidFill>
                <a:effectLst/>
              </a:rPr>
              <a:t>Operations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 It is a culture to promote the development and operation process collectively.</a:t>
            </a:r>
          </a:p>
          <a:p>
            <a:endParaRPr lang="en-US" dirty="0"/>
          </a:p>
        </p:txBody>
      </p:sp>
      <p:pic>
        <p:nvPicPr>
          <p:cNvPr id="4" name="Picture 3" descr="DevOps Tutorial">
            <a:extLst>
              <a:ext uri="{FF2B5EF4-FFF2-40B4-BE49-F238E27FC236}">
                <a16:creationId xmlns:a16="http://schemas.microsoft.com/office/drawing/2014/main" id="{1CE4E939-67EA-0657-7653-5BAB08964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432" y="3429000"/>
            <a:ext cx="4763135" cy="2854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5344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3B33-DD35-63AB-819F-D197B03BD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778047"/>
            <a:ext cx="5562600" cy="808382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solidFill>
                  <a:srgbClr val="610B38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DevOps Architecture Features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US" sz="3200" dirty="0"/>
          </a:p>
        </p:txBody>
      </p:sp>
      <p:pic>
        <p:nvPicPr>
          <p:cNvPr id="4" name="Content Placeholder 3" descr="DevOps Tutorial 4">
            <a:extLst>
              <a:ext uri="{FF2B5EF4-FFF2-40B4-BE49-F238E27FC236}">
                <a16:creationId xmlns:a16="http://schemas.microsoft.com/office/drawing/2014/main" id="{E998C94D-4A23-916F-07BE-C3F11E6E8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087" y="0"/>
            <a:ext cx="2773375" cy="23644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B9B5B8-486F-3153-2A36-818007EE00E0}"/>
              </a:ext>
            </a:extLst>
          </p:cNvPr>
          <p:cNvSpPr txBox="1"/>
          <p:nvPr/>
        </p:nvSpPr>
        <p:spPr>
          <a:xfrm>
            <a:off x="92765" y="1906966"/>
            <a:ext cx="11118574" cy="4764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1)Automation </a:t>
            </a:r>
            <a:r>
              <a:rPr lang="en-IN" sz="1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can reduce time consumption, especially during the testing and deployment phase.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IN" dirty="0">
              <a:solidFill>
                <a:srgbClr val="333333"/>
              </a:solidFill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2) Collaboration</a:t>
            </a:r>
            <a:endParaRPr lang="en-US" sz="1800" dirty="0">
              <a:solidFill>
                <a:srgbClr val="FF000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The Development and Operations team collaborates as a DevOps team, which improves the cultural model as the teams become more productive with their productivity, which strengthens accountability and ownership</a:t>
            </a:r>
          </a:p>
          <a:p>
            <a:endParaRPr lang="en-IN" dirty="0">
              <a:solidFill>
                <a:srgbClr val="333333"/>
              </a:solidFill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3) Integration</a:t>
            </a:r>
            <a:endParaRPr lang="en-US" sz="1800" dirty="0">
              <a:solidFill>
                <a:srgbClr val="FF000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Applications need to be integrated with other components in the environment. The integration phase is where the existing code is combined with new functionality and then tested. </a:t>
            </a:r>
          </a:p>
          <a:p>
            <a:endParaRPr lang="en-IN" sz="1800" dirty="0">
              <a:solidFill>
                <a:srgbClr val="333333"/>
              </a:solidFill>
              <a:effectLst/>
              <a:ea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4) Configuration management</a:t>
            </a:r>
            <a:endParaRPr lang="en-US" sz="1800" dirty="0">
              <a:solidFill>
                <a:srgbClr val="FF000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It ensures the application to interact with only those resources that are concerned with the environment in which it runs. </a:t>
            </a:r>
          </a:p>
          <a:p>
            <a:endParaRPr lang="en-IN" dirty="0">
              <a:solidFill>
                <a:srgbClr val="333333"/>
              </a:solidFill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20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evOps Architecture">
            <a:extLst>
              <a:ext uri="{FF2B5EF4-FFF2-40B4-BE49-F238E27FC236}">
                <a16:creationId xmlns:a16="http://schemas.microsoft.com/office/drawing/2014/main" id="{9EF8FBD9-A65D-A999-A36E-C256C8BC9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765" y="1033670"/>
            <a:ext cx="9395792" cy="50755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976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evOps Architecture">
            <a:extLst>
              <a:ext uri="{FF2B5EF4-FFF2-40B4-BE49-F238E27FC236}">
                <a16:creationId xmlns:a16="http://schemas.microsoft.com/office/drawing/2014/main" id="{8441FE78-8BC5-B307-D88C-25D3EBD6C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369219"/>
            <a:ext cx="4762500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205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114454-AA04-2F31-4E3C-378C5DBBF8F3}"/>
              </a:ext>
            </a:extLst>
          </p:cNvPr>
          <p:cNvSpPr txBox="1"/>
          <p:nvPr/>
        </p:nvSpPr>
        <p:spPr>
          <a:xfrm>
            <a:off x="1139687" y="96827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0" i="0" dirty="0">
                <a:solidFill>
                  <a:srgbClr val="610B38"/>
                </a:solidFill>
                <a:effectLst/>
                <a:latin typeface="+mj-lt"/>
              </a:rPr>
              <a:t>DevOps Tools</a:t>
            </a:r>
          </a:p>
        </p:txBody>
      </p:sp>
      <p:pic>
        <p:nvPicPr>
          <p:cNvPr id="1026" name="Picture 2" descr="DevOps Tutorial 5">
            <a:extLst>
              <a:ext uri="{FF2B5EF4-FFF2-40B4-BE49-F238E27FC236}">
                <a16:creationId xmlns:a16="http://schemas.microsoft.com/office/drawing/2014/main" id="{B04B5C25-9F8A-D861-2B06-419FD8499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430" y="1763367"/>
            <a:ext cx="571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31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EAAA22-809B-529C-0404-5E060D00E18E}"/>
              </a:ext>
            </a:extLst>
          </p:cNvPr>
          <p:cNvSpPr txBox="1"/>
          <p:nvPr/>
        </p:nvSpPr>
        <p:spPr>
          <a:xfrm>
            <a:off x="795130" y="89315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0" i="0" dirty="0">
                <a:solidFill>
                  <a:srgbClr val="610B38"/>
                </a:solidFill>
                <a:effectLst/>
                <a:latin typeface="+mj-lt"/>
              </a:rPr>
              <a:t>DevOps Principles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B3534-5022-112A-99BB-8A088088EC9F}"/>
              </a:ext>
            </a:extLst>
          </p:cNvPr>
          <p:cNvSpPr txBox="1"/>
          <p:nvPr/>
        </p:nvSpPr>
        <p:spPr>
          <a:xfrm>
            <a:off x="1113183" y="1908313"/>
            <a:ext cx="947530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000000"/>
                </a:solidFill>
                <a:effectLst/>
              </a:rPr>
              <a:t>Continuous Improvement: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DevOps culture focuses on continuous improvement to minimize waste. It continuously speeds up the growth of products or services offered.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000000"/>
                </a:solidFill>
                <a:effectLst/>
              </a:rPr>
              <a:t>Automate Everything: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Automation is an essential principle of the DevOps process. This is for software development and also for the entire infrastructure landscape.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000000"/>
                </a:solidFill>
                <a:effectLst/>
              </a:rPr>
              <a:t>Custom Centric Action: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DevOps team must take customer-centric for that they should continuously invest in products and services.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000000"/>
                </a:solidFill>
                <a:effectLst/>
              </a:rPr>
              <a:t>End to End Responsibility: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DevOps team need to provide performance support until they become the end of life. It enhances the responsibility and the quality of the products engineered.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000000"/>
                </a:solidFill>
                <a:effectLst/>
              </a:rPr>
              <a:t>Monitor and test everything: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The DevOps team needs to have robust monitoring and testing procedures.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000000"/>
                </a:solidFill>
                <a:effectLst/>
              </a:rPr>
              <a:t>Work as one team: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In the DevOps culture role of the designers, developers, and testers are already defined. All they needed to do is work as one team with complete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2629437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D118CE-60F7-0CD3-6C90-7669C9257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125"/>
            <a:ext cx="10515600" cy="5938838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610B38"/>
                </a:solidFill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DevOps Advantages and Disadvantages</a:t>
            </a:r>
          </a:p>
          <a:p>
            <a:pPr marL="0" indent="0">
              <a:buNone/>
            </a:pPr>
            <a:endParaRPr lang="en-IN" sz="1800" dirty="0">
              <a:solidFill>
                <a:srgbClr val="610B38"/>
              </a:solidFill>
              <a:latin typeface="Helvetica" panose="020B060402020202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610B38"/>
              </a:solidFill>
              <a:effectLst/>
              <a:latin typeface="Helvetica" panose="020B060402020202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dirty="0">
                <a:solidFill>
                  <a:srgbClr val="610B4B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Advantages</a:t>
            </a:r>
            <a:endParaRPr lang="en-US" sz="20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DevOps is an excellent approach for quick development and deployment of applications.</a:t>
            </a:r>
            <a:endParaRPr lang="en-US" sz="20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It responds faster to the market changes to improve business growth.</a:t>
            </a:r>
            <a:endParaRPr lang="en-US" sz="20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DevOps escalate business profit by decreasing software delivery time and transportation costs.</a:t>
            </a:r>
            <a:endParaRPr lang="en-US" sz="20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DevOps clears the descriptive process, which gives clarity on product development and delivery.</a:t>
            </a:r>
            <a:endParaRPr lang="en-US" sz="20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It improves customer experience and satisfaction.</a:t>
            </a:r>
            <a:endParaRPr lang="en-US" sz="20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DevOps simplifies collaboration and places all tools in the cloud for customers to access.</a:t>
            </a:r>
            <a:endParaRPr lang="en-US" sz="20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DevOps means collective responsibility, which leads to better team engagement and productivity.</a:t>
            </a:r>
            <a:endParaRPr lang="en-US" sz="20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9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Aharoni</vt:lpstr>
      <vt:lpstr>Arial</vt:lpstr>
      <vt:lpstr>Calibri</vt:lpstr>
      <vt:lpstr>Calibri Light</vt:lpstr>
      <vt:lpstr>Courier New</vt:lpstr>
      <vt:lpstr>Helvetica</vt:lpstr>
      <vt:lpstr>Times New Roman</vt:lpstr>
      <vt:lpstr>Wingdings</vt:lpstr>
      <vt:lpstr>Office Theme</vt:lpstr>
      <vt:lpstr>PowerPoint Presentation</vt:lpstr>
      <vt:lpstr>PowerPoint Presentation</vt:lpstr>
      <vt:lpstr>Introduction</vt:lpstr>
      <vt:lpstr>DevOps Architecture Features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</dc:creator>
  <cp:lastModifiedBy>Aniket</cp:lastModifiedBy>
  <cp:revision>1</cp:revision>
  <dcterms:created xsi:type="dcterms:W3CDTF">2024-02-19T09:19:02Z</dcterms:created>
  <dcterms:modified xsi:type="dcterms:W3CDTF">2024-02-19T09:19:16Z</dcterms:modified>
</cp:coreProperties>
</file>