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0"/>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1045E-D2B2-C74B-9419-4AE157BD9C4A}" type="datetimeFigureOut">
              <a:rPr lang="en-US" smtClean="0"/>
              <a:t>8/28/22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C084C-C967-564F-B34D-16CD83837A8E}" type="slidenum">
              <a:rPr lang="en-US" smtClean="0"/>
              <a:t>‹#›</a:t>
            </a:fld>
            <a:endParaRPr lang="en-US"/>
          </a:p>
        </p:txBody>
      </p:sp>
    </p:spTree>
    <p:extLst>
      <p:ext uri="{BB962C8B-B14F-4D97-AF65-F5344CB8AC3E}">
        <p14:creationId xmlns:p14="http://schemas.microsoft.com/office/powerpoint/2010/main" val="1847079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7439A-80E9-A89F-4DF8-774DC28F8B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76300D-66D9-E111-ED53-969530BD0F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38CE62-1D94-E744-A424-10CB693D8993}"/>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5" name="Footer Placeholder 4">
            <a:extLst>
              <a:ext uri="{FF2B5EF4-FFF2-40B4-BE49-F238E27FC236}">
                <a16:creationId xmlns:a16="http://schemas.microsoft.com/office/drawing/2014/main" id="{35F31316-5511-D24E-7DEE-C26399EB9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61878-9ADF-DF6C-A510-724431DCABE5}"/>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1325666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1D7C1-906A-E09B-8155-6E3FDAE60C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DE1AC8-B8E9-BDF2-E9C6-761777B77E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A9260-0972-A13E-4CBB-054392FC471F}"/>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5" name="Footer Placeholder 4">
            <a:extLst>
              <a:ext uri="{FF2B5EF4-FFF2-40B4-BE49-F238E27FC236}">
                <a16:creationId xmlns:a16="http://schemas.microsoft.com/office/drawing/2014/main" id="{393F8AC7-FB1D-42B7-73AA-212381225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013DC-8A51-8CBC-C215-A074D0554865}"/>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281470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B65C2-B60F-FFDC-F449-DCAC37F5D1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AED052-AE0E-E5D4-33F5-5D7DDB423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1EC31-491A-145D-C5FC-3641A910E94C}"/>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5" name="Footer Placeholder 4">
            <a:extLst>
              <a:ext uri="{FF2B5EF4-FFF2-40B4-BE49-F238E27FC236}">
                <a16:creationId xmlns:a16="http://schemas.microsoft.com/office/drawing/2014/main" id="{290E586A-C34E-D7E6-34A3-F37B999E9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58FF0-62DC-078D-9D93-2C4BEFF2AD24}"/>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275643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C157-1AD6-7476-3CE8-AC9BC3B5A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9262C-2B2E-2E9E-0D10-AD5BD6F5D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A9C95-8FA4-9952-77C3-BE7AD6E50CEB}"/>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5" name="Footer Placeholder 4">
            <a:extLst>
              <a:ext uri="{FF2B5EF4-FFF2-40B4-BE49-F238E27FC236}">
                <a16:creationId xmlns:a16="http://schemas.microsoft.com/office/drawing/2014/main" id="{6C6A4E70-0821-33F5-1471-64DBA59E7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89E33-1E2F-A7FD-91DD-D8043E2226EB}"/>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2308566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09B5-EAD5-345A-23BE-A843DC70C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8A3174-2A1F-07C7-4A9D-DF6991359E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CDFD2A-7EAA-87D5-BE7A-AF935D450D85}"/>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5" name="Footer Placeholder 4">
            <a:extLst>
              <a:ext uri="{FF2B5EF4-FFF2-40B4-BE49-F238E27FC236}">
                <a16:creationId xmlns:a16="http://schemas.microsoft.com/office/drawing/2014/main" id="{D8324FF8-58CB-D8F9-3848-B89A4D8E2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B0EB6D-AB17-5B95-8909-8BF461F1C3AD}"/>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23987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DD15-C765-349A-01E9-5D65262758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9177B1-88A5-F387-FB9E-219B47D1DA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739D1A-9170-6F95-1040-8D3AA3A3A1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7B4D7-4FF0-1AD9-8B50-D69A811F6C53}"/>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6" name="Footer Placeholder 5">
            <a:extLst>
              <a:ext uri="{FF2B5EF4-FFF2-40B4-BE49-F238E27FC236}">
                <a16:creationId xmlns:a16="http://schemas.microsoft.com/office/drawing/2014/main" id="{AF89D4F7-E48C-D2AA-7387-428DA79AE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C29E6F-3067-6A00-E557-4DF53246B244}"/>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984817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BBDE-9640-9ECA-38A6-97DC3888FD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3EC47E-F664-2E2B-5250-0CF91B9894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D2253-E6D0-661D-7C5C-5CF33371FA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6236A6-2567-7CD3-A3FC-C092C786A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6B780-339C-BB88-6ED6-832026F85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E573E3-52A7-D797-DF21-ACEAF0F7024C}"/>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8" name="Footer Placeholder 7">
            <a:extLst>
              <a:ext uri="{FF2B5EF4-FFF2-40B4-BE49-F238E27FC236}">
                <a16:creationId xmlns:a16="http://schemas.microsoft.com/office/drawing/2014/main" id="{321A960F-4689-1F70-4E6B-2BC22D5477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9FE387-F27E-D04B-376A-C7F979EE8B4B}"/>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27214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01CD-D2AC-A3DB-C9D6-E5B3C7D01B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2266A7-0AC7-7CEE-EAB8-2CEE2123DAC9}"/>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4" name="Footer Placeholder 3">
            <a:extLst>
              <a:ext uri="{FF2B5EF4-FFF2-40B4-BE49-F238E27FC236}">
                <a16:creationId xmlns:a16="http://schemas.microsoft.com/office/drawing/2014/main" id="{E347EB43-9D26-08E4-2432-58D8787393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B4527D-5696-09EB-268E-4F0528E643D7}"/>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422785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17D25E-1A65-E314-0680-5820CE09B89B}"/>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3" name="Footer Placeholder 2">
            <a:extLst>
              <a:ext uri="{FF2B5EF4-FFF2-40B4-BE49-F238E27FC236}">
                <a16:creationId xmlns:a16="http://schemas.microsoft.com/office/drawing/2014/main" id="{EA0FBC7A-A041-659D-D77B-8CC73C251D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D0B108-457D-D923-82F0-6FB3B983CB8C}"/>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268554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52B8-69B0-82D2-B440-EE40EED4E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3B1E36-6C57-2606-DE0D-8D8BC5AB5B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885B64-6C78-ACA7-2B18-C430936C4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7D771-D796-FB7C-E017-3345C7D2EC43}"/>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6" name="Footer Placeholder 5">
            <a:extLst>
              <a:ext uri="{FF2B5EF4-FFF2-40B4-BE49-F238E27FC236}">
                <a16:creationId xmlns:a16="http://schemas.microsoft.com/office/drawing/2014/main" id="{BDE95552-D54C-25E5-A871-06DDFD707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DA348F-53A3-52DB-1EAC-FD3FE3ABA755}"/>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32302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0174-764D-B7C6-56E8-D40CE2EC8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8D3E3B-FE66-3BE6-1B2D-1C60E81ED6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ADB72B-B924-46F8-2393-00CB0648B0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793558-B1FB-9D13-88A1-9F58000AC9EF}"/>
              </a:ext>
            </a:extLst>
          </p:cNvPr>
          <p:cNvSpPr>
            <a:spLocks noGrp="1"/>
          </p:cNvSpPr>
          <p:nvPr>
            <p:ph type="dt" sz="half" idx="10"/>
          </p:nvPr>
        </p:nvSpPr>
        <p:spPr/>
        <p:txBody>
          <a:bodyPr/>
          <a:lstStyle/>
          <a:p>
            <a:fld id="{8D7B4E9C-0148-CB4B-9445-4398FD88CF55}" type="datetimeFigureOut">
              <a:rPr lang="en-US" smtClean="0"/>
              <a:t>8/28/22</a:t>
            </a:fld>
            <a:endParaRPr lang="en-US"/>
          </a:p>
        </p:txBody>
      </p:sp>
      <p:sp>
        <p:nvSpPr>
          <p:cNvPr id="6" name="Footer Placeholder 5">
            <a:extLst>
              <a:ext uri="{FF2B5EF4-FFF2-40B4-BE49-F238E27FC236}">
                <a16:creationId xmlns:a16="http://schemas.microsoft.com/office/drawing/2014/main" id="{E768A8BB-49DA-B488-54FA-06E00B9B6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58F73-7328-89EA-C29B-C9177A80950B}"/>
              </a:ext>
            </a:extLst>
          </p:cNvPr>
          <p:cNvSpPr>
            <a:spLocks noGrp="1"/>
          </p:cNvSpPr>
          <p:nvPr>
            <p:ph type="sldNum" sz="quarter" idx="12"/>
          </p:nvPr>
        </p:nvSpPr>
        <p:spPr/>
        <p:txBody>
          <a:bodyPr/>
          <a:lstStyle/>
          <a:p>
            <a:fld id="{4574E8D0-0CC6-F541-AA54-E93F18B703DF}" type="slidenum">
              <a:rPr lang="en-US" smtClean="0"/>
              <a:t>‹#›</a:t>
            </a:fld>
            <a:endParaRPr lang="en-US"/>
          </a:p>
        </p:txBody>
      </p:sp>
    </p:spTree>
    <p:extLst>
      <p:ext uri="{BB962C8B-B14F-4D97-AF65-F5344CB8AC3E}">
        <p14:creationId xmlns:p14="http://schemas.microsoft.com/office/powerpoint/2010/main" val="2789256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F2BF94-F951-49F1-6585-8E65DEDEC5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745199-7D08-02BD-0AD0-C7A11A04E2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36043-6A03-9015-5883-BA6552FE17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B4E9C-0148-CB4B-9445-4398FD88CF55}" type="datetimeFigureOut">
              <a:rPr lang="en-US" smtClean="0"/>
              <a:t>8/28/22</a:t>
            </a:fld>
            <a:endParaRPr lang="en-US"/>
          </a:p>
        </p:txBody>
      </p:sp>
      <p:sp>
        <p:nvSpPr>
          <p:cNvPr id="5" name="Footer Placeholder 4">
            <a:extLst>
              <a:ext uri="{FF2B5EF4-FFF2-40B4-BE49-F238E27FC236}">
                <a16:creationId xmlns:a16="http://schemas.microsoft.com/office/drawing/2014/main" id="{4CE80B28-BC8A-0898-5359-36D8163F83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491671-BD44-EC2F-CC29-A2535C5A0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74E8D0-0CC6-F541-AA54-E93F18B703DF}" type="slidenum">
              <a:rPr lang="en-US" smtClean="0"/>
              <a:t>‹#›</a:t>
            </a:fld>
            <a:endParaRPr lang="en-US"/>
          </a:p>
        </p:txBody>
      </p:sp>
    </p:spTree>
    <p:extLst>
      <p:ext uri="{BB962C8B-B14F-4D97-AF65-F5344CB8AC3E}">
        <p14:creationId xmlns:p14="http://schemas.microsoft.com/office/powerpoint/2010/main" val="3394294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3CA57-9BB5-9A49-94D3-552D05E0A4A7}"/>
              </a:ext>
            </a:extLst>
          </p:cNvPr>
          <p:cNvSpPr txBox="1"/>
          <p:nvPr/>
        </p:nvSpPr>
        <p:spPr>
          <a:xfrm>
            <a:off x="1403237" y="1067583"/>
            <a:ext cx="4686300" cy="400110"/>
          </a:xfrm>
          <a:prstGeom prst="rect">
            <a:avLst/>
          </a:prstGeom>
          <a:noFill/>
        </p:spPr>
        <p:txBody>
          <a:bodyPr wrap="square" rtlCol="0">
            <a:spAutoFit/>
          </a:bodyPr>
          <a:lstStyle/>
          <a:p>
            <a:r>
              <a:rPr lang="en-US" sz="2000" b="1" u="sng" dirty="0"/>
              <a:t>Business Problem</a:t>
            </a:r>
          </a:p>
        </p:txBody>
      </p:sp>
      <p:sp>
        <p:nvSpPr>
          <p:cNvPr id="5" name="TextBox 4">
            <a:extLst>
              <a:ext uri="{FF2B5EF4-FFF2-40B4-BE49-F238E27FC236}">
                <a16:creationId xmlns:a16="http://schemas.microsoft.com/office/drawing/2014/main" id="{4E693C24-6545-22E5-2A39-FE21E73C7393}"/>
              </a:ext>
            </a:extLst>
          </p:cNvPr>
          <p:cNvSpPr txBox="1"/>
          <p:nvPr/>
        </p:nvSpPr>
        <p:spPr>
          <a:xfrm>
            <a:off x="1408155" y="1721551"/>
            <a:ext cx="9042131" cy="1200329"/>
          </a:xfrm>
          <a:prstGeom prst="rect">
            <a:avLst/>
          </a:prstGeom>
          <a:noFill/>
        </p:spPr>
        <p:txBody>
          <a:bodyPr wrap="square" rtlCol="0">
            <a:spAutoFit/>
          </a:bodyPr>
          <a:lstStyle/>
          <a:p>
            <a:r>
              <a:rPr lang="en-US" dirty="0"/>
              <a:t>Microsoft want to get into movie making business like other big companies Amazon and Apple. They want to create movie studio and start creating movies which are most popular and people. My task is to analyze the data to recommend types of movies Microsoft can produce best movies which will result in highest popularity </a:t>
            </a:r>
          </a:p>
        </p:txBody>
      </p:sp>
      <p:sp>
        <p:nvSpPr>
          <p:cNvPr id="6" name="TextBox 5">
            <a:extLst>
              <a:ext uri="{FF2B5EF4-FFF2-40B4-BE49-F238E27FC236}">
                <a16:creationId xmlns:a16="http://schemas.microsoft.com/office/drawing/2014/main" id="{AA07B660-1DDD-8296-B7BB-52A1A2C4A221}"/>
              </a:ext>
            </a:extLst>
          </p:cNvPr>
          <p:cNvSpPr txBox="1"/>
          <p:nvPr/>
        </p:nvSpPr>
        <p:spPr>
          <a:xfrm>
            <a:off x="1403237" y="3319559"/>
            <a:ext cx="9042130" cy="2339102"/>
          </a:xfrm>
          <a:prstGeom prst="rect">
            <a:avLst/>
          </a:prstGeom>
          <a:noFill/>
        </p:spPr>
        <p:txBody>
          <a:bodyPr wrap="square" rtlCol="0">
            <a:spAutoFit/>
          </a:bodyPr>
          <a:lstStyle/>
          <a:p>
            <a:r>
              <a:rPr lang="en-US" sz="2000" b="1" u="sng" dirty="0"/>
              <a:t>Goals and Objectives</a:t>
            </a:r>
          </a:p>
          <a:p>
            <a:endParaRPr lang="en-US" dirty="0"/>
          </a:p>
          <a:p>
            <a:r>
              <a:rPr lang="en-US" dirty="0"/>
              <a:t>The goal of the data analysis is to study the database related to movies and recommend Microsoft to help their decision with making movies. My main objective of this analysis is to come up with three recommendations,</a:t>
            </a:r>
          </a:p>
          <a:p>
            <a:pPr marL="285750" indent="-285750">
              <a:buFont typeface="Arial" panose="020B0604020202020204" pitchFamily="34" charset="0"/>
              <a:buChar char="•"/>
            </a:pPr>
            <a:r>
              <a:rPr lang="en-US" dirty="0"/>
              <a:t>Study different titles of the movies and find out most popular movie title to follow</a:t>
            </a:r>
          </a:p>
          <a:p>
            <a:pPr marL="285750" indent="-285750">
              <a:buFont typeface="Arial" panose="020B0604020202020204" pitchFamily="34" charset="0"/>
              <a:buChar char="•"/>
            </a:pPr>
            <a:r>
              <a:rPr lang="en-US" dirty="0"/>
              <a:t>Study highest rating movies and recommend different characteristics for high rated movies</a:t>
            </a:r>
          </a:p>
          <a:p>
            <a:pPr marL="285750" indent="-285750">
              <a:buFont typeface="Arial" panose="020B0604020202020204" pitchFamily="34" charset="0"/>
              <a:buChar char="•"/>
            </a:pPr>
            <a:r>
              <a:rPr lang="en-US" dirty="0"/>
              <a:t>Study trends and patterns for highest grossing film</a:t>
            </a:r>
          </a:p>
        </p:txBody>
      </p:sp>
    </p:spTree>
    <p:extLst>
      <p:ext uri="{BB962C8B-B14F-4D97-AF65-F5344CB8AC3E}">
        <p14:creationId xmlns:p14="http://schemas.microsoft.com/office/powerpoint/2010/main" val="3097233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EE9FE7-A8D8-0103-414C-45CB9FEB64E7}"/>
              </a:ext>
            </a:extLst>
          </p:cNvPr>
          <p:cNvSpPr/>
          <p:nvPr/>
        </p:nvSpPr>
        <p:spPr>
          <a:xfrm>
            <a:off x="661059" y="1028343"/>
            <a:ext cx="9231086" cy="5109091"/>
          </a:xfrm>
          <a:prstGeom prst="rect">
            <a:avLst/>
          </a:prstGeom>
        </p:spPr>
        <p:txBody>
          <a:bodyPr wrap="square">
            <a:spAutoFit/>
          </a:bodyPr>
          <a:lstStyle/>
          <a:p>
            <a:r>
              <a:rPr lang="en-US" sz="2000" b="1" i="0" u="sng" strike="noStrike" dirty="0">
                <a:effectLst/>
              </a:rPr>
              <a:t>Methodology</a:t>
            </a:r>
          </a:p>
          <a:p>
            <a:endParaRPr lang="en-US" b="0" i="0" u="none" strike="noStrike" dirty="0">
              <a:effectLst/>
            </a:endParaRPr>
          </a:p>
          <a:p>
            <a:r>
              <a:rPr lang="en-US" b="0" i="0" u="none" strike="noStrike" dirty="0">
                <a:effectLst/>
              </a:rPr>
              <a:t>The analysis of the data involve using the following database files:</a:t>
            </a:r>
          </a:p>
          <a:p>
            <a:pPr marL="285750" indent="-285750">
              <a:buFont typeface="Arial" panose="020B0604020202020204" pitchFamily="34" charset="0"/>
              <a:buChar char="•"/>
            </a:pPr>
            <a:r>
              <a:rPr lang="en-US" dirty="0" err="1"/>
              <a:t>imdb.title.basics</a:t>
            </a:r>
            <a:endParaRPr lang="en-US" dirty="0"/>
          </a:p>
          <a:p>
            <a:pPr marL="285750" indent="-285750">
              <a:buFont typeface="Arial" panose="020B0604020202020204" pitchFamily="34" charset="0"/>
              <a:buChar char="•"/>
            </a:pPr>
            <a:r>
              <a:rPr lang="en-US" dirty="0" err="1"/>
              <a:t>imdb.title.ratings</a:t>
            </a:r>
            <a:endParaRPr lang="en-US" dirty="0"/>
          </a:p>
          <a:p>
            <a:pPr marL="285750" indent="-285750">
              <a:buFont typeface="Arial" panose="020B0604020202020204" pitchFamily="34" charset="0"/>
              <a:buChar char="•"/>
            </a:pPr>
            <a:r>
              <a:rPr lang="en-US" dirty="0" err="1"/>
              <a:t>bom.movie_gross</a:t>
            </a:r>
            <a:endParaRPr lang="en-US" dirty="0"/>
          </a:p>
          <a:p>
            <a:endParaRPr lang="en-US" b="0" i="0" u="none" strike="noStrike" dirty="0">
              <a:effectLst/>
            </a:endParaRPr>
          </a:p>
          <a:p>
            <a:r>
              <a:rPr lang="en-US" dirty="0"/>
              <a:t>The following steps are followed for detailed analysis of the files,</a:t>
            </a:r>
          </a:p>
          <a:p>
            <a:endParaRPr lang="en-US" b="0" i="0" u="none" strike="noStrike" dirty="0">
              <a:effectLst/>
            </a:endParaRPr>
          </a:p>
          <a:p>
            <a:pPr marL="742950" lvl="1" indent="-285750">
              <a:buFont typeface="Arial" panose="020B0604020202020204" pitchFamily="34" charset="0"/>
              <a:buChar char="•"/>
            </a:pPr>
            <a:r>
              <a:rPr lang="en-US" b="0" i="0" u="none" strike="noStrike" dirty="0">
                <a:effectLst/>
              </a:rPr>
              <a:t>Import relevant libraries &amp; modules</a:t>
            </a:r>
          </a:p>
          <a:p>
            <a:pPr marL="742950" lvl="1" indent="-285750">
              <a:buFont typeface="Arial" panose="020B0604020202020204" pitchFamily="34" charset="0"/>
              <a:buChar char="•"/>
            </a:pPr>
            <a:r>
              <a:rPr lang="en-US" dirty="0"/>
              <a:t>Read in the data </a:t>
            </a:r>
          </a:p>
          <a:p>
            <a:pPr marL="742950" lvl="1" indent="-285750">
              <a:buFont typeface="Arial" panose="020B0604020202020204" pitchFamily="34" charset="0"/>
              <a:buChar char="•"/>
            </a:pPr>
            <a:r>
              <a:rPr lang="en-US" b="0" i="0" u="none" strike="noStrike" dirty="0">
                <a:effectLst/>
              </a:rPr>
              <a:t>Clean the data</a:t>
            </a:r>
          </a:p>
          <a:p>
            <a:pPr lvl="2">
              <a:buFont typeface="Arial" panose="020B0604020202020204" pitchFamily="34" charset="0"/>
              <a:buChar char="•"/>
            </a:pPr>
            <a:r>
              <a:rPr lang="en-US" b="0" i="0" u="none" strike="noStrike" dirty="0">
                <a:effectLst/>
              </a:rPr>
              <a:t>Check for null values</a:t>
            </a:r>
          </a:p>
          <a:p>
            <a:pPr lvl="2">
              <a:buFont typeface="Arial" panose="020B0604020202020204" pitchFamily="34" charset="0"/>
              <a:buChar char="•"/>
            </a:pPr>
            <a:r>
              <a:rPr lang="en-US" b="0" i="0" u="none" strike="noStrike" dirty="0">
                <a:effectLst/>
              </a:rPr>
              <a:t>Impute or drop null values</a:t>
            </a:r>
          </a:p>
          <a:p>
            <a:pPr lvl="2">
              <a:buFont typeface="Arial" panose="020B0604020202020204" pitchFamily="34" charset="0"/>
              <a:buChar char="•"/>
            </a:pPr>
            <a:r>
              <a:rPr lang="en-US" b="0" i="0" u="none" strike="noStrike" dirty="0">
                <a:effectLst/>
              </a:rPr>
              <a:t>Check for duplicate values</a:t>
            </a:r>
          </a:p>
          <a:p>
            <a:pPr lvl="2">
              <a:buFont typeface="Arial" panose="020B0604020202020204" pitchFamily="34" charset="0"/>
              <a:buChar char="•"/>
            </a:pPr>
            <a:r>
              <a:rPr lang="en-US" dirty="0"/>
              <a:t>Delete repeated data</a:t>
            </a:r>
          </a:p>
          <a:p>
            <a:pPr lvl="1">
              <a:buFont typeface="Arial" panose="020B0604020202020204" pitchFamily="34" charset="0"/>
              <a:buChar char="•"/>
            </a:pPr>
            <a:r>
              <a:rPr lang="en-US" b="0" i="0" u="none" strike="noStrike" dirty="0">
                <a:effectLst/>
              </a:rPr>
              <a:t> Join different tables where necessary</a:t>
            </a:r>
          </a:p>
          <a:p>
            <a:endParaRPr lang="en-US" b="0" i="0" u="none" strike="noStrike" dirty="0">
              <a:effectLst/>
            </a:endParaRPr>
          </a:p>
        </p:txBody>
      </p:sp>
    </p:spTree>
    <p:extLst>
      <p:ext uri="{BB962C8B-B14F-4D97-AF65-F5344CB8AC3E}">
        <p14:creationId xmlns:p14="http://schemas.microsoft.com/office/powerpoint/2010/main" val="247298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0F18AC-4EEF-1CFE-41A6-6B188FDCEB13}"/>
              </a:ext>
            </a:extLst>
          </p:cNvPr>
          <p:cNvSpPr/>
          <p:nvPr/>
        </p:nvSpPr>
        <p:spPr>
          <a:xfrm>
            <a:off x="712518" y="328389"/>
            <a:ext cx="11162805" cy="5663089"/>
          </a:xfrm>
          <a:prstGeom prst="rect">
            <a:avLst/>
          </a:prstGeom>
        </p:spPr>
        <p:txBody>
          <a:bodyPr wrap="square">
            <a:spAutoFit/>
          </a:bodyPr>
          <a:lstStyle/>
          <a:p>
            <a:r>
              <a:rPr lang="en-US" sz="2000" b="1" u="sng" dirty="0"/>
              <a:t>Detailed Methodology</a:t>
            </a:r>
            <a:endParaRPr lang="en-US" sz="2000" b="1" i="0" u="sng" strike="noStrike" dirty="0">
              <a:effectLst/>
            </a:endParaRPr>
          </a:p>
          <a:p>
            <a:endParaRPr lang="en-US" b="0" i="0" u="none" strike="noStrike" dirty="0">
              <a:effectLst/>
            </a:endParaRPr>
          </a:p>
          <a:p>
            <a:r>
              <a:rPr lang="en-US" b="0" i="0" u="none" strike="noStrike" dirty="0">
                <a:effectLst/>
              </a:rPr>
              <a:t>Data Analysis for Recommendation 1</a:t>
            </a:r>
          </a:p>
          <a:p>
            <a:pPr>
              <a:buFont typeface="Arial" panose="020B0604020202020204" pitchFamily="34" charset="0"/>
              <a:buChar char="•"/>
            </a:pPr>
            <a:r>
              <a:rPr lang="en-US" b="0" i="0" u="none" strike="noStrike" dirty="0">
                <a:effectLst/>
              </a:rPr>
              <a:t> Conduct </a:t>
            </a:r>
            <a:r>
              <a:rPr lang="en-US" dirty="0"/>
              <a:t>data analysis of various movie titles</a:t>
            </a:r>
            <a:endParaRPr lang="en-US" b="0" i="0" u="none" strike="noStrike" dirty="0">
              <a:effectLst/>
            </a:endParaRPr>
          </a:p>
          <a:p>
            <a:pPr>
              <a:buFont typeface="Arial" panose="020B0604020202020204" pitchFamily="34" charset="0"/>
              <a:buChar char="•"/>
            </a:pPr>
            <a:r>
              <a:rPr lang="en-US" b="0" i="0" u="none" strike="noStrike" dirty="0">
                <a:effectLst/>
              </a:rPr>
              <a:t> Make visualizations</a:t>
            </a:r>
          </a:p>
          <a:p>
            <a:pPr>
              <a:buFont typeface="Arial" panose="020B0604020202020204" pitchFamily="34" charset="0"/>
              <a:buChar char="•"/>
            </a:pPr>
            <a:r>
              <a:rPr lang="en-US" b="0" i="0" u="none" strike="noStrike" dirty="0">
                <a:effectLst/>
              </a:rPr>
              <a:t> Summarize findings</a:t>
            </a:r>
          </a:p>
          <a:p>
            <a:endParaRPr lang="en-US" b="0" i="0" u="none" strike="noStrike" dirty="0">
              <a:effectLst/>
            </a:endParaRPr>
          </a:p>
          <a:p>
            <a:r>
              <a:rPr lang="en-US" b="0" i="0" u="none" strike="noStrike" dirty="0">
                <a:effectLst/>
              </a:rPr>
              <a:t>Data Analysis for Recommendation 2</a:t>
            </a:r>
          </a:p>
          <a:p>
            <a:pPr>
              <a:buFont typeface="Arial" panose="020B0604020202020204" pitchFamily="34" charset="0"/>
              <a:buChar char="•"/>
            </a:pPr>
            <a:r>
              <a:rPr lang="en-US" b="0" i="0" u="none" strike="noStrike" dirty="0">
                <a:effectLst/>
              </a:rPr>
              <a:t> Conduct data analysis of movie ratings</a:t>
            </a:r>
          </a:p>
          <a:p>
            <a:pPr>
              <a:buFont typeface="Arial" panose="020B0604020202020204" pitchFamily="34" charset="0"/>
              <a:buChar char="•"/>
            </a:pPr>
            <a:r>
              <a:rPr lang="en-US" b="0" i="0" u="none" strike="noStrike" dirty="0">
                <a:effectLst/>
              </a:rPr>
              <a:t> Make visualizations</a:t>
            </a:r>
          </a:p>
          <a:p>
            <a:pPr>
              <a:buFont typeface="Arial" panose="020B0604020202020204" pitchFamily="34" charset="0"/>
              <a:buChar char="•"/>
            </a:pPr>
            <a:r>
              <a:rPr lang="en-US" b="0" i="0" u="none" strike="noStrike" dirty="0">
                <a:effectLst/>
              </a:rPr>
              <a:t> Summarize findings</a:t>
            </a:r>
          </a:p>
          <a:p>
            <a:endParaRPr lang="en-US" dirty="0"/>
          </a:p>
          <a:p>
            <a:r>
              <a:rPr lang="en-US" dirty="0"/>
              <a:t>Data Analysis for Recommendation 3</a:t>
            </a:r>
          </a:p>
          <a:p>
            <a:pPr>
              <a:buFont typeface="Arial" panose="020B0604020202020204" pitchFamily="34" charset="0"/>
              <a:buChar char="•"/>
            </a:pPr>
            <a:r>
              <a:rPr lang="en-US" b="0" i="0" u="none" strike="noStrike" dirty="0">
                <a:effectLst/>
              </a:rPr>
              <a:t> Conduct data analysis of movie gross for various movies</a:t>
            </a:r>
          </a:p>
          <a:p>
            <a:pPr>
              <a:buFont typeface="Arial" panose="020B0604020202020204" pitchFamily="34" charset="0"/>
              <a:buChar char="•"/>
            </a:pPr>
            <a:r>
              <a:rPr lang="en-US" b="0" i="0" u="none" strike="noStrike" dirty="0">
                <a:effectLst/>
              </a:rPr>
              <a:t> Make visualizations</a:t>
            </a:r>
          </a:p>
          <a:p>
            <a:pPr>
              <a:buFont typeface="Arial" panose="020B0604020202020204" pitchFamily="34" charset="0"/>
              <a:buChar char="•"/>
            </a:pPr>
            <a:r>
              <a:rPr lang="en-US" b="0" i="0" u="none" strike="noStrike" dirty="0">
                <a:effectLst/>
              </a:rPr>
              <a:t> Summarize findings</a:t>
            </a:r>
          </a:p>
          <a:p>
            <a:endParaRPr lang="en-US" b="0" i="0" u="none" strike="noStrike" dirty="0">
              <a:effectLst/>
            </a:endParaRPr>
          </a:p>
          <a:p>
            <a:r>
              <a:rPr lang="en-US" b="0" i="0" u="none" strike="noStrike" dirty="0">
                <a:effectLst/>
              </a:rPr>
              <a:t>Conclusion &amp; Recommendations</a:t>
            </a:r>
          </a:p>
          <a:p>
            <a:pPr>
              <a:buFont typeface="Arial" panose="020B0604020202020204" pitchFamily="34" charset="0"/>
              <a:buChar char="•"/>
            </a:pPr>
            <a:r>
              <a:rPr lang="en-US" b="0" i="0" u="none" strike="noStrike" dirty="0">
                <a:effectLst/>
              </a:rPr>
              <a:t> Conclude findings</a:t>
            </a:r>
          </a:p>
          <a:p>
            <a:pPr>
              <a:buFont typeface="Arial" panose="020B0604020202020204" pitchFamily="34" charset="0"/>
              <a:buChar char="•"/>
            </a:pPr>
            <a:r>
              <a:rPr lang="en-US" b="0" i="0" u="none" strike="noStrike" dirty="0">
                <a:effectLst/>
              </a:rPr>
              <a:t> Offer recommendations</a:t>
            </a:r>
          </a:p>
        </p:txBody>
      </p:sp>
    </p:spTree>
    <p:extLst>
      <p:ext uri="{BB962C8B-B14F-4D97-AF65-F5344CB8AC3E}">
        <p14:creationId xmlns:p14="http://schemas.microsoft.com/office/powerpoint/2010/main" val="407009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45D89-9288-86DE-05DD-B7CF4CFBFFCB}"/>
              </a:ext>
            </a:extLst>
          </p:cNvPr>
          <p:cNvSpPr/>
          <p:nvPr/>
        </p:nvSpPr>
        <p:spPr>
          <a:xfrm>
            <a:off x="558140" y="612845"/>
            <a:ext cx="8585860" cy="3724096"/>
          </a:xfrm>
          <a:prstGeom prst="rect">
            <a:avLst/>
          </a:prstGeom>
        </p:spPr>
        <p:txBody>
          <a:bodyPr wrap="square">
            <a:spAutoFit/>
          </a:bodyPr>
          <a:lstStyle/>
          <a:p>
            <a:r>
              <a:rPr lang="en-US" sz="2000" b="1" u="sng" dirty="0"/>
              <a:t>Python Libraries &amp; Modules Used</a:t>
            </a:r>
          </a:p>
          <a:p>
            <a:endParaRPr lang="en-US" dirty="0"/>
          </a:p>
          <a:p>
            <a:r>
              <a:rPr lang="en-US" dirty="0"/>
              <a:t>Various python libraries used in the analysis are:</a:t>
            </a:r>
          </a:p>
          <a:p>
            <a:endParaRPr lang="en-US" dirty="0"/>
          </a:p>
          <a:p>
            <a:pPr>
              <a:buFont typeface="Arial" panose="020B0604020202020204" pitchFamily="34" charset="0"/>
              <a:buChar char="•"/>
            </a:pPr>
            <a:r>
              <a:rPr lang="en-US" dirty="0"/>
              <a:t> Pandas: a data analysis library we will use for its data structures and operations for manipulating numerical tables.</a:t>
            </a:r>
          </a:p>
          <a:p>
            <a:pPr>
              <a:buFont typeface="Arial" panose="020B0604020202020204" pitchFamily="34" charset="0"/>
              <a:buChar char="•"/>
            </a:pPr>
            <a:endParaRPr lang="en-US" dirty="0"/>
          </a:p>
          <a:p>
            <a:pPr>
              <a:buFont typeface="Arial" panose="020B0604020202020204" pitchFamily="34" charset="0"/>
              <a:buChar char="•"/>
            </a:pPr>
            <a:r>
              <a:rPr lang="en-US" dirty="0"/>
              <a:t> </a:t>
            </a:r>
            <a:r>
              <a:rPr lang="en-US" dirty="0" err="1"/>
              <a:t>Numpy</a:t>
            </a:r>
            <a:r>
              <a:rPr lang="en-US" dirty="0"/>
              <a:t>: an essential library for scientific computing in python</a:t>
            </a:r>
          </a:p>
          <a:p>
            <a:pPr>
              <a:buFont typeface="Arial" panose="020B0604020202020204" pitchFamily="34" charset="0"/>
              <a:buChar char="•"/>
            </a:pPr>
            <a:endParaRPr lang="en-US" dirty="0"/>
          </a:p>
          <a:p>
            <a:pPr>
              <a:buFont typeface="Arial" panose="020B0604020202020204" pitchFamily="34" charset="0"/>
              <a:buChar char="•"/>
            </a:pPr>
            <a:r>
              <a:rPr lang="en-US" dirty="0"/>
              <a:t> Matplotlib: a plotting library useful for making the graphs and visualizations we need.</a:t>
            </a:r>
          </a:p>
          <a:p>
            <a:pPr>
              <a:buFont typeface="Arial" panose="020B0604020202020204" pitchFamily="34" charset="0"/>
              <a:buChar char="•"/>
            </a:pPr>
            <a:endParaRPr lang="en-US" dirty="0"/>
          </a:p>
          <a:p>
            <a:pPr>
              <a:buFont typeface="Arial" panose="020B0604020202020204" pitchFamily="34" charset="0"/>
              <a:buChar char="•"/>
            </a:pPr>
            <a:r>
              <a:rPr lang="en-US" dirty="0"/>
              <a:t> Seaborn: a data visualization library based on matplotlib to make graphs more visually appealing.</a:t>
            </a:r>
          </a:p>
        </p:txBody>
      </p:sp>
    </p:spTree>
    <p:extLst>
      <p:ext uri="{BB962C8B-B14F-4D97-AF65-F5344CB8AC3E}">
        <p14:creationId xmlns:p14="http://schemas.microsoft.com/office/powerpoint/2010/main" val="180109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33A7B6-DAD7-C47C-D772-A9466F78DDE5}"/>
              </a:ext>
            </a:extLst>
          </p:cNvPr>
          <p:cNvSpPr/>
          <p:nvPr/>
        </p:nvSpPr>
        <p:spPr>
          <a:xfrm>
            <a:off x="471488" y="1166843"/>
            <a:ext cx="8672512" cy="2893100"/>
          </a:xfrm>
          <a:prstGeom prst="rect">
            <a:avLst/>
          </a:prstGeom>
        </p:spPr>
        <p:txBody>
          <a:bodyPr wrap="square">
            <a:spAutoFit/>
          </a:bodyPr>
          <a:lstStyle/>
          <a:p>
            <a:r>
              <a:rPr lang="en-US" sz="2000" b="1" u="sng" dirty="0"/>
              <a:t>Movie Data Used</a:t>
            </a:r>
          </a:p>
          <a:p>
            <a:endParaRPr lang="en-US" dirty="0"/>
          </a:p>
          <a:p>
            <a:r>
              <a:rPr lang="en-US" dirty="0"/>
              <a:t>The data provided comes from various sources but three main data used in the analysis is taken from the zipped data folder</a:t>
            </a:r>
          </a:p>
          <a:p>
            <a:endParaRPr lang="en-US" dirty="0"/>
          </a:p>
          <a:p>
            <a:pPr>
              <a:buFont typeface="Arial" panose="020B0604020202020204" pitchFamily="34" charset="0"/>
              <a:buChar char="•"/>
            </a:pPr>
            <a:r>
              <a:rPr lang="en-US" dirty="0"/>
              <a:t>Box Office Mojo</a:t>
            </a:r>
          </a:p>
          <a:p>
            <a:pPr>
              <a:buFont typeface="Arial" panose="020B0604020202020204" pitchFamily="34" charset="0"/>
              <a:buChar char="•"/>
            </a:pPr>
            <a:endParaRPr lang="en-US" dirty="0"/>
          </a:p>
          <a:p>
            <a:pPr>
              <a:buFont typeface="Arial" panose="020B0604020202020204" pitchFamily="34" charset="0"/>
              <a:buChar char="•"/>
            </a:pPr>
            <a:r>
              <a:rPr lang="en-US" dirty="0"/>
              <a:t>IMDB for titles</a:t>
            </a:r>
          </a:p>
          <a:p>
            <a:pPr>
              <a:buFont typeface="Arial" panose="020B0604020202020204" pitchFamily="34" charset="0"/>
              <a:buChar char="•"/>
            </a:pPr>
            <a:endParaRPr lang="en-US" dirty="0"/>
          </a:p>
          <a:p>
            <a:pPr>
              <a:buFont typeface="Arial" panose="020B0604020202020204" pitchFamily="34" charset="0"/>
              <a:buChar char="•"/>
            </a:pPr>
            <a:r>
              <a:rPr lang="en-US" dirty="0"/>
              <a:t>IMDB for ratings</a:t>
            </a:r>
          </a:p>
        </p:txBody>
      </p:sp>
    </p:spTree>
    <p:extLst>
      <p:ext uri="{BB962C8B-B14F-4D97-AF65-F5344CB8AC3E}">
        <p14:creationId xmlns:p14="http://schemas.microsoft.com/office/powerpoint/2010/main" val="1818075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2BABEA-D72A-9793-9E74-4C59AB482D04}"/>
              </a:ext>
            </a:extLst>
          </p:cNvPr>
          <p:cNvSpPr/>
          <p:nvPr/>
        </p:nvSpPr>
        <p:spPr>
          <a:xfrm>
            <a:off x="714375" y="889844"/>
            <a:ext cx="10415588" cy="5139869"/>
          </a:xfrm>
          <a:prstGeom prst="rect">
            <a:avLst/>
          </a:prstGeom>
        </p:spPr>
        <p:txBody>
          <a:bodyPr wrap="square">
            <a:spAutoFit/>
          </a:bodyPr>
          <a:lstStyle/>
          <a:p>
            <a:r>
              <a:rPr lang="en-US" sz="2000" b="1" u="sng" dirty="0"/>
              <a:t>Clean Data</a:t>
            </a:r>
          </a:p>
          <a:p>
            <a:endParaRPr lang="en-US" sz="2000" b="1" u="sng" dirty="0"/>
          </a:p>
          <a:p>
            <a:r>
              <a:rPr lang="en-US" dirty="0"/>
              <a:t>I have used several methods to clean multiple </a:t>
            </a:r>
            <a:r>
              <a:rPr lang="en-US" dirty="0" err="1"/>
              <a:t>dataframes</a:t>
            </a:r>
            <a:r>
              <a:rPr lang="en-US" dirty="0"/>
              <a:t>,</a:t>
            </a:r>
          </a:p>
          <a:p>
            <a:endParaRPr lang="en-US" dirty="0"/>
          </a:p>
          <a:p>
            <a:pPr marL="285750" indent="-285750">
              <a:buFont typeface="Arial" panose="020B0604020202020204" pitchFamily="34" charset="0"/>
              <a:buChar char="•"/>
            </a:pPr>
            <a:r>
              <a:rPr lang="en-US" dirty="0"/>
              <a:t>info() and .head() method to view the structural shape of the </a:t>
            </a:r>
            <a:r>
              <a:rPr lang="en-US" dirty="0" err="1"/>
              <a:t>dataframes</a:t>
            </a:r>
            <a:r>
              <a:rPr lang="en-US" dirty="0"/>
              <a:t> including their structure and datatypes, as well as look into the </a:t>
            </a:r>
            <a:r>
              <a:rPr lang="en-US" dirty="0" err="1"/>
              <a:t>dataframes</a:t>
            </a:r>
            <a:r>
              <a:rPr lang="en-US" dirty="0"/>
              <a:t> themselves. Furthermore I have used this information to make informed decisions about how to manage missing and duplicated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value.sum</a:t>
            </a:r>
            <a:r>
              <a:rPr lang="en-US" dirty="0"/>
              <a:t>() method to know if a </a:t>
            </a:r>
            <a:r>
              <a:rPr lang="en-US" dirty="0" err="1"/>
              <a:t>dataframe</a:t>
            </a:r>
            <a:r>
              <a:rPr lang="en-US" dirty="0"/>
              <a:t> had any missing or duplicated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dropna</a:t>
            </a:r>
            <a:r>
              <a:rPr lang="en-US" dirty="0"/>
              <a:t>() and .</a:t>
            </a:r>
            <a:r>
              <a:rPr lang="en-US" dirty="0" err="1"/>
              <a:t>drop_duplicates</a:t>
            </a:r>
            <a:r>
              <a:rPr lang="en-US" dirty="0"/>
              <a:t>() to delete missing and duplicated values from the </a:t>
            </a:r>
            <a:r>
              <a:rPr lang="en-US" dirty="0" err="1"/>
              <a:t>dataframes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fillna</a:t>
            </a:r>
            <a:r>
              <a:rPr lang="en-US" dirty="0"/>
              <a:t>() method in conjunction with the .median() method to fill the missing values with the median value of a particular column of a </a:t>
            </a:r>
            <a:r>
              <a:rPr lang="en-US" dirty="0" err="1"/>
              <a:t>dataframe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merge() method to join </a:t>
            </a:r>
            <a:r>
              <a:rPr lang="en-US" dirty="0" err="1"/>
              <a:t>dataframes</a:t>
            </a:r>
            <a:r>
              <a:rPr lang="en-US" dirty="0"/>
              <a:t> with useful data on identical columns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replace() methods to alter the values within columns. </a:t>
            </a:r>
            <a:endParaRPr lang="en-US" b="0" i="0" u="none" strike="noStrike" dirty="0">
              <a:effectLst/>
            </a:endParaRPr>
          </a:p>
        </p:txBody>
      </p:sp>
    </p:spTree>
    <p:extLst>
      <p:ext uri="{BB962C8B-B14F-4D97-AF65-F5344CB8AC3E}">
        <p14:creationId xmlns:p14="http://schemas.microsoft.com/office/powerpoint/2010/main" val="2780872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B0548F-B0EA-9639-0B9A-27AAD3A7CC87}"/>
              </a:ext>
            </a:extLst>
          </p:cNvPr>
          <p:cNvSpPr/>
          <p:nvPr/>
        </p:nvSpPr>
        <p:spPr>
          <a:xfrm>
            <a:off x="814388" y="607129"/>
            <a:ext cx="10058400" cy="800219"/>
          </a:xfrm>
          <a:prstGeom prst="rect">
            <a:avLst/>
          </a:prstGeom>
        </p:spPr>
        <p:txBody>
          <a:bodyPr wrap="square">
            <a:spAutoFit/>
          </a:bodyPr>
          <a:lstStyle/>
          <a:p>
            <a:r>
              <a:rPr lang="en-US" b="1" dirty="0"/>
              <a:t>Q1: </a:t>
            </a:r>
            <a:r>
              <a:rPr lang="en-US" dirty="0"/>
              <a:t>Study different titles of the movies and find out most popular movie titles to follow</a:t>
            </a:r>
            <a:r>
              <a:rPr lang="en-US" b="1" dirty="0"/>
              <a:t>?</a:t>
            </a:r>
          </a:p>
          <a:p>
            <a:r>
              <a:rPr lang="en-US" sz="1400" dirty="0"/>
              <a:t>The analysis of top 10 movies based upon the highest number of votes reveal that Action and adventure films (Figure below) are most popular genre of movies. Based on the data generated and the bar charts the Microsoft has to focus on Action and Adventure movies.</a:t>
            </a:r>
          </a:p>
        </p:txBody>
      </p:sp>
      <p:pic>
        <p:nvPicPr>
          <p:cNvPr id="6" name="Picture 5">
            <a:extLst>
              <a:ext uri="{FF2B5EF4-FFF2-40B4-BE49-F238E27FC236}">
                <a16:creationId xmlns:a16="http://schemas.microsoft.com/office/drawing/2014/main" id="{55594B0B-B9F5-1643-7864-8C2DADB20896}"/>
              </a:ext>
            </a:extLst>
          </p:cNvPr>
          <p:cNvPicPr>
            <a:picLocks noChangeAspect="1"/>
          </p:cNvPicPr>
          <p:nvPr/>
        </p:nvPicPr>
        <p:blipFill>
          <a:blip r:embed="rId2"/>
          <a:stretch>
            <a:fillRect/>
          </a:stretch>
        </p:blipFill>
        <p:spPr>
          <a:xfrm>
            <a:off x="1769423" y="1788892"/>
            <a:ext cx="7631876" cy="4824008"/>
          </a:xfrm>
          <a:prstGeom prst="rect">
            <a:avLst/>
          </a:prstGeom>
        </p:spPr>
      </p:pic>
    </p:spTree>
    <p:extLst>
      <p:ext uri="{BB962C8B-B14F-4D97-AF65-F5344CB8AC3E}">
        <p14:creationId xmlns:p14="http://schemas.microsoft.com/office/powerpoint/2010/main" val="99009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B0548F-B0EA-9639-0B9A-27AAD3A7CC87}"/>
              </a:ext>
            </a:extLst>
          </p:cNvPr>
          <p:cNvSpPr/>
          <p:nvPr/>
        </p:nvSpPr>
        <p:spPr>
          <a:xfrm>
            <a:off x="814388" y="607129"/>
            <a:ext cx="10058400" cy="1015663"/>
          </a:xfrm>
          <a:prstGeom prst="rect">
            <a:avLst/>
          </a:prstGeom>
        </p:spPr>
        <p:txBody>
          <a:bodyPr wrap="square">
            <a:spAutoFit/>
          </a:bodyPr>
          <a:lstStyle/>
          <a:p>
            <a:r>
              <a:rPr lang="en-US" b="1" dirty="0"/>
              <a:t>Q2: </a:t>
            </a:r>
            <a:r>
              <a:rPr lang="en-US" dirty="0"/>
              <a:t>Study highest rating movies and recommend different characteristics for high rated movies</a:t>
            </a:r>
            <a:r>
              <a:rPr lang="en-US" b="1" dirty="0"/>
              <a:t>?</a:t>
            </a:r>
          </a:p>
          <a:p>
            <a:r>
              <a:rPr lang="en-US" sz="1400" dirty="0"/>
              <a:t>The analysis of top 10 movies based upon the highest rating of movies reveal that Action and adventure films (Figure below) are most popular genre of movies. Similar to Q1 based on the data generated and the bar charts the Microsoft has to focus on Action and Adventure movies.</a:t>
            </a:r>
          </a:p>
        </p:txBody>
      </p:sp>
      <p:pic>
        <p:nvPicPr>
          <p:cNvPr id="5" name="Picture 4">
            <a:extLst>
              <a:ext uri="{FF2B5EF4-FFF2-40B4-BE49-F238E27FC236}">
                <a16:creationId xmlns:a16="http://schemas.microsoft.com/office/drawing/2014/main" id="{842698A6-069F-B81A-B400-FB5209521003}"/>
              </a:ext>
            </a:extLst>
          </p:cNvPr>
          <p:cNvPicPr>
            <a:picLocks noChangeAspect="1"/>
          </p:cNvPicPr>
          <p:nvPr/>
        </p:nvPicPr>
        <p:blipFill>
          <a:blip r:embed="rId2"/>
          <a:stretch>
            <a:fillRect/>
          </a:stretch>
        </p:blipFill>
        <p:spPr>
          <a:xfrm>
            <a:off x="1753591" y="1769387"/>
            <a:ext cx="7188528" cy="4981772"/>
          </a:xfrm>
          <a:prstGeom prst="rect">
            <a:avLst/>
          </a:prstGeom>
        </p:spPr>
      </p:pic>
    </p:spTree>
    <p:extLst>
      <p:ext uri="{BB962C8B-B14F-4D97-AF65-F5344CB8AC3E}">
        <p14:creationId xmlns:p14="http://schemas.microsoft.com/office/powerpoint/2010/main" val="385676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B0548F-B0EA-9639-0B9A-27AAD3A7CC87}"/>
              </a:ext>
            </a:extLst>
          </p:cNvPr>
          <p:cNvSpPr/>
          <p:nvPr/>
        </p:nvSpPr>
        <p:spPr>
          <a:xfrm>
            <a:off x="814388" y="607129"/>
            <a:ext cx="10058400" cy="1015663"/>
          </a:xfrm>
          <a:prstGeom prst="rect">
            <a:avLst/>
          </a:prstGeom>
        </p:spPr>
        <p:txBody>
          <a:bodyPr wrap="square">
            <a:spAutoFit/>
          </a:bodyPr>
          <a:lstStyle/>
          <a:p>
            <a:r>
              <a:rPr lang="en-US" b="1" dirty="0"/>
              <a:t>Q3: </a:t>
            </a:r>
            <a:r>
              <a:rPr lang="en-US" dirty="0"/>
              <a:t>Study trends and patterns for highest grossing film</a:t>
            </a:r>
            <a:r>
              <a:rPr lang="en-US" b="1" dirty="0"/>
              <a:t>?</a:t>
            </a:r>
          </a:p>
          <a:p>
            <a:r>
              <a:rPr lang="en-US" sz="1400" dirty="0"/>
              <a:t>The analysis of top 10 movies based upon the highest gross of movies reveal that Action and adventure films (Figure below) are most popular genre of movies. Similar to Q1 and Q2 based on the data generated and the bar charts the Microsoft has to focus on Action and Adventure movies.</a:t>
            </a:r>
          </a:p>
        </p:txBody>
      </p:sp>
      <p:pic>
        <p:nvPicPr>
          <p:cNvPr id="6" name="Picture 5">
            <a:extLst>
              <a:ext uri="{FF2B5EF4-FFF2-40B4-BE49-F238E27FC236}">
                <a16:creationId xmlns:a16="http://schemas.microsoft.com/office/drawing/2014/main" id="{CB2B4930-3D0E-7AA1-199E-CCE25CDE7884}"/>
              </a:ext>
            </a:extLst>
          </p:cNvPr>
          <p:cNvPicPr>
            <a:picLocks noChangeAspect="1"/>
          </p:cNvPicPr>
          <p:nvPr/>
        </p:nvPicPr>
        <p:blipFill>
          <a:blip r:embed="rId2"/>
          <a:stretch>
            <a:fillRect/>
          </a:stretch>
        </p:blipFill>
        <p:spPr>
          <a:xfrm>
            <a:off x="2113808" y="2074574"/>
            <a:ext cx="6824354" cy="4783426"/>
          </a:xfrm>
          <a:prstGeom prst="rect">
            <a:avLst/>
          </a:prstGeom>
        </p:spPr>
      </p:pic>
    </p:spTree>
    <p:extLst>
      <p:ext uri="{BB962C8B-B14F-4D97-AF65-F5344CB8AC3E}">
        <p14:creationId xmlns:p14="http://schemas.microsoft.com/office/powerpoint/2010/main" val="3365664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7678</TotalTime>
  <Words>739</Words>
  <Application>Microsoft Macintosh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Spoorthi Patil</dc:creator>
  <cp:lastModifiedBy>Spoorthi Patil</cp:lastModifiedBy>
  <cp:revision>18</cp:revision>
  <dcterms:created xsi:type="dcterms:W3CDTF">2022-07-18T12:52:44Z</dcterms:created>
  <dcterms:modified xsi:type="dcterms:W3CDTF">2022-08-29T06:08:44Z</dcterms:modified>
</cp:coreProperties>
</file>