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05"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7"/>
    <p:restoredTop sz="94673"/>
  </p:normalViewPr>
  <p:slideViewPr>
    <p:cSldViewPr snapToGrid="0" snapToObjects="1">
      <p:cViewPr varScale="1">
        <p:scale>
          <a:sx n="144" d="100"/>
          <a:sy n="144" d="100"/>
        </p:scale>
        <p:origin x="224"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59558-44B0-8B40-B106-1764F66DCECF}" type="datetimeFigureOut">
              <a:rPr lang="en-US" smtClean="0"/>
              <a:t>3/1/18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C5A35A-66C7-8E43-A8D9-948BF4646236}" type="slidenum">
              <a:rPr lang="en-US" smtClean="0"/>
              <a:t>‹#›</a:t>
            </a:fld>
            <a:endParaRPr lang="en-US"/>
          </a:p>
        </p:txBody>
      </p:sp>
    </p:spTree>
    <p:extLst>
      <p:ext uri="{BB962C8B-B14F-4D97-AF65-F5344CB8AC3E}">
        <p14:creationId xmlns:p14="http://schemas.microsoft.com/office/powerpoint/2010/main" val="1495680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C5A35A-66C7-8E43-A8D9-948BF4646236}" type="slidenum">
              <a:rPr lang="en-US" smtClean="0"/>
              <a:t>3</a:t>
            </a:fld>
            <a:endParaRPr lang="en-US"/>
          </a:p>
        </p:txBody>
      </p:sp>
    </p:spTree>
    <p:extLst>
      <p:ext uri="{BB962C8B-B14F-4D97-AF65-F5344CB8AC3E}">
        <p14:creationId xmlns:p14="http://schemas.microsoft.com/office/powerpoint/2010/main" val="1605957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6E0A98-7238-E54C-8D3B-4D7E881ABF79}" type="datetimeFigureOut">
              <a:rPr lang="en-US" smtClean="0"/>
              <a:t>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DCE3D-ED9E-2842-8DF4-49CDFF1EE62B}"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A76E0A98-7238-E54C-8D3B-4D7E881ABF79}" type="datetimeFigureOut">
              <a:rPr lang="en-US" smtClean="0"/>
              <a:t>3/1/18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9DCE3D-ED9E-2842-8DF4-49CDFF1EE6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E0A98-7238-E54C-8D3B-4D7E881ABF79}" type="datetimeFigureOut">
              <a:rPr lang="en-US" smtClean="0"/>
              <a:t>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DCE3D-ED9E-2842-8DF4-49CDFF1EE6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E0A98-7238-E54C-8D3B-4D7E881ABF79}" type="datetimeFigureOut">
              <a:rPr lang="en-US" smtClean="0"/>
              <a:t>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DCE3D-ED9E-2842-8DF4-49CDFF1EE62B}"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E0A98-7238-E54C-8D3B-4D7E881ABF79}" type="datetimeFigureOut">
              <a:rPr lang="en-US" smtClean="0"/>
              <a:t>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DCE3D-ED9E-2842-8DF4-49CDFF1EE62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E0A98-7238-E54C-8D3B-4D7E881ABF79}" type="datetimeFigureOut">
              <a:rPr lang="en-US" smtClean="0"/>
              <a:t>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DCE3D-ED9E-2842-8DF4-49CDFF1EE62B}"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E0A98-7238-E54C-8D3B-4D7E881ABF79}" type="datetimeFigureOut">
              <a:rPr lang="en-US" smtClean="0"/>
              <a:t>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DCE3D-ED9E-2842-8DF4-49CDFF1EE62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6E0A98-7238-E54C-8D3B-4D7E881ABF79}" type="datetimeFigureOut">
              <a:rPr lang="en-US" smtClean="0"/>
              <a:t>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DCE3D-ED9E-2842-8DF4-49CDFF1EE62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6E0A98-7238-E54C-8D3B-4D7E881ABF79}" type="datetimeFigureOut">
              <a:rPr lang="en-US" smtClean="0"/>
              <a:t>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DCE3D-ED9E-2842-8DF4-49CDFF1EE62B}"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6E0A98-7238-E54C-8D3B-4D7E881ABF79}" type="datetimeFigureOut">
              <a:rPr lang="en-US" smtClean="0"/>
              <a:t>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DCE3D-ED9E-2842-8DF4-49CDFF1EE6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E0A98-7238-E54C-8D3B-4D7E881ABF79}" type="datetimeFigureOut">
              <a:rPr lang="en-US" smtClean="0"/>
              <a:t>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DCE3D-ED9E-2842-8DF4-49CDFF1EE62B}"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6E0A98-7238-E54C-8D3B-4D7E881ABF79}" type="datetimeFigureOut">
              <a:rPr lang="en-US" smtClean="0"/>
              <a:t>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DCE3D-ED9E-2842-8DF4-49CDFF1EE62B}"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6E0A98-7238-E54C-8D3B-4D7E881ABF79}" type="datetimeFigureOut">
              <a:rPr lang="en-US" smtClean="0"/>
              <a:t>3/1/18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9DCE3D-ED9E-2842-8DF4-49CDFF1EE62B}"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6E0A98-7238-E54C-8D3B-4D7E881ABF79}" type="datetimeFigureOut">
              <a:rPr lang="en-US" smtClean="0"/>
              <a:t>3/1/18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9DCE3D-ED9E-2842-8DF4-49CDFF1EE6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E0A98-7238-E54C-8D3B-4D7E881ABF79}" type="datetimeFigureOut">
              <a:rPr lang="en-US" smtClean="0"/>
              <a:t>3/1/18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9DCE3D-ED9E-2842-8DF4-49CDFF1EE62B}"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E0A98-7238-E54C-8D3B-4D7E881ABF79}" type="datetimeFigureOut">
              <a:rPr lang="en-US" smtClean="0"/>
              <a:t>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DCE3D-ED9E-2842-8DF4-49CDFF1EE62B}"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E0A98-7238-E54C-8D3B-4D7E881ABF79}" type="datetimeFigureOut">
              <a:rPr lang="en-US" smtClean="0"/>
              <a:t>3/1/18</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2C9DCE3D-ED9E-2842-8DF4-49CDFF1EE6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76E0A98-7238-E54C-8D3B-4D7E881ABF79}" type="datetimeFigureOut">
              <a:rPr lang="en-US" smtClean="0"/>
              <a:t>3/1/18</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C9DCE3D-ED9E-2842-8DF4-49CDFF1EE62B}" type="slidenum">
              <a:rPr lang="en-US" smtClean="0"/>
              <a:t>‹#›</a:t>
            </a:fld>
            <a:endParaRPr lang="en-US"/>
          </a:p>
        </p:txBody>
      </p:sp>
    </p:spTree>
    <p:extLst>
      <p:ext uri="{BB962C8B-B14F-4D97-AF65-F5344CB8AC3E}">
        <p14:creationId xmlns:p14="http://schemas.microsoft.com/office/powerpoint/2010/main" val="384627098"/>
      </p:ext>
    </p:extLst>
  </p:cSld>
  <p:clrMap bg1="dk1" tx1="lt1" bg2="dk2" tx2="lt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212" r:id="rId7"/>
    <p:sldLayoutId id="2147484213" r:id="rId8"/>
    <p:sldLayoutId id="2147484214" r:id="rId9"/>
    <p:sldLayoutId id="2147484215" r:id="rId10"/>
    <p:sldLayoutId id="2147484216" r:id="rId11"/>
    <p:sldLayoutId id="2147484217" r:id="rId12"/>
    <p:sldLayoutId id="2147484218" r:id="rId13"/>
    <p:sldLayoutId id="2147484219" r:id="rId14"/>
    <p:sldLayoutId id="2147484220" r:id="rId15"/>
    <p:sldLayoutId id="2147484221" r:id="rId16"/>
    <p:sldLayoutId id="21474842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2004468" y="1337415"/>
            <a:ext cx="7511993" cy="584775"/>
          </a:xfrm>
          <a:prstGeom prst="rect">
            <a:avLst/>
          </a:prstGeom>
        </p:spPr>
        <p:txBody>
          <a:bodyPr wrap="none">
            <a:spAutoFit/>
          </a:bodyPr>
          <a:lstStyle/>
          <a:p>
            <a:pPr algn="ctr"/>
            <a:r>
              <a:rPr lang="en-US" sz="3200" b="0" i="0" dirty="0" smtClean="0">
                <a:solidFill>
                  <a:srgbClr val="333333"/>
                </a:solidFill>
                <a:effectLst/>
                <a:latin typeface="Georgia" charset="0"/>
              </a:rPr>
              <a:t>Synchronization in Selenium WebDriver</a:t>
            </a:r>
            <a:endParaRPr lang="en-US" sz="3200" b="0" i="0" dirty="0">
              <a:solidFill>
                <a:srgbClr val="333333"/>
              </a:solidFill>
              <a:effectLst/>
              <a:latin typeface="Georgia" charset="0"/>
            </a:endParaRPr>
          </a:p>
        </p:txBody>
      </p:sp>
      <p:sp>
        <p:nvSpPr>
          <p:cNvPr id="7" name="Rectangle 6"/>
          <p:cNvSpPr/>
          <p:nvPr/>
        </p:nvSpPr>
        <p:spPr>
          <a:xfrm>
            <a:off x="2714383" y="2680148"/>
            <a:ext cx="10374087" cy="1323439"/>
          </a:xfrm>
          <a:prstGeom prst="rect">
            <a:avLst/>
          </a:prstGeom>
        </p:spPr>
        <p:txBody>
          <a:bodyPr wrap="square">
            <a:spAutoFit/>
          </a:bodyPr>
          <a:lstStyle/>
          <a:p>
            <a:pPr marL="342900" indent="-342900">
              <a:buAutoNum type="arabicPeriod"/>
            </a:pPr>
            <a:r>
              <a:rPr lang="en-US" sz="2000" b="0" i="0" dirty="0" smtClean="0">
                <a:solidFill>
                  <a:srgbClr val="111111"/>
                </a:solidFill>
                <a:effectLst/>
                <a:latin typeface="Roboto" charset="0"/>
              </a:rPr>
              <a:t>What is Synchronization. </a:t>
            </a:r>
          </a:p>
          <a:p>
            <a:pPr marL="342900" indent="-342900">
              <a:buAutoNum type="arabicPeriod"/>
            </a:pPr>
            <a:r>
              <a:rPr lang="en-US" sz="2000" b="0" i="0" dirty="0" smtClean="0">
                <a:solidFill>
                  <a:srgbClr val="111111"/>
                </a:solidFill>
                <a:effectLst/>
                <a:latin typeface="Roboto" charset="0"/>
              </a:rPr>
              <a:t>Why Synchronization is required.</a:t>
            </a:r>
          </a:p>
          <a:p>
            <a:pPr marL="342900" indent="-342900">
              <a:buAutoNum type="arabicPeriod"/>
            </a:pPr>
            <a:r>
              <a:rPr lang="en-US" sz="2000" b="0" i="0" dirty="0" smtClean="0">
                <a:solidFill>
                  <a:srgbClr val="111111"/>
                </a:solidFill>
                <a:effectLst/>
                <a:latin typeface="Roboto" charset="0"/>
              </a:rPr>
              <a:t>When Synchronization is required.</a:t>
            </a:r>
          </a:p>
          <a:p>
            <a:pPr marL="342900" indent="-342900">
              <a:buAutoNum type="arabicPeriod"/>
            </a:pPr>
            <a:r>
              <a:rPr lang="en-US" sz="2000" b="0" i="0" dirty="0" smtClean="0">
                <a:solidFill>
                  <a:srgbClr val="111111"/>
                </a:solidFill>
                <a:effectLst/>
                <a:latin typeface="Roboto" charset="0"/>
              </a:rPr>
              <a:t>Conditional and Unconditional Synchronization in Selenium WebDriver.</a:t>
            </a:r>
            <a:endParaRPr lang="en-US" sz="2000" dirty="0"/>
          </a:p>
        </p:txBody>
      </p:sp>
    </p:spTree>
    <p:extLst>
      <p:ext uri="{BB962C8B-B14F-4D97-AF65-F5344CB8AC3E}">
        <p14:creationId xmlns:p14="http://schemas.microsoft.com/office/powerpoint/2010/main" val="789626309"/>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Rectangle 5"/>
          <p:cNvSpPr/>
          <p:nvPr/>
        </p:nvSpPr>
        <p:spPr>
          <a:xfrm>
            <a:off x="3158854" y="311416"/>
            <a:ext cx="6530955" cy="523220"/>
          </a:xfrm>
          <a:prstGeom prst="rect">
            <a:avLst/>
          </a:prstGeom>
        </p:spPr>
        <p:txBody>
          <a:bodyPr wrap="none">
            <a:spAutoFit/>
          </a:bodyPr>
          <a:lstStyle/>
          <a:p>
            <a:pPr algn="ctr"/>
            <a:r>
              <a:rPr lang="en-US" sz="2800" b="0" i="0" dirty="0" smtClean="0">
                <a:solidFill>
                  <a:srgbClr val="333333"/>
                </a:solidFill>
                <a:effectLst/>
                <a:latin typeface="Georgia" charset="0"/>
              </a:rPr>
              <a:t>Synchronization in Selenium WebDriver</a:t>
            </a:r>
            <a:endParaRPr lang="en-US" sz="2800" b="0" i="0" dirty="0">
              <a:solidFill>
                <a:srgbClr val="333333"/>
              </a:solidFill>
              <a:effectLst/>
              <a:latin typeface="Georgia" charset="0"/>
            </a:endParaRPr>
          </a:p>
        </p:txBody>
      </p:sp>
      <p:sp>
        <p:nvSpPr>
          <p:cNvPr id="7" name="Rectangle 6"/>
          <p:cNvSpPr/>
          <p:nvPr/>
        </p:nvSpPr>
        <p:spPr>
          <a:xfrm>
            <a:off x="1066795" y="1026776"/>
            <a:ext cx="9927773" cy="369332"/>
          </a:xfrm>
          <a:prstGeom prst="rect">
            <a:avLst/>
          </a:prstGeom>
        </p:spPr>
        <p:txBody>
          <a:bodyPr wrap="square">
            <a:spAutoFit/>
          </a:bodyPr>
          <a:lstStyle/>
          <a:p>
            <a:pPr marL="285750" indent="-285750">
              <a:buFont typeface="Arial" charset="0"/>
              <a:buChar char="•"/>
            </a:pPr>
            <a:r>
              <a:rPr lang="en-US" b="0" i="0" dirty="0" smtClean="0">
                <a:solidFill>
                  <a:srgbClr val="333333"/>
                </a:solidFill>
                <a:effectLst/>
                <a:latin typeface="Times New Roman" charset="0"/>
                <a:ea typeface="Times New Roman" charset="0"/>
                <a:cs typeface="Times New Roman" charset="0"/>
              </a:rPr>
              <a:t>It is a mechanism which involves more than one components to work parallel with Each other.</a:t>
            </a:r>
            <a:endParaRPr lang="en-US" dirty="0">
              <a:latin typeface="Times New Roman" charset="0"/>
              <a:ea typeface="Times New Roman" charset="0"/>
              <a:cs typeface="Times New Roman" charset="0"/>
            </a:endParaRPr>
          </a:p>
        </p:txBody>
      </p:sp>
      <p:sp>
        <p:nvSpPr>
          <p:cNvPr id="8" name="Rectangle 7"/>
          <p:cNvSpPr/>
          <p:nvPr/>
        </p:nvSpPr>
        <p:spPr>
          <a:xfrm>
            <a:off x="1748117" y="1464558"/>
            <a:ext cx="6212542" cy="923330"/>
          </a:xfrm>
          <a:prstGeom prst="rect">
            <a:avLst/>
          </a:prstGeom>
        </p:spPr>
        <p:txBody>
          <a:bodyPr wrap="square">
            <a:spAutoFit/>
          </a:bodyPr>
          <a:lstStyle/>
          <a:p>
            <a:r>
              <a:rPr lang="en-US" dirty="0">
                <a:solidFill>
                  <a:srgbClr val="333333"/>
                </a:solidFill>
                <a:latin typeface="Times New Roman" charset="0"/>
                <a:ea typeface="Times New Roman" charset="0"/>
                <a:cs typeface="Times New Roman" charset="0"/>
              </a:rPr>
              <a:t>Generally in Test Automation, we have two components</a:t>
            </a:r>
            <a:br>
              <a:rPr lang="en-US" dirty="0">
                <a:solidFill>
                  <a:srgbClr val="333333"/>
                </a:solidFill>
                <a:latin typeface="Times New Roman" charset="0"/>
                <a:ea typeface="Times New Roman" charset="0"/>
                <a:cs typeface="Times New Roman" charset="0"/>
              </a:rPr>
            </a:br>
            <a:r>
              <a:rPr lang="en-US" b="1" dirty="0">
                <a:solidFill>
                  <a:srgbClr val="333333"/>
                </a:solidFill>
                <a:latin typeface="Times New Roman" charset="0"/>
                <a:ea typeface="Times New Roman" charset="0"/>
                <a:cs typeface="Times New Roman" charset="0"/>
              </a:rPr>
              <a:t>1. Application Under Test.</a:t>
            </a:r>
            <a:br>
              <a:rPr lang="en-US" b="1" dirty="0">
                <a:solidFill>
                  <a:srgbClr val="333333"/>
                </a:solidFill>
                <a:latin typeface="Times New Roman" charset="0"/>
                <a:ea typeface="Times New Roman" charset="0"/>
                <a:cs typeface="Times New Roman" charset="0"/>
              </a:rPr>
            </a:br>
            <a:r>
              <a:rPr lang="en-US" b="1" dirty="0">
                <a:solidFill>
                  <a:srgbClr val="333333"/>
                </a:solidFill>
                <a:latin typeface="Times New Roman" charset="0"/>
                <a:ea typeface="Times New Roman" charset="0"/>
                <a:cs typeface="Times New Roman" charset="0"/>
              </a:rPr>
              <a:t>2. Test Automation Tool.</a:t>
            </a:r>
          </a:p>
        </p:txBody>
      </p:sp>
      <p:sp>
        <p:nvSpPr>
          <p:cNvPr id="9" name="Rectangle 8"/>
          <p:cNvSpPr/>
          <p:nvPr/>
        </p:nvSpPr>
        <p:spPr>
          <a:xfrm>
            <a:off x="1066796" y="2521447"/>
            <a:ext cx="9927771" cy="1477328"/>
          </a:xfrm>
          <a:prstGeom prst="rect">
            <a:avLst/>
          </a:prstGeom>
        </p:spPr>
        <p:txBody>
          <a:bodyPr wrap="square">
            <a:spAutoFit/>
          </a:bodyPr>
          <a:lstStyle/>
          <a:p>
            <a:pPr marL="285750" indent="-285750" algn="just">
              <a:buFont typeface="Arial" charset="0"/>
              <a:buChar char="•"/>
            </a:pPr>
            <a:r>
              <a:rPr lang="en-US" dirty="0">
                <a:solidFill>
                  <a:srgbClr val="333333"/>
                </a:solidFill>
                <a:latin typeface="Times New Roman" charset="0"/>
                <a:ea typeface="Times New Roman" charset="0"/>
                <a:cs typeface="Times New Roman" charset="0"/>
              </a:rPr>
              <a:t>Both these components will have their own speed. We should write our scripts in such a way that both the components should move with same and desired speed, so that we will not encounter "Element Not Found" errors which will consume time again in debugging.</a:t>
            </a:r>
          </a:p>
          <a:p>
            <a:pPr algn="just"/>
            <a:r>
              <a:rPr lang="en-US" dirty="0" smtClean="0"/>
              <a:t/>
            </a:r>
            <a:br>
              <a:rPr lang="en-US" dirty="0" smtClean="0"/>
            </a:br>
            <a:endParaRPr lang="en-US" dirty="0"/>
          </a:p>
        </p:txBody>
      </p:sp>
      <p:sp>
        <p:nvSpPr>
          <p:cNvPr id="10" name="Rectangle 9"/>
          <p:cNvSpPr/>
          <p:nvPr/>
        </p:nvSpPr>
        <p:spPr>
          <a:xfrm>
            <a:off x="1066795" y="3671518"/>
            <a:ext cx="9927771" cy="923330"/>
          </a:xfrm>
          <a:prstGeom prst="rect">
            <a:avLst/>
          </a:prstGeom>
        </p:spPr>
        <p:txBody>
          <a:bodyPr wrap="square">
            <a:spAutoFit/>
          </a:bodyPr>
          <a:lstStyle/>
          <a:p>
            <a:pPr marL="285750" indent="-285750" algn="just">
              <a:buFont typeface="Arial" charset="0"/>
              <a:buChar char="•"/>
            </a:pPr>
            <a:r>
              <a:rPr lang="en-US" dirty="0">
                <a:solidFill>
                  <a:srgbClr val="333333"/>
                </a:solidFill>
                <a:latin typeface="Times New Roman" charset="0"/>
                <a:ea typeface="Times New Roman" charset="0"/>
                <a:cs typeface="Times New Roman" charset="0"/>
              </a:rPr>
              <a:t>It is a process of coordinating or matching two or more activities/devices/processes in time.</a:t>
            </a:r>
          </a:p>
          <a:p>
            <a:pPr marL="285750" indent="-285750" algn="just">
              <a:buFont typeface="Arial" charset="0"/>
              <a:buChar char="•"/>
            </a:pPr>
            <a:r>
              <a:rPr lang="en-US" dirty="0">
                <a:solidFill>
                  <a:srgbClr val="333333"/>
                </a:solidFill>
                <a:latin typeface="Times New Roman" charset="0"/>
                <a:ea typeface="Times New Roman" charset="0"/>
                <a:cs typeface="Times New Roman" charset="0"/>
              </a:rPr>
              <a:t>Process of matching the speed of AUT(Application under test) &amp; Test tool in order to get proper execution.</a:t>
            </a:r>
          </a:p>
        </p:txBody>
      </p:sp>
      <p:sp>
        <p:nvSpPr>
          <p:cNvPr id="11" name="Rectangle 10"/>
          <p:cNvSpPr/>
          <p:nvPr/>
        </p:nvSpPr>
        <p:spPr>
          <a:xfrm>
            <a:off x="1066795" y="4523949"/>
            <a:ext cx="9927772" cy="923330"/>
          </a:xfrm>
          <a:prstGeom prst="rect">
            <a:avLst/>
          </a:prstGeom>
        </p:spPr>
        <p:txBody>
          <a:bodyPr wrap="square">
            <a:spAutoFit/>
          </a:bodyPr>
          <a:lstStyle/>
          <a:p>
            <a:pPr marL="285750" indent="-285750" algn="just">
              <a:buFont typeface="Arial" charset="0"/>
              <a:buChar char="•"/>
            </a:pPr>
            <a:r>
              <a:rPr lang="en-US" dirty="0">
                <a:solidFill>
                  <a:srgbClr val="333333"/>
                </a:solidFill>
                <a:latin typeface="Times New Roman" charset="0"/>
                <a:ea typeface="Times New Roman" charset="0"/>
                <a:cs typeface="Times New Roman" charset="0"/>
              </a:rPr>
              <a:t>During the test execution Test tool gives instructions one by one with same speed, but AUT takes less time for some steps execution and more time for some steps execution, in order to keep them in sync then Synchronization is required.</a:t>
            </a:r>
          </a:p>
        </p:txBody>
      </p:sp>
      <p:sp>
        <p:nvSpPr>
          <p:cNvPr id="12" name="Rectangle 11"/>
          <p:cNvSpPr/>
          <p:nvPr/>
        </p:nvSpPr>
        <p:spPr>
          <a:xfrm>
            <a:off x="1066795" y="5562164"/>
            <a:ext cx="9927772" cy="646331"/>
          </a:xfrm>
          <a:prstGeom prst="rect">
            <a:avLst/>
          </a:prstGeom>
        </p:spPr>
        <p:txBody>
          <a:bodyPr wrap="square">
            <a:spAutoFit/>
          </a:bodyPr>
          <a:lstStyle/>
          <a:p>
            <a:pPr marL="285750" indent="-285750" algn="just">
              <a:buFont typeface="Arial" charset="0"/>
              <a:buChar char="•"/>
            </a:pPr>
            <a:r>
              <a:rPr lang="en-US" dirty="0">
                <a:solidFill>
                  <a:srgbClr val="333333"/>
                </a:solidFill>
                <a:latin typeface="Times New Roman" charset="0"/>
                <a:ea typeface="Times New Roman" charset="0"/>
                <a:cs typeface="Times New Roman" charset="0"/>
              </a:rPr>
              <a:t>Whenever any step required time more than Synchronization time for execution, then Synchronization is required. </a:t>
            </a:r>
          </a:p>
        </p:txBody>
      </p:sp>
    </p:spTree>
    <p:extLst>
      <p:ext uri="{BB962C8B-B14F-4D97-AF65-F5344CB8AC3E}">
        <p14:creationId xmlns:p14="http://schemas.microsoft.com/office/powerpoint/2010/main" val="198614982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7" name="Rectangle 6"/>
          <p:cNvSpPr/>
          <p:nvPr/>
        </p:nvSpPr>
        <p:spPr>
          <a:xfrm>
            <a:off x="2649334" y="903516"/>
            <a:ext cx="5543504" cy="400110"/>
          </a:xfrm>
          <a:prstGeom prst="rect">
            <a:avLst/>
          </a:prstGeom>
        </p:spPr>
        <p:txBody>
          <a:bodyPr wrap="none">
            <a:spAutoFit/>
          </a:bodyPr>
          <a:lstStyle/>
          <a:p>
            <a:pPr algn="ctr"/>
            <a:r>
              <a:rPr lang="en-US" sz="2000" b="1" i="0" dirty="0" smtClean="0">
                <a:solidFill>
                  <a:srgbClr val="333333"/>
                </a:solidFill>
                <a:effectLst/>
                <a:latin typeface="Georgia" charset="0"/>
              </a:rPr>
              <a:t>Synchronization in Selenium WebDriver</a:t>
            </a:r>
            <a:endParaRPr lang="en-US" sz="2000" b="1" i="0" dirty="0">
              <a:solidFill>
                <a:srgbClr val="333333"/>
              </a:solidFill>
              <a:effectLst/>
              <a:latin typeface="Georgia" charset="0"/>
            </a:endParaRPr>
          </a:p>
        </p:txBody>
      </p:sp>
      <p:sp>
        <p:nvSpPr>
          <p:cNvPr id="11" name="Rectangle 10"/>
          <p:cNvSpPr/>
          <p:nvPr/>
        </p:nvSpPr>
        <p:spPr>
          <a:xfrm>
            <a:off x="1066609" y="2175572"/>
            <a:ext cx="1955985" cy="369332"/>
          </a:xfrm>
          <a:prstGeom prst="rect">
            <a:avLst/>
          </a:prstGeom>
        </p:spPr>
        <p:txBody>
          <a:bodyPr wrap="none">
            <a:spAutoFit/>
          </a:bodyPr>
          <a:lstStyle/>
          <a:p>
            <a:r>
              <a:rPr lang="en-US" b="1" i="0" dirty="0" smtClean="0">
                <a:solidFill>
                  <a:srgbClr val="333333"/>
                </a:solidFill>
                <a:effectLst/>
                <a:latin typeface="Georgia" charset="0"/>
              </a:rPr>
              <a:t>Unconditional </a:t>
            </a:r>
            <a:endParaRPr lang="en-US" dirty="0"/>
          </a:p>
        </p:txBody>
      </p:sp>
      <p:sp>
        <p:nvSpPr>
          <p:cNvPr id="12" name="Rectangle 11"/>
          <p:cNvSpPr/>
          <p:nvPr/>
        </p:nvSpPr>
        <p:spPr>
          <a:xfrm>
            <a:off x="5734519" y="2123530"/>
            <a:ext cx="3611886" cy="369332"/>
          </a:xfrm>
          <a:prstGeom prst="rect">
            <a:avLst/>
          </a:prstGeom>
        </p:spPr>
        <p:txBody>
          <a:bodyPr wrap="none">
            <a:spAutoFit/>
          </a:bodyPr>
          <a:lstStyle/>
          <a:p>
            <a:r>
              <a:rPr lang="en-US" b="1" i="0" dirty="0" smtClean="0">
                <a:solidFill>
                  <a:srgbClr val="333333"/>
                </a:solidFill>
                <a:effectLst/>
                <a:latin typeface="Georgia" charset="0"/>
              </a:rPr>
              <a:t>Conditional Synchronization</a:t>
            </a:r>
            <a:endParaRPr lang="en-US" dirty="0"/>
          </a:p>
        </p:txBody>
      </p:sp>
      <p:cxnSp>
        <p:nvCxnSpPr>
          <p:cNvPr id="15" name="Straight Arrow Connector 14"/>
          <p:cNvCxnSpPr>
            <a:endCxn id="11" idx="0"/>
          </p:cNvCxnSpPr>
          <p:nvPr/>
        </p:nvCxnSpPr>
        <p:spPr>
          <a:xfrm flipH="1">
            <a:off x="2044602" y="1301448"/>
            <a:ext cx="1839712" cy="8741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5072743" y="1262353"/>
            <a:ext cx="2035629" cy="8741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Down Arrow 18"/>
          <p:cNvSpPr/>
          <p:nvPr/>
        </p:nvSpPr>
        <p:spPr>
          <a:xfrm>
            <a:off x="1971204" y="2458209"/>
            <a:ext cx="73397" cy="805272"/>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359067" y="3281962"/>
            <a:ext cx="1762021" cy="369332"/>
          </a:xfrm>
          <a:prstGeom prst="rect">
            <a:avLst/>
          </a:prstGeom>
        </p:spPr>
        <p:txBody>
          <a:bodyPr wrap="none">
            <a:spAutoFit/>
          </a:bodyPr>
          <a:lstStyle/>
          <a:p>
            <a:r>
              <a:rPr lang="en-US" b="1" i="0" dirty="0" smtClean="0">
                <a:solidFill>
                  <a:srgbClr val="333333"/>
                </a:solidFill>
                <a:effectLst/>
                <a:latin typeface="Georgia" charset="0"/>
              </a:rPr>
              <a:t>Implicit Wait</a:t>
            </a:r>
            <a:endParaRPr lang="en-US" dirty="0"/>
          </a:p>
        </p:txBody>
      </p:sp>
      <p:sp>
        <p:nvSpPr>
          <p:cNvPr id="23" name="Rectangle 22"/>
          <p:cNvSpPr/>
          <p:nvPr/>
        </p:nvSpPr>
        <p:spPr>
          <a:xfrm>
            <a:off x="1066609" y="3263481"/>
            <a:ext cx="1967205" cy="369332"/>
          </a:xfrm>
          <a:prstGeom prst="rect">
            <a:avLst/>
          </a:prstGeom>
        </p:spPr>
        <p:txBody>
          <a:bodyPr wrap="none">
            <a:spAutoFit/>
          </a:bodyPr>
          <a:lstStyle/>
          <a:p>
            <a:r>
              <a:rPr lang="en-US" b="1" i="0" dirty="0" err="1" smtClean="0">
                <a:solidFill>
                  <a:srgbClr val="333333"/>
                </a:solidFill>
                <a:effectLst/>
                <a:latin typeface="Georgia" charset="0"/>
              </a:rPr>
              <a:t>Thread.Sleep</a:t>
            </a:r>
            <a:r>
              <a:rPr lang="en-US" b="1" i="0" dirty="0" smtClean="0">
                <a:solidFill>
                  <a:srgbClr val="333333"/>
                </a:solidFill>
                <a:effectLst/>
                <a:latin typeface="Georgia" charset="0"/>
              </a:rPr>
              <a:t>()</a:t>
            </a:r>
            <a:endParaRPr lang="en-US" dirty="0"/>
          </a:p>
        </p:txBody>
      </p:sp>
      <p:cxnSp>
        <p:nvCxnSpPr>
          <p:cNvPr id="25" name="Straight Arrow Connector 24"/>
          <p:cNvCxnSpPr>
            <a:endCxn id="20" idx="0"/>
          </p:cNvCxnSpPr>
          <p:nvPr/>
        </p:nvCxnSpPr>
        <p:spPr>
          <a:xfrm flipH="1">
            <a:off x="4240078" y="2505809"/>
            <a:ext cx="2868296" cy="7761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2" idx="2"/>
            <a:endCxn id="45" idx="0"/>
          </p:cNvCxnSpPr>
          <p:nvPr/>
        </p:nvCxnSpPr>
        <p:spPr>
          <a:xfrm flipH="1">
            <a:off x="6222574" y="2492862"/>
            <a:ext cx="1317888" cy="8322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7687780" y="3281962"/>
            <a:ext cx="1587294" cy="369332"/>
          </a:xfrm>
          <a:prstGeom prst="rect">
            <a:avLst/>
          </a:prstGeom>
        </p:spPr>
        <p:txBody>
          <a:bodyPr wrap="none">
            <a:spAutoFit/>
          </a:bodyPr>
          <a:lstStyle/>
          <a:p>
            <a:r>
              <a:rPr lang="en-US" b="1" i="0" dirty="0" smtClean="0">
                <a:solidFill>
                  <a:srgbClr val="333333"/>
                </a:solidFill>
                <a:effectLst/>
                <a:latin typeface="Georgia" charset="0"/>
              </a:rPr>
              <a:t>Fluent Wait</a:t>
            </a:r>
            <a:endParaRPr lang="en-US" dirty="0"/>
          </a:p>
        </p:txBody>
      </p:sp>
      <p:cxnSp>
        <p:nvCxnSpPr>
          <p:cNvPr id="31" name="Straight Arrow Connector 30"/>
          <p:cNvCxnSpPr>
            <a:endCxn id="33" idx="0"/>
          </p:cNvCxnSpPr>
          <p:nvPr/>
        </p:nvCxnSpPr>
        <p:spPr>
          <a:xfrm>
            <a:off x="7796545" y="2492862"/>
            <a:ext cx="2999539" cy="7793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TextBox 32"/>
          <p:cNvSpPr txBox="1"/>
          <p:nvPr/>
        </p:nvSpPr>
        <p:spPr>
          <a:xfrm>
            <a:off x="9602488" y="3272207"/>
            <a:ext cx="2387192" cy="369332"/>
          </a:xfrm>
          <a:prstGeom prst="rect">
            <a:avLst/>
          </a:prstGeom>
          <a:noFill/>
        </p:spPr>
        <p:txBody>
          <a:bodyPr wrap="none" rtlCol="0">
            <a:spAutoFit/>
          </a:bodyPr>
          <a:lstStyle/>
          <a:p>
            <a:r>
              <a:rPr lang="en-US" b="1" dirty="0" err="1">
                <a:solidFill>
                  <a:srgbClr val="333333"/>
                </a:solidFill>
                <a:latin typeface="Georgia" charset="0"/>
              </a:rPr>
              <a:t>PageLoadTimeOut</a:t>
            </a:r>
            <a:endParaRPr lang="en-US" b="1" dirty="0">
              <a:solidFill>
                <a:srgbClr val="333333"/>
              </a:solidFill>
              <a:latin typeface="Georgia" charset="0"/>
            </a:endParaRPr>
          </a:p>
        </p:txBody>
      </p:sp>
      <p:cxnSp>
        <p:nvCxnSpPr>
          <p:cNvPr id="38" name="Straight Arrow Connector 37"/>
          <p:cNvCxnSpPr>
            <a:endCxn id="28" idx="0"/>
          </p:cNvCxnSpPr>
          <p:nvPr/>
        </p:nvCxnSpPr>
        <p:spPr>
          <a:xfrm>
            <a:off x="7574808" y="2480706"/>
            <a:ext cx="906619" cy="8012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Rectangle 44"/>
          <p:cNvSpPr/>
          <p:nvPr/>
        </p:nvSpPr>
        <p:spPr>
          <a:xfrm>
            <a:off x="5358395" y="3325089"/>
            <a:ext cx="1728358" cy="369332"/>
          </a:xfrm>
          <a:prstGeom prst="rect">
            <a:avLst/>
          </a:prstGeom>
        </p:spPr>
        <p:txBody>
          <a:bodyPr wrap="none">
            <a:spAutoFit/>
          </a:bodyPr>
          <a:lstStyle/>
          <a:p>
            <a:r>
              <a:rPr lang="en-US" b="1" i="0" smtClean="0">
                <a:solidFill>
                  <a:srgbClr val="333333"/>
                </a:solidFill>
                <a:effectLst/>
                <a:latin typeface="Georgia" charset="0"/>
              </a:rPr>
              <a:t>Explicit Wait</a:t>
            </a:r>
            <a:endParaRPr lang="en-US" dirty="0"/>
          </a:p>
        </p:txBody>
      </p:sp>
      <p:sp>
        <p:nvSpPr>
          <p:cNvPr id="55" name="Rectangle 54"/>
          <p:cNvSpPr/>
          <p:nvPr/>
        </p:nvSpPr>
        <p:spPr>
          <a:xfrm>
            <a:off x="3186098" y="3682098"/>
            <a:ext cx="2042833" cy="1815882"/>
          </a:xfrm>
          <a:prstGeom prst="rect">
            <a:avLst/>
          </a:prstGeom>
        </p:spPr>
        <p:txBody>
          <a:bodyPr wrap="square">
            <a:spAutoFit/>
          </a:bodyPr>
          <a:lstStyle/>
          <a:p>
            <a:pPr algn="just"/>
            <a:r>
              <a:rPr lang="en-US" sz="1400" b="0" i="0" dirty="0" smtClean="0">
                <a:solidFill>
                  <a:srgbClr val="333333"/>
                </a:solidFill>
                <a:effectLst/>
                <a:latin typeface="Times New Roman" charset="0"/>
                <a:ea typeface="Times New Roman" charset="0"/>
                <a:cs typeface="Times New Roman" charset="0"/>
              </a:rPr>
              <a:t>An implicit wait tells WebDriver to poll the DOM for a certain amount of time when trying to find an element or elements if they are not immediately available.</a:t>
            </a:r>
            <a:endParaRPr lang="en-US" sz="1400" dirty="0">
              <a:latin typeface="Times New Roman" charset="0"/>
              <a:ea typeface="Times New Roman" charset="0"/>
              <a:cs typeface="Times New Roman" charset="0"/>
            </a:endParaRPr>
          </a:p>
        </p:txBody>
      </p:sp>
      <p:sp>
        <p:nvSpPr>
          <p:cNvPr id="56" name="Rectangle 55"/>
          <p:cNvSpPr/>
          <p:nvPr/>
        </p:nvSpPr>
        <p:spPr>
          <a:xfrm>
            <a:off x="5345117" y="3704899"/>
            <a:ext cx="1955860" cy="1384995"/>
          </a:xfrm>
          <a:prstGeom prst="rect">
            <a:avLst/>
          </a:prstGeom>
        </p:spPr>
        <p:txBody>
          <a:bodyPr wrap="square">
            <a:spAutoFit/>
          </a:bodyPr>
          <a:lstStyle/>
          <a:p>
            <a:pPr algn="just"/>
            <a:r>
              <a:rPr lang="en-US" sz="1400" b="0" i="0" dirty="0" smtClean="0">
                <a:solidFill>
                  <a:srgbClr val="333333"/>
                </a:solidFill>
                <a:effectLst/>
                <a:latin typeface="Times New Roman" charset="0"/>
                <a:ea typeface="Times New Roman" charset="0"/>
                <a:cs typeface="Times New Roman" charset="0"/>
              </a:rPr>
              <a:t>An explicit wait represents defined code for certain conditions or behaviors to occur/ happen before continued to the next step.</a:t>
            </a:r>
            <a:endParaRPr lang="en-US" sz="1400" dirty="0">
              <a:latin typeface="Times New Roman" charset="0"/>
              <a:ea typeface="Times New Roman" charset="0"/>
              <a:cs typeface="Times New Roman" charset="0"/>
            </a:endParaRPr>
          </a:p>
        </p:txBody>
      </p:sp>
      <p:sp>
        <p:nvSpPr>
          <p:cNvPr id="58" name="Rectangle 57"/>
          <p:cNvSpPr/>
          <p:nvPr/>
        </p:nvSpPr>
        <p:spPr>
          <a:xfrm>
            <a:off x="9671013" y="3712902"/>
            <a:ext cx="2189293" cy="2246769"/>
          </a:xfrm>
          <a:prstGeom prst="rect">
            <a:avLst/>
          </a:prstGeom>
        </p:spPr>
        <p:txBody>
          <a:bodyPr wrap="square">
            <a:spAutoFit/>
          </a:bodyPr>
          <a:lstStyle/>
          <a:p>
            <a:pPr algn="just"/>
            <a:r>
              <a:rPr lang="en-US" sz="1400" dirty="0">
                <a:solidFill>
                  <a:srgbClr val="333333"/>
                </a:solidFill>
                <a:latin typeface="Times New Roman" charset="0"/>
                <a:ea typeface="Times New Roman" charset="0"/>
                <a:cs typeface="Times New Roman" charset="0"/>
              </a:rPr>
              <a:t>T</a:t>
            </a:r>
            <a:r>
              <a:rPr lang="en-US" sz="1400" b="0" i="0" dirty="0" smtClean="0">
                <a:solidFill>
                  <a:srgbClr val="333333"/>
                </a:solidFill>
                <a:effectLst/>
                <a:latin typeface="Times New Roman" charset="0"/>
                <a:ea typeface="Times New Roman" charset="0"/>
                <a:cs typeface="Times New Roman" charset="0"/>
              </a:rPr>
              <a:t>he </a:t>
            </a:r>
            <a:r>
              <a:rPr lang="en-US" sz="1400" b="0" i="1" dirty="0" err="1" smtClean="0">
                <a:solidFill>
                  <a:srgbClr val="333333"/>
                </a:solidFill>
                <a:effectLst/>
                <a:latin typeface="Times New Roman" charset="0"/>
                <a:ea typeface="Times New Roman" charset="0"/>
                <a:cs typeface="Times New Roman" charset="0"/>
              </a:rPr>
              <a:t>pageLoadTimeout</a:t>
            </a:r>
            <a:r>
              <a:rPr lang="en-US" sz="1400" b="0" i="0" dirty="0" smtClean="0">
                <a:solidFill>
                  <a:srgbClr val="333333"/>
                </a:solidFill>
                <a:effectLst/>
                <a:latin typeface="Times New Roman" charset="0"/>
                <a:ea typeface="Times New Roman" charset="0"/>
                <a:cs typeface="Times New Roman" charset="0"/>
              </a:rPr>
              <a:t> limits the time that the script allots for a web page to be displayed. If the page loads within the time then the script continues. If the page does not load within the timeout the script will be stopped by a </a:t>
            </a:r>
            <a:r>
              <a:rPr lang="en-US" sz="1400" b="0" i="1" dirty="0" err="1" smtClean="0">
                <a:solidFill>
                  <a:srgbClr val="333333"/>
                </a:solidFill>
                <a:effectLst/>
                <a:latin typeface="Times New Roman" charset="0"/>
                <a:ea typeface="Times New Roman" charset="0"/>
                <a:cs typeface="Times New Roman" charset="0"/>
              </a:rPr>
              <a:t>TimeoutException</a:t>
            </a:r>
            <a:r>
              <a:rPr lang="en-US" sz="1400" b="0" i="0" dirty="0" smtClean="0">
                <a:solidFill>
                  <a:srgbClr val="333333"/>
                </a:solidFill>
                <a:effectLst/>
                <a:latin typeface="Times New Roman" charset="0"/>
                <a:ea typeface="Times New Roman" charset="0"/>
                <a:cs typeface="Times New Roman" charset="0"/>
              </a:rPr>
              <a:t>.</a:t>
            </a:r>
            <a:endParaRPr lang="en-US" sz="1400" dirty="0">
              <a:latin typeface="Times New Roman" charset="0"/>
              <a:ea typeface="Times New Roman" charset="0"/>
              <a:cs typeface="Times New Roman" charset="0"/>
            </a:endParaRPr>
          </a:p>
        </p:txBody>
      </p:sp>
      <p:sp>
        <p:nvSpPr>
          <p:cNvPr id="59" name="Rectangle 58"/>
          <p:cNvSpPr/>
          <p:nvPr/>
        </p:nvSpPr>
        <p:spPr>
          <a:xfrm>
            <a:off x="1077829" y="3694421"/>
            <a:ext cx="1955985" cy="1384995"/>
          </a:xfrm>
          <a:prstGeom prst="rect">
            <a:avLst/>
          </a:prstGeom>
        </p:spPr>
        <p:txBody>
          <a:bodyPr wrap="square">
            <a:spAutoFit/>
          </a:bodyPr>
          <a:lstStyle/>
          <a:p>
            <a:pPr algn="just"/>
            <a:r>
              <a:rPr lang="en-US" sz="1400" dirty="0" err="1" smtClean="0">
                <a:solidFill>
                  <a:srgbClr val="333333"/>
                </a:solidFill>
                <a:latin typeface="Times New Roman" charset="0"/>
                <a:ea typeface="Times New Roman" charset="0"/>
                <a:cs typeface="Times New Roman" charset="0"/>
              </a:rPr>
              <a:t>Thread.sleep</a:t>
            </a:r>
            <a:r>
              <a:rPr lang="en-US" sz="1400" dirty="0" smtClean="0">
                <a:solidFill>
                  <a:srgbClr val="333333"/>
                </a:solidFill>
                <a:latin typeface="Times New Roman" charset="0"/>
                <a:ea typeface="Times New Roman" charset="0"/>
                <a:cs typeface="Times New Roman" charset="0"/>
              </a:rPr>
              <a:t> </a:t>
            </a:r>
            <a:r>
              <a:rPr lang="en-US" sz="1400" dirty="0">
                <a:solidFill>
                  <a:srgbClr val="333333"/>
                </a:solidFill>
                <a:latin typeface="Times New Roman" charset="0"/>
                <a:ea typeface="Times New Roman" charset="0"/>
                <a:cs typeface="Times New Roman" charset="0"/>
              </a:rPr>
              <a:t>method is used to pause the </a:t>
            </a:r>
            <a:r>
              <a:rPr lang="en-US" sz="1400" dirty="0" smtClean="0">
                <a:solidFill>
                  <a:srgbClr val="333333"/>
                </a:solidFill>
                <a:latin typeface="Times New Roman" charset="0"/>
                <a:ea typeface="Times New Roman" charset="0"/>
                <a:cs typeface="Times New Roman" charset="0"/>
              </a:rPr>
              <a:t>execution for </a:t>
            </a:r>
            <a:r>
              <a:rPr lang="en-US" sz="1400" dirty="0">
                <a:solidFill>
                  <a:srgbClr val="333333"/>
                </a:solidFill>
                <a:latin typeface="Times New Roman" charset="0"/>
                <a:ea typeface="Times New Roman" charset="0"/>
                <a:cs typeface="Times New Roman" charset="0"/>
              </a:rPr>
              <a:t>defined time. Time is defined in milliseconds for </a:t>
            </a:r>
            <a:r>
              <a:rPr lang="en-US" sz="1400" dirty="0" smtClean="0">
                <a:solidFill>
                  <a:srgbClr val="333333"/>
                </a:solidFill>
                <a:latin typeface="Times New Roman" charset="0"/>
                <a:ea typeface="Times New Roman" charset="0"/>
                <a:cs typeface="Times New Roman" charset="0"/>
              </a:rPr>
              <a:t>this method.</a:t>
            </a:r>
            <a:endParaRPr lang="en-US" sz="1400" dirty="0">
              <a:solidFill>
                <a:srgbClr val="333333"/>
              </a:solidFill>
              <a:latin typeface="Times New Roman" charset="0"/>
              <a:ea typeface="Times New Roman" charset="0"/>
              <a:cs typeface="Times New Roman" charset="0"/>
            </a:endParaRPr>
          </a:p>
        </p:txBody>
      </p:sp>
      <p:sp>
        <p:nvSpPr>
          <p:cNvPr id="60" name="Rectangle 59"/>
          <p:cNvSpPr/>
          <p:nvPr/>
        </p:nvSpPr>
        <p:spPr>
          <a:xfrm>
            <a:off x="7324060" y="3694420"/>
            <a:ext cx="2132729" cy="2031325"/>
          </a:xfrm>
          <a:prstGeom prst="rect">
            <a:avLst/>
          </a:prstGeom>
        </p:spPr>
        <p:txBody>
          <a:bodyPr wrap="square">
            <a:spAutoFit/>
          </a:bodyPr>
          <a:lstStyle/>
          <a:p>
            <a:pPr algn="just"/>
            <a:r>
              <a:rPr lang="en-US" sz="1400" dirty="0">
                <a:solidFill>
                  <a:srgbClr val="333333"/>
                </a:solidFill>
                <a:latin typeface="Times New Roman" charset="0"/>
                <a:ea typeface="Times New Roman" charset="0"/>
                <a:cs typeface="Times New Roman" charset="0"/>
              </a:rPr>
              <a:t>The fluent wait is used to tell the web driver to wait for a condition, as well as the frequency with which we want to check the condition before throwing an "</a:t>
            </a:r>
            <a:r>
              <a:rPr lang="en-US" sz="1400" dirty="0" err="1">
                <a:solidFill>
                  <a:srgbClr val="333333"/>
                </a:solidFill>
                <a:latin typeface="Times New Roman" charset="0"/>
                <a:ea typeface="Times New Roman" charset="0"/>
                <a:cs typeface="Times New Roman" charset="0"/>
              </a:rPr>
              <a:t>ElementNotVisibleException</a:t>
            </a:r>
            <a:r>
              <a:rPr lang="en-US" sz="1400" dirty="0">
                <a:solidFill>
                  <a:srgbClr val="333333"/>
                </a:solidFill>
                <a:latin typeface="Times New Roman" charset="0"/>
                <a:ea typeface="Times New Roman" charset="0"/>
                <a:cs typeface="Times New Roman" charset="0"/>
              </a:rPr>
              <a:t>" exception.</a:t>
            </a:r>
          </a:p>
        </p:txBody>
      </p:sp>
    </p:spTree>
    <p:extLst>
      <p:ext uri="{BB962C8B-B14F-4D97-AF65-F5344CB8AC3E}">
        <p14:creationId xmlns:p14="http://schemas.microsoft.com/office/powerpoint/2010/main" val="12081062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p:cNvSpPr/>
          <p:nvPr/>
        </p:nvSpPr>
        <p:spPr>
          <a:xfrm>
            <a:off x="977153" y="239048"/>
            <a:ext cx="10945905" cy="6494085"/>
          </a:xfrm>
          <a:prstGeom prst="rect">
            <a:avLst/>
          </a:prstGeom>
        </p:spPr>
        <p:txBody>
          <a:bodyPr wrap="square">
            <a:spAutoFit/>
          </a:bodyPr>
          <a:lstStyle/>
          <a:p>
            <a:r>
              <a:rPr lang="en-US" sz="1600" b="1" i="0" dirty="0" err="1" smtClean="0">
                <a:solidFill>
                  <a:srgbClr val="303030"/>
                </a:solidFill>
                <a:effectLst/>
                <a:latin typeface="Times New Roman" charset="0"/>
                <a:ea typeface="Times New Roman" charset="0"/>
                <a:cs typeface="Times New Roman" charset="0"/>
              </a:rPr>
              <a:t>Thread.Sleep</a:t>
            </a:r>
            <a:r>
              <a:rPr lang="en-US" sz="1600" b="1" i="0" dirty="0" smtClean="0">
                <a:solidFill>
                  <a:srgbClr val="303030"/>
                </a:solidFill>
                <a:effectLst/>
                <a:latin typeface="Times New Roman" charset="0"/>
                <a:ea typeface="Times New Roman" charset="0"/>
                <a:cs typeface="Times New Roman" charset="0"/>
              </a:rPr>
              <a:t>:</a:t>
            </a:r>
          </a:p>
          <a:p>
            <a:pPr marL="285750" indent="-285750">
              <a:buFont typeface="Arial" charset="0"/>
              <a:buChar char="•"/>
            </a:pPr>
            <a:r>
              <a:rPr lang="en-US" sz="1600" dirty="0" err="1" smtClean="0">
                <a:solidFill>
                  <a:srgbClr val="333333"/>
                </a:solidFill>
                <a:latin typeface="Times New Roman" charset="0"/>
                <a:ea typeface="Times New Roman" charset="0"/>
                <a:cs typeface="Times New Roman" charset="0"/>
              </a:rPr>
              <a:t>Thread.sleep</a:t>
            </a:r>
            <a:r>
              <a:rPr lang="en-US" sz="1600" dirty="0" smtClean="0">
                <a:solidFill>
                  <a:srgbClr val="333333"/>
                </a:solidFill>
                <a:latin typeface="Times New Roman" charset="0"/>
                <a:ea typeface="Times New Roman" charset="0"/>
                <a:cs typeface="Times New Roman" charset="0"/>
              </a:rPr>
              <a:t> method is used to pause the execution for defined time. Time is defined in milliseconds for this method.</a:t>
            </a:r>
            <a:endParaRPr lang="en-US" sz="1600" b="1" i="0" dirty="0" smtClean="0">
              <a:solidFill>
                <a:srgbClr val="303030"/>
              </a:solidFill>
              <a:effectLst/>
              <a:latin typeface="Times New Roman" charset="0"/>
              <a:ea typeface="Times New Roman" charset="0"/>
              <a:cs typeface="Times New Roman" charset="0"/>
            </a:endParaRPr>
          </a:p>
          <a:p>
            <a:endParaRPr lang="en-US" sz="1600" b="1" dirty="0">
              <a:solidFill>
                <a:srgbClr val="303030"/>
              </a:solidFill>
              <a:latin typeface="Times New Roman" charset="0"/>
              <a:ea typeface="Times New Roman" charset="0"/>
              <a:cs typeface="Times New Roman" charset="0"/>
            </a:endParaRPr>
          </a:p>
          <a:p>
            <a:r>
              <a:rPr lang="en-US" sz="1600" b="1" i="0" dirty="0" smtClean="0">
                <a:solidFill>
                  <a:srgbClr val="303030"/>
                </a:solidFill>
                <a:effectLst/>
                <a:latin typeface="Times New Roman" charset="0"/>
                <a:ea typeface="Times New Roman" charset="0"/>
                <a:cs typeface="Times New Roman" charset="0"/>
              </a:rPr>
              <a:t>Implicit Wait:</a:t>
            </a:r>
            <a:r>
              <a:rPr lang="en-US" sz="1600" b="0" i="0" dirty="0" smtClean="0">
                <a:solidFill>
                  <a:srgbClr val="303030"/>
                </a:solidFill>
                <a:effectLst/>
                <a:latin typeface="Times New Roman" charset="0"/>
                <a:ea typeface="Times New Roman" charset="0"/>
                <a:cs typeface="Times New Roman" charset="0"/>
              </a:rPr>
              <a:t> </a:t>
            </a:r>
          </a:p>
          <a:p>
            <a:pPr marL="285750" indent="-285750">
              <a:buFont typeface="Arial" charset="0"/>
              <a:buChar char="•"/>
            </a:pPr>
            <a:r>
              <a:rPr lang="en-US" sz="1600" b="0" i="0" dirty="0" smtClean="0">
                <a:solidFill>
                  <a:srgbClr val="303030"/>
                </a:solidFill>
                <a:effectLst/>
                <a:latin typeface="Times New Roman" charset="0"/>
                <a:ea typeface="Times New Roman" charset="0"/>
                <a:cs typeface="Times New Roman" charset="0"/>
              </a:rPr>
              <a:t>During Implicit wait if the Web Driver cannot find it immediately because of its availability, it will keep polling the DOM to get the element. </a:t>
            </a:r>
          </a:p>
          <a:p>
            <a:pPr marL="285750" indent="-285750">
              <a:buFont typeface="Arial" charset="0"/>
              <a:buChar char="•"/>
            </a:pPr>
            <a:r>
              <a:rPr lang="en-US" sz="1600" b="0" i="0" dirty="0" smtClean="0">
                <a:solidFill>
                  <a:srgbClr val="303030"/>
                </a:solidFill>
                <a:effectLst/>
                <a:latin typeface="Times New Roman" charset="0"/>
                <a:ea typeface="Times New Roman" charset="0"/>
                <a:cs typeface="Times New Roman" charset="0"/>
              </a:rPr>
              <a:t>If the element is not available within the specified Time an </a:t>
            </a:r>
            <a:r>
              <a:rPr lang="en-US" sz="1600" b="0" i="0" dirty="0" err="1" smtClean="0">
                <a:solidFill>
                  <a:srgbClr val="303030"/>
                </a:solidFill>
                <a:effectLst/>
                <a:latin typeface="Times New Roman" charset="0"/>
                <a:ea typeface="Times New Roman" charset="0"/>
                <a:cs typeface="Times New Roman" charset="0"/>
              </a:rPr>
              <a:t>NoSuchElementException</a:t>
            </a:r>
            <a:r>
              <a:rPr lang="en-US" sz="1600" b="0" i="0" dirty="0" smtClean="0">
                <a:solidFill>
                  <a:srgbClr val="303030"/>
                </a:solidFill>
                <a:effectLst/>
                <a:latin typeface="Times New Roman" charset="0"/>
                <a:ea typeface="Times New Roman" charset="0"/>
                <a:cs typeface="Times New Roman" charset="0"/>
              </a:rPr>
              <a:t> will be raised. </a:t>
            </a:r>
          </a:p>
          <a:p>
            <a:pPr marL="285750" indent="-285750">
              <a:buFont typeface="Arial" charset="0"/>
              <a:buChar char="•"/>
            </a:pPr>
            <a:r>
              <a:rPr lang="en-US" sz="1600" b="0" i="0" dirty="0" smtClean="0">
                <a:solidFill>
                  <a:srgbClr val="303030"/>
                </a:solidFill>
                <a:effectLst/>
                <a:latin typeface="Times New Roman" charset="0"/>
                <a:ea typeface="Times New Roman" charset="0"/>
                <a:cs typeface="Times New Roman" charset="0"/>
              </a:rPr>
              <a:t>The default setting is zero. </a:t>
            </a:r>
          </a:p>
          <a:p>
            <a:pPr marL="285750" indent="-285750">
              <a:buFont typeface="Arial" charset="0"/>
              <a:buChar char="•"/>
            </a:pPr>
            <a:r>
              <a:rPr lang="en-US" sz="1600" b="0" i="0" dirty="0" smtClean="0">
                <a:solidFill>
                  <a:srgbClr val="303030"/>
                </a:solidFill>
                <a:effectLst/>
                <a:latin typeface="Times New Roman" charset="0"/>
                <a:ea typeface="Times New Roman" charset="0"/>
                <a:cs typeface="Times New Roman" charset="0"/>
              </a:rPr>
              <a:t>Once we set a time, the Web Driver waits for the period of the WebDriver object instance.</a:t>
            </a:r>
          </a:p>
          <a:p>
            <a:endParaRPr lang="en-US" sz="1600" b="1" i="0" dirty="0" smtClean="0">
              <a:solidFill>
                <a:srgbClr val="303030"/>
              </a:solidFill>
              <a:effectLst/>
              <a:latin typeface="Times New Roman" charset="0"/>
              <a:ea typeface="Times New Roman" charset="0"/>
              <a:cs typeface="Times New Roman" charset="0"/>
            </a:endParaRPr>
          </a:p>
          <a:p>
            <a:r>
              <a:rPr lang="en-US" sz="1600" b="1" i="0" dirty="0" smtClean="0">
                <a:solidFill>
                  <a:srgbClr val="303030"/>
                </a:solidFill>
                <a:effectLst/>
                <a:latin typeface="Times New Roman" charset="0"/>
                <a:ea typeface="Times New Roman" charset="0"/>
                <a:cs typeface="Times New Roman" charset="0"/>
              </a:rPr>
              <a:t>Explicit Wait:</a:t>
            </a:r>
            <a:r>
              <a:rPr lang="en-US" sz="1600" b="0" i="0" dirty="0" smtClean="0">
                <a:solidFill>
                  <a:srgbClr val="303030"/>
                </a:solidFill>
                <a:effectLst/>
                <a:latin typeface="Times New Roman" charset="0"/>
                <a:ea typeface="Times New Roman" charset="0"/>
                <a:cs typeface="Times New Roman" charset="0"/>
              </a:rPr>
              <a:t>   </a:t>
            </a:r>
          </a:p>
          <a:p>
            <a:pPr marL="285750" indent="-285750">
              <a:buFont typeface="Arial" charset="0"/>
              <a:buChar char="•"/>
            </a:pPr>
            <a:r>
              <a:rPr lang="en-US" sz="1600" b="0" i="0" dirty="0" smtClean="0">
                <a:solidFill>
                  <a:srgbClr val="303030"/>
                </a:solidFill>
                <a:effectLst/>
                <a:latin typeface="Times New Roman" charset="0"/>
                <a:ea typeface="Times New Roman" charset="0"/>
                <a:cs typeface="Times New Roman" charset="0"/>
              </a:rPr>
              <a:t>There can be instance when a particular element takes more than a minute to load. </a:t>
            </a:r>
          </a:p>
          <a:p>
            <a:pPr marL="285750" indent="-285750">
              <a:buFont typeface="Arial" charset="0"/>
              <a:buChar char="•"/>
            </a:pPr>
            <a:r>
              <a:rPr lang="en-US" sz="1600" b="0" i="0" dirty="0" smtClean="0">
                <a:solidFill>
                  <a:srgbClr val="303030"/>
                </a:solidFill>
                <a:effectLst/>
                <a:latin typeface="Times New Roman" charset="0"/>
                <a:ea typeface="Times New Roman" charset="0"/>
                <a:cs typeface="Times New Roman" charset="0"/>
              </a:rPr>
              <a:t>In that case you definitely not like to set a huge time to Implicit wait, as if you do this your browser will going to wait for the same time for every element.</a:t>
            </a:r>
          </a:p>
          <a:p>
            <a:pPr marL="285750" indent="-285750">
              <a:buFont typeface="Arial" charset="0"/>
              <a:buChar char="•"/>
            </a:pPr>
            <a:r>
              <a:rPr lang="en-US" sz="1600" b="0" i="0" dirty="0" smtClean="0">
                <a:solidFill>
                  <a:srgbClr val="303030"/>
                </a:solidFill>
                <a:effectLst/>
                <a:latin typeface="Times New Roman" charset="0"/>
                <a:ea typeface="Times New Roman" charset="0"/>
                <a:cs typeface="Times New Roman" charset="0"/>
              </a:rPr>
              <a:t>To avoid that situation you can simply put a separate time on the required element only. </a:t>
            </a:r>
          </a:p>
          <a:p>
            <a:pPr marL="285750" indent="-285750">
              <a:buFont typeface="Arial" charset="0"/>
              <a:buChar char="•"/>
            </a:pPr>
            <a:r>
              <a:rPr lang="en-US" sz="1600" b="0" i="0" dirty="0" smtClean="0">
                <a:solidFill>
                  <a:srgbClr val="303030"/>
                </a:solidFill>
                <a:effectLst/>
                <a:latin typeface="Times New Roman" charset="0"/>
                <a:ea typeface="Times New Roman" charset="0"/>
                <a:cs typeface="Times New Roman" charset="0"/>
              </a:rPr>
              <a:t>By following this your browser implicit wait time would be short for every element and it would be large for specific element.</a:t>
            </a:r>
          </a:p>
          <a:p>
            <a:endParaRPr lang="en-US" sz="1600" b="1" i="0" dirty="0" smtClean="0">
              <a:solidFill>
                <a:srgbClr val="303030"/>
              </a:solidFill>
              <a:effectLst/>
              <a:latin typeface="Times New Roman" charset="0"/>
              <a:ea typeface="Times New Roman" charset="0"/>
              <a:cs typeface="Times New Roman" charset="0"/>
            </a:endParaRPr>
          </a:p>
          <a:p>
            <a:r>
              <a:rPr lang="en-US" sz="1600" b="1" i="0" dirty="0" smtClean="0">
                <a:solidFill>
                  <a:srgbClr val="303030"/>
                </a:solidFill>
                <a:effectLst/>
                <a:latin typeface="Times New Roman" charset="0"/>
                <a:ea typeface="Times New Roman" charset="0"/>
                <a:cs typeface="Times New Roman" charset="0"/>
              </a:rPr>
              <a:t>Fluent Wait: </a:t>
            </a:r>
          </a:p>
          <a:p>
            <a:pPr marL="285750" indent="-285750">
              <a:buFont typeface="Arial" charset="0"/>
              <a:buChar char="•"/>
            </a:pPr>
            <a:r>
              <a:rPr lang="en-US" sz="1600" b="0" i="0" dirty="0" smtClean="0">
                <a:solidFill>
                  <a:srgbClr val="303030"/>
                </a:solidFill>
                <a:effectLst/>
                <a:latin typeface="Times New Roman" charset="0"/>
                <a:ea typeface="Times New Roman" charset="0"/>
                <a:cs typeface="Times New Roman" charset="0"/>
              </a:rPr>
              <a:t>Let’s say you have an element which sometime appears in just 1 second and some time it takes minutes to appear. </a:t>
            </a:r>
          </a:p>
          <a:p>
            <a:pPr marL="285750" indent="-285750">
              <a:buFont typeface="Arial" charset="0"/>
              <a:buChar char="•"/>
            </a:pPr>
            <a:r>
              <a:rPr lang="en-US" sz="1600" b="0" i="0" dirty="0" smtClean="0">
                <a:solidFill>
                  <a:srgbClr val="303030"/>
                </a:solidFill>
                <a:effectLst/>
                <a:latin typeface="Times New Roman" charset="0"/>
                <a:ea typeface="Times New Roman" charset="0"/>
                <a:cs typeface="Times New Roman" charset="0"/>
              </a:rPr>
              <a:t>In that case it is better to use fluent wait, as this will try to find element again and again until it find it or until the final timer runs out.</a:t>
            </a:r>
          </a:p>
          <a:p>
            <a:pPr marL="285750" indent="-285750">
              <a:buFont typeface="Arial" charset="0"/>
              <a:buChar char="•"/>
            </a:pPr>
            <a:endParaRPr lang="en-US" sz="1600" dirty="0">
              <a:solidFill>
                <a:srgbClr val="303030"/>
              </a:solidFill>
              <a:latin typeface="Times New Roman" charset="0"/>
              <a:ea typeface="Times New Roman" charset="0"/>
              <a:cs typeface="Times New Roman" charset="0"/>
            </a:endParaRPr>
          </a:p>
          <a:p>
            <a:r>
              <a:rPr lang="en-US" sz="1600" b="1" dirty="0" smtClean="0">
                <a:solidFill>
                  <a:srgbClr val="303030"/>
                </a:solidFill>
                <a:latin typeface="Times New Roman" charset="0"/>
                <a:ea typeface="Times New Roman" charset="0"/>
                <a:cs typeface="Times New Roman" charset="0"/>
              </a:rPr>
              <a:t>Page Load Time Out:</a:t>
            </a:r>
            <a:endParaRPr lang="en-US" sz="1600" b="1" dirty="0">
              <a:solidFill>
                <a:srgbClr val="303030"/>
              </a:solidFill>
              <a:latin typeface="Times New Roman" charset="0"/>
              <a:ea typeface="Times New Roman" charset="0"/>
              <a:cs typeface="Times New Roman" charset="0"/>
            </a:endParaRPr>
          </a:p>
          <a:p>
            <a:pPr marL="285750" indent="-285750">
              <a:buFont typeface="Arial" charset="0"/>
              <a:buChar char="•"/>
            </a:pPr>
            <a:r>
              <a:rPr lang="en-US" sz="1600" dirty="0">
                <a:solidFill>
                  <a:srgbClr val="303030"/>
                </a:solidFill>
                <a:latin typeface="Times New Roman" charset="0"/>
                <a:ea typeface="Times New Roman" charset="0"/>
                <a:cs typeface="Times New Roman" charset="0"/>
              </a:rPr>
              <a:t>The </a:t>
            </a:r>
            <a:r>
              <a:rPr lang="en-US" sz="1600" dirty="0" err="1">
                <a:solidFill>
                  <a:srgbClr val="303030"/>
                </a:solidFill>
                <a:latin typeface="Times New Roman" charset="0"/>
                <a:ea typeface="Times New Roman" charset="0"/>
                <a:cs typeface="Times New Roman" charset="0"/>
              </a:rPr>
              <a:t>pageLoadTimeout</a:t>
            </a:r>
            <a:r>
              <a:rPr lang="en-US" sz="1600" dirty="0">
                <a:solidFill>
                  <a:srgbClr val="303030"/>
                </a:solidFill>
                <a:latin typeface="Times New Roman" charset="0"/>
                <a:ea typeface="Times New Roman" charset="0"/>
                <a:cs typeface="Times New Roman" charset="0"/>
              </a:rPr>
              <a:t> limits the time that the script allots for a web page to be displayed. </a:t>
            </a:r>
          </a:p>
          <a:p>
            <a:pPr marL="285750" indent="-285750">
              <a:buFont typeface="Arial" charset="0"/>
              <a:buChar char="•"/>
            </a:pPr>
            <a:r>
              <a:rPr lang="en-US" sz="1600" dirty="0">
                <a:solidFill>
                  <a:srgbClr val="303030"/>
                </a:solidFill>
                <a:latin typeface="Times New Roman" charset="0"/>
                <a:ea typeface="Times New Roman" charset="0"/>
                <a:cs typeface="Times New Roman" charset="0"/>
              </a:rPr>
              <a:t>If the page loads within the time then the script continues. </a:t>
            </a:r>
          </a:p>
          <a:p>
            <a:pPr marL="285750" indent="-285750">
              <a:buFont typeface="Arial" charset="0"/>
              <a:buChar char="•"/>
            </a:pPr>
            <a:r>
              <a:rPr lang="en-US" sz="1600" dirty="0">
                <a:solidFill>
                  <a:srgbClr val="303030"/>
                </a:solidFill>
                <a:latin typeface="Times New Roman" charset="0"/>
                <a:ea typeface="Times New Roman" charset="0"/>
                <a:cs typeface="Times New Roman" charset="0"/>
              </a:rPr>
              <a:t>If the page does not load within the timeout the script will be stopped by a </a:t>
            </a:r>
            <a:r>
              <a:rPr lang="en-US" sz="1600" dirty="0" err="1">
                <a:solidFill>
                  <a:srgbClr val="303030"/>
                </a:solidFill>
                <a:latin typeface="Times New Roman" charset="0"/>
                <a:ea typeface="Times New Roman" charset="0"/>
                <a:cs typeface="Times New Roman" charset="0"/>
              </a:rPr>
              <a:t>TimeoutException</a:t>
            </a:r>
            <a:r>
              <a:rPr lang="en-US" sz="1600" dirty="0" smtClean="0">
                <a:solidFill>
                  <a:srgbClr val="303030"/>
                </a:solidFill>
                <a:latin typeface="Times New Roman" charset="0"/>
                <a:ea typeface="Times New Roman" charset="0"/>
                <a:cs typeface="Times New Roman" charset="0"/>
              </a:rPr>
              <a:t>.</a:t>
            </a:r>
            <a:endParaRPr lang="en-US" sz="1600" dirty="0">
              <a:solidFill>
                <a:srgbClr val="30303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19875909"/>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10412</TotalTime>
  <Words>339</Words>
  <Application>Microsoft Macintosh PowerPoint</Application>
  <PresentationFormat>Widescreen</PresentationFormat>
  <Paragraphs>51</Paragraphs>
  <Slides>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Calibri</vt:lpstr>
      <vt:lpstr>Century Gothic</vt:lpstr>
      <vt:lpstr>Georgia</vt:lpstr>
      <vt:lpstr>Roboto</vt:lpstr>
      <vt:lpstr>Times New Roman</vt:lpstr>
      <vt:lpstr>Wingdings 3</vt:lpstr>
      <vt:lpstr>Slice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Patil</dc:creator>
  <cp:lastModifiedBy>Shubham Patil</cp:lastModifiedBy>
  <cp:revision>27</cp:revision>
  <dcterms:created xsi:type="dcterms:W3CDTF">2018-02-01T09:21:36Z</dcterms:created>
  <dcterms:modified xsi:type="dcterms:W3CDTF">2018-03-01T09:39:20Z</dcterms:modified>
</cp:coreProperties>
</file>