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6" r:id="rId4"/>
    <p:sldId id="264" r:id="rId5"/>
    <p:sldId id="257" r:id="rId6"/>
    <p:sldId id="259" r:id="rId7"/>
    <p:sldId id="260" r:id="rId8"/>
    <p:sldId id="261" r:id="rId9"/>
    <p:sldId id="263" r:id="rId10"/>
    <p:sldId id="275" r:id="rId11"/>
    <p:sldId id="274" r:id="rId12"/>
    <p:sldId id="268" r:id="rId13"/>
    <p:sldId id="270" r:id="rId14"/>
    <p:sldId id="271" r:id="rId15"/>
    <p:sldId id="272" r:id="rId16"/>
    <p:sldId id="273" r:id="rId17"/>
    <p:sldId id="276" r:id="rId18"/>
    <p:sldId id="26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875" autoAdjust="0"/>
  </p:normalViewPr>
  <p:slideViewPr>
    <p:cSldViewPr snapToGrid="0">
      <p:cViewPr>
        <p:scale>
          <a:sx n="50" d="100"/>
          <a:sy n="50" d="100"/>
        </p:scale>
        <p:origin x="15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01A3-424F-44E0-81C3-995D0618801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1EA1A-D22C-4A67-8088-DD6ABDA1E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1 - Re create images and Make clickable options ‘Truth’ and ‘Lies’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 tell the truth is to say that you ate the cookies </a:t>
            </a:r>
          </a:p>
          <a:p>
            <a:r>
              <a:rPr lang="en-IN" dirty="0"/>
              <a:t>and to tell lies is to say that you did not eat the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0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1)Image of a child breaking a vase</a:t>
            </a:r>
          </a:p>
          <a:p>
            <a:r>
              <a:rPr lang="en-IN" dirty="0"/>
              <a:t>2)Pointing at another child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sz="1200" dirty="0"/>
              <a:t>To tell the truth is </a:t>
            </a:r>
            <a:r>
              <a:rPr lang="en-IN" sz="1200" i="1" dirty="0"/>
              <a:t>to tell </a:t>
            </a:r>
            <a:r>
              <a:rPr lang="en-GB" sz="1200" i="1" dirty="0"/>
              <a:t>what really happened</a:t>
            </a:r>
            <a:br>
              <a:rPr lang="en-GB" sz="1200" dirty="0"/>
            </a:br>
            <a:r>
              <a:rPr lang="en-GB" sz="1200" dirty="0"/>
              <a:t> and to tell lies is </a:t>
            </a:r>
            <a:r>
              <a:rPr lang="en-GB" sz="1200" i="1" dirty="0"/>
              <a:t>to make up things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/>
              <a:t>Taking a chocolate from the store without paying for it is stealing </a:t>
            </a:r>
            <a:r>
              <a:rPr lang="en-IN" dirty="0"/>
              <a:t>– a form of lying, not being truthful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7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/>
              <a:t>Hiding what you are doing when you know it is wrong </a:t>
            </a:r>
            <a:r>
              <a:rPr lang="en-IN" dirty="0"/>
              <a:t>is also a form of lying, not being truthful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2  </a:t>
            </a:r>
          </a:p>
          <a:p>
            <a:r>
              <a:rPr lang="en-US" dirty="0"/>
              <a:t>Needs to change!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slide  - Recreate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Recreate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Recreate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Recreate image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Recreate image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Recreate image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Recreate image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image of a girl speaking out in the group of children with the grandmother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1EA1A-D22C-4A67-8088-DD6ABDA1E1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75E-0650-4DCA-A5A3-2BF22A05D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BA5B-412C-48C4-8CBF-2D56166A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2D92-CB9F-456A-8ACF-2F24FBCB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D6DB-9228-4253-9576-86D923A4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C689-A573-4ACE-A20E-EDDC2383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4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14C-27BB-419C-B2DD-FE6A3BB5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2F26-7238-4599-B2D2-F2D8C2BB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9562-0AA2-48AB-A82B-CE07AA11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9866-EC7A-439A-8B14-3C89E4BE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DD9-E8EB-4F5D-A5A7-960CEE14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8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98262-3465-4E0F-8F68-330B43029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7B52E-B176-4B28-97B8-4B8F6415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5495-CC60-4A7D-84CF-F939866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3B28-A30B-4ECA-9827-6DBC18F0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1364-ADB4-40CC-AA33-A7906B0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6EAC-11AB-496A-812C-CCA57E85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471-A712-4B90-ACBE-8F8C1708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4858-D402-490C-A044-D5F84D5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A76D-26B1-4CFC-B4BB-BEDBB315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2360-E345-4EA4-80AB-46B370AC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00C3-05C3-4A7B-9785-634F0C57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0CCA-F8F4-47FA-B495-62E99096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680E-3B3E-4FD7-AD76-FE5F8EE7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873-819F-447E-9E6A-9EA5FB2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9A2D-BF64-4552-BDA6-280878E7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FC3C-DBAC-4498-BD96-24F951DC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89AD-CB29-413C-BF7A-B4E6AC4E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83EAE-5A4D-434F-BA7C-3396CFD3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BC34-25EC-42FF-8629-6445A18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AD976-D5B8-4A73-B3E5-95E869DC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DCB2-D4ED-49E2-A26E-4FDDF899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FA50-296A-4D2A-9BE3-90C7A454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8064-D2D0-4D01-94C7-A51EFD6D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D96E-C437-47C5-BB09-2D8B840D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0962-CF7D-4738-84DB-6F0792F3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0CDC5-9FBF-4456-A236-60A34F55B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4F200-7CEA-4872-87CC-50ED96F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7BD3F-46B8-48B3-B93B-04F160A7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6A337-0125-452B-9FE3-3AB0339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FA6F-CFF8-4490-BA90-073FE821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C4973-917A-43C1-9EA4-21E6CFB6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9E42B-6F5C-4991-99D8-1A76B018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F9D1-7064-4667-A1E5-459BCB4D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CD4C3-7AB2-4A1F-8C0B-D6BEB697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E41B7-F91C-48BB-BD26-FEFA2B6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EA37-CF20-4620-8E27-B86FABCD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D383-3CC4-4489-B116-3D3AAD79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0BA5-5784-48FE-8B59-E40C7E9E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DE89A-BE10-4C68-9A1B-6C63A501D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D706-322B-46B1-B87B-AF49328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D94F-B46D-44E1-B285-FEF495DA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5316-BBA3-4322-8710-F726E153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F6C9-6FE1-4D20-8F2B-8AEE753D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2845-D9F8-4B52-A3A9-758384F4B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6AED-6FD1-4E20-9704-7574C37BB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D795-342F-411F-81A9-5CC6BC2E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FA24D-766C-4346-9809-3737BC1F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1175-D3D0-46C1-ABD7-0021C472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BC83F-55A0-44A8-8A40-571AB78D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FB3F7-8E9B-4384-BE25-7C47C4FD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577F-76CD-4B4A-8349-120088334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91F4-3A0C-4F1B-AB27-59AE24B71B62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5C02-44E5-4F68-8FF5-6FE051B61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B862-9510-44EA-BD29-B79C31E97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F347-3C36-464C-B861-E21427758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A134A6-638E-453D-9909-E1D276B5925A}"/>
              </a:ext>
            </a:extLst>
          </p:cNvPr>
          <p:cNvSpPr txBox="1"/>
          <p:nvPr/>
        </p:nvSpPr>
        <p:spPr>
          <a:xfrm>
            <a:off x="675861" y="874643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77F6-0406-4230-A048-6889D9D5ED77}"/>
              </a:ext>
            </a:extLst>
          </p:cNvPr>
          <p:cNvSpPr txBox="1"/>
          <p:nvPr/>
        </p:nvSpPr>
        <p:spPr>
          <a:xfrm flipH="1">
            <a:off x="3829214" y="2905780"/>
            <a:ext cx="436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Grade 1 : Truth and Lies</a:t>
            </a:r>
          </a:p>
        </p:txBody>
      </p:sp>
      <p:pic>
        <p:nvPicPr>
          <p:cNvPr id="6" name="Picture 5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D3BE7427-75ED-4641-A80B-8AC57EAF9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9571474" y="5598942"/>
            <a:ext cx="1507343" cy="7308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7180F400-B2F7-44D6-9576-B22B697D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848139" y="1104637"/>
            <a:ext cx="1696554" cy="8226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5610C-9E40-4F02-9F62-0FB40EA3C5C4}"/>
              </a:ext>
            </a:extLst>
          </p:cNvPr>
          <p:cNvSpPr txBox="1"/>
          <p:nvPr/>
        </p:nvSpPr>
        <p:spPr>
          <a:xfrm>
            <a:off x="828261" y="1027043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64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708991" y="1317406"/>
            <a:ext cx="71722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000" b="1" dirty="0"/>
              <a:t>An afternoon with grandmother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Rekha’s eyes lit up and she said,</a:t>
            </a:r>
            <a:br>
              <a:rPr lang="en-GB" sz="2000" dirty="0"/>
            </a:br>
            <a:r>
              <a:rPr lang="en-IN" sz="2000" dirty="0"/>
              <a:t>‘So, grandmother to tell the truth is </a:t>
            </a:r>
            <a:r>
              <a:rPr lang="en-IN" sz="2000" i="1" dirty="0"/>
              <a:t>to tell </a:t>
            </a:r>
            <a:r>
              <a:rPr lang="en-GB" sz="2000" i="1" dirty="0"/>
              <a:t>what really happened</a:t>
            </a:r>
            <a:br>
              <a:rPr lang="en-GB" sz="2000" dirty="0"/>
            </a:br>
            <a:r>
              <a:rPr lang="en-GB" sz="2000" dirty="0"/>
              <a:t>and to tell lies is </a:t>
            </a:r>
            <a:r>
              <a:rPr lang="en-GB" sz="2000" i="1" dirty="0"/>
              <a:t>to make up or hide things.’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children shouted together, ‘One more story, grandmother, please’.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D3BE7427-75ED-4641-A80B-8AC57EAF9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8990903" y="5387829"/>
            <a:ext cx="1507343" cy="7308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450574" y="424070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Truth and Lies</a:t>
            </a:r>
          </a:p>
        </p:txBody>
      </p:sp>
    </p:spTree>
    <p:extLst>
      <p:ext uri="{BB962C8B-B14F-4D97-AF65-F5344CB8AC3E}">
        <p14:creationId xmlns:p14="http://schemas.microsoft.com/office/powerpoint/2010/main" val="243793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659D63-A2F6-422D-9A8A-B04E122F0E1D}"/>
              </a:ext>
            </a:extLst>
          </p:cNvPr>
          <p:cNvSpPr/>
          <p:nvPr/>
        </p:nvSpPr>
        <p:spPr>
          <a:xfrm>
            <a:off x="656492" y="212418"/>
            <a:ext cx="8153400" cy="129540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BAE66E46-D23C-4E09-B209-7EB4723F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Brady Bunch Remastered" pitchFamily="34" charset="0"/>
              </a:rPr>
              <a:t>What is honesty?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880F4FD3-BD80-486B-BF06-078E1EF4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09801"/>
            <a:ext cx="8229600" cy="3916363"/>
          </a:xfrm>
        </p:spPr>
        <p:txBody>
          <a:bodyPr/>
          <a:lstStyle/>
          <a:p>
            <a:r>
              <a:rPr lang="en-US" altLang="en-US" dirty="0">
                <a:latin typeface="Adobe Gothic Std B" pitchFamily="34" charset="-128"/>
                <a:ea typeface="Adobe Gothic Std B" pitchFamily="34" charset="-128"/>
              </a:rPr>
              <a:t> Only doing or saying things that are truthful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Adobe Gothic Std B" pitchFamily="34" charset="-128"/>
                <a:ea typeface="Adobe Gothic Std B" pitchFamily="34" charset="-128"/>
              </a:rPr>
              <a:t>telling the truth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Adobe Gothic Std B" pitchFamily="34" charset="-128"/>
                <a:ea typeface="Adobe Gothic Std B" pitchFamily="34" charset="-128"/>
              </a:rPr>
              <a:t>not hiding the truth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Adobe Gothic Std B" pitchFamily="34" charset="-128"/>
                <a:ea typeface="Adobe Gothic Std B" pitchFamily="34" charset="-128"/>
              </a:rPr>
              <a:t>Only doing things that are right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Adobe Gothic Std B" pitchFamily="34" charset="-128"/>
                <a:ea typeface="Adobe Gothic Std B" pitchFamily="34" charset="-128"/>
              </a:rPr>
              <a:t>not stealing </a:t>
            </a:r>
          </a:p>
        </p:txBody>
      </p:sp>
    </p:spTree>
    <p:extLst>
      <p:ext uri="{BB962C8B-B14F-4D97-AF65-F5344CB8AC3E}">
        <p14:creationId xmlns:p14="http://schemas.microsoft.com/office/powerpoint/2010/main" val="30520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12B5C-F4F7-4479-A769-04672BD6C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0" r="2565" b="-2"/>
          <a:stretch/>
        </p:blipFill>
        <p:spPr>
          <a:xfrm>
            <a:off x="6141718" y="409965"/>
            <a:ext cx="5728547" cy="30791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5FAA32-E91F-48BB-9C97-E63D1C8FA0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6" r="774"/>
          <a:stretch/>
        </p:blipFill>
        <p:spPr>
          <a:xfrm>
            <a:off x="321730" y="175347"/>
            <a:ext cx="5728548" cy="3079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12AD3-2204-4837-B20E-9F9DB7DA30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8" r="6383" b="1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CB50E6-6994-477C-9D20-9370C2493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72" r="1331" b="3"/>
          <a:stretch/>
        </p:blipFill>
        <p:spPr>
          <a:xfrm>
            <a:off x="6141718" y="36034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6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D727D6-B61C-4611-8710-A0D5730147D6}"/>
              </a:ext>
            </a:extLst>
          </p:cNvPr>
          <p:cNvSpPr/>
          <p:nvPr/>
        </p:nvSpPr>
        <p:spPr>
          <a:xfrm>
            <a:off x="6435725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14A76-C721-4225-9F65-FA6B27BF4D54}"/>
              </a:ext>
            </a:extLst>
          </p:cNvPr>
          <p:cNvSpPr/>
          <p:nvPr/>
        </p:nvSpPr>
        <p:spPr>
          <a:xfrm>
            <a:off x="2241550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0FA81F-AEA0-4C1E-9C89-2A10646514CE}"/>
              </a:ext>
            </a:extLst>
          </p:cNvPr>
          <p:cNvSpPr txBox="1">
            <a:spLocks/>
          </p:cNvSpPr>
          <p:nvPr/>
        </p:nvSpPr>
        <p:spPr>
          <a:xfrm>
            <a:off x="2057400" y="1984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4400" dirty="0">
              <a:solidFill>
                <a:schemeClr val="bg1"/>
              </a:solidFill>
              <a:latin typeface="Brady Bunch Remastered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F419E-B9C5-4A9A-8F31-51B4DAA2C67E}"/>
              </a:ext>
            </a:extLst>
          </p:cNvPr>
          <p:cNvSpPr txBox="1"/>
          <p:nvPr/>
        </p:nvSpPr>
        <p:spPr>
          <a:xfrm>
            <a:off x="2241550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D28E5-7F5B-4ADA-96BD-42EDB9D391FC}"/>
              </a:ext>
            </a:extLst>
          </p:cNvPr>
          <p:cNvSpPr txBox="1"/>
          <p:nvPr/>
        </p:nvSpPr>
        <p:spPr>
          <a:xfrm>
            <a:off x="6427788" y="1828800"/>
            <a:ext cx="277812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2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B740F438-6976-4A3E-AF8B-A8FB64DDB06F}"/>
              </a:ext>
            </a:extLst>
          </p:cNvPr>
          <p:cNvSpPr/>
          <p:nvPr/>
        </p:nvSpPr>
        <p:spPr>
          <a:xfrm>
            <a:off x="6705600" y="1981200"/>
            <a:ext cx="2590800" cy="806450"/>
          </a:xfrm>
          <a:prstGeom prst="wedgeEllipseCallout">
            <a:avLst>
              <a:gd name="adj1" fmla="val -60302"/>
              <a:gd name="adj2" fmla="val 10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Who ate the cookies?</a:t>
            </a:r>
          </a:p>
        </p:txBody>
      </p:sp>
      <p:pic>
        <p:nvPicPr>
          <p:cNvPr id="3082" name="Picture 14">
            <a:extLst>
              <a:ext uri="{FF2B5EF4-FFF2-40B4-BE49-F238E27FC236}">
                <a16:creationId xmlns:a16="http://schemas.microsoft.com/office/drawing/2014/main" id="{998D8575-BE40-4671-8EE9-57B94B325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4" y="2198688"/>
            <a:ext cx="3163887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5">
            <a:extLst>
              <a:ext uri="{FF2B5EF4-FFF2-40B4-BE49-F238E27FC236}">
                <a16:creationId xmlns:a16="http://schemas.microsoft.com/office/drawing/2014/main" id="{EBC9C5E2-C1DE-486B-8847-EF5EC57CF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2868614"/>
            <a:ext cx="28130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04978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54C19E-0133-40F9-B68C-ADA52BAB616A}"/>
              </a:ext>
            </a:extLst>
          </p:cNvPr>
          <p:cNvSpPr/>
          <p:nvPr/>
        </p:nvSpPr>
        <p:spPr>
          <a:xfrm>
            <a:off x="6400801" y="1828800"/>
            <a:ext cx="3711575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0EFCA-67CA-4864-9BDB-4B7B9E235178}"/>
              </a:ext>
            </a:extLst>
          </p:cNvPr>
          <p:cNvSpPr/>
          <p:nvPr/>
        </p:nvSpPr>
        <p:spPr>
          <a:xfrm>
            <a:off x="1981200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96649B-162E-45DA-8BD2-2469EC744964}"/>
              </a:ext>
            </a:extLst>
          </p:cNvPr>
          <p:cNvSpPr txBox="1">
            <a:spLocks/>
          </p:cNvSpPr>
          <p:nvPr/>
        </p:nvSpPr>
        <p:spPr>
          <a:xfrm>
            <a:off x="2057400" y="1984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Brady Bunch Remastered" pitchFamily="34" charset="0"/>
                <a:ea typeface="+mj-ea"/>
                <a:cs typeface="+mj-cs"/>
              </a:rPr>
              <a:t>Is this honest?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956A0-A5E2-46B3-96A6-0D075161D99B}"/>
              </a:ext>
            </a:extLst>
          </p:cNvPr>
          <p:cNvSpPr txBox="1"/>
          <p:nvPr/>
        </p:nvSpPr>
        <p:spPr>
          <a:xfrm>
            <a:off x="1981200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18FFE-21F9-4C56-88E2-3654D01216CC}"/>
              </a:ext>
            </a:extLst>
          </p:cNvPr>
          <p:cNvSpPr txBox="1"/>
          <p:nvPr/>
        </p:nvSpPr>
        <p:spPr>
          <a:xfrm>
            <a:off x="6400800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2</a:t>
            </a:r>
          </a:p>
        </p:txBody>
      </p:sp>
      <p:pic>
        <p:nvPicPr>
          <p:cNvPr id="4105" name="Picture 7">
            <a:extLst>
              <a:ext uri="{FF2B5EF4-FFF2-40B4-BE49-F238E27FC236}">
                <a16:creationId xmlns:a16="http://schemas.microsoft.com/office/drawing/2014/main" id="{D24C7755-9C7C-442A-856A-3A038E00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2286001"/>
            <a:ext cx="3163887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8">
            <a:extLst>
              <a:ext uri="{FF2B5EF4-FFF2-40B4-BE49-F238E27FC236}">
                <a16:creationId xmlns:a16="http://schemas.microsoft.com/office/drawing/2014/main" id="{2FA3A7DE-CFB7-402E-8082-B75ECEB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1" y="2395539"/>
            <a:ext cx="37369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1410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DFF744-598D-4FB1-A76C-96D9C927DA1D}"/>
              </a:ext>
            </a:extLst>
          </p:cNvPr>
          <p:cNvSpPr/>
          <p:nvPr/>
        </p:nvSpPr>
        <p:spPr>
          <a:xfrm>
            <a:off x="6400800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CA5AA-D178-4EB7-8C2E-6AB1B926EDB0}"/>
              </a:ext>
            </a:extLst>
          </p:cNvPr>
          <p:cNvSpPr/>
          <p:nvPr/>
        </p:nvSpPr>
        <p:spPr>
          <a:xfrm>
            <a:off x="2257425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AFE9A8-F683-4056-9D81-943EAF5D08DF}"/>
              </a:ext>
            </a:extLst>
          </p:cNvPr>
          <p:cNvSpPr txBox="1">
            <a:spLocks/>
          </p:cNvSpPr>
          <p:nvPr/>
        </p:nvSpPr>
        <p:spPr>
          <a:xfrm>
            <a:off x="2057400" y="1984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Brady Bunch Remastered" pitchFamily="34" charset="0"/>
                <a:ea typeface="+mj-ea"/>
                <a:cs typeface="+mj-cs"/>
              </a:rPr>
              <a:t>Is this honest?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3F73D-8D8F-442B-840C-00895F136327}"/>
              </a:ext>
            </a:extLst>
          </p:cNvPr>
          <p:cNvSpPr txBox="1"/>
          <p:nvPr/>
        </p:nvSpPr>
        <p:spPr>
          <a:xfrm>
            <a:off x="2257425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71374-43E7-4166-B5BC-7A66E4CC7C77}"/>
              </a:ext>
            </a:extLst>
          </p:cNvPr>
          <p:cNvSpPr txBox="1"/>
          <p:nvPr/>
        </p:nvSpPr>
        <p:spPr>
          <a:xfrm>
            <a:off x="6400800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2</a:t>
            </a:r>
          </a:p>
        </p:txBody>
      </p:sp>
      <p:pic>
        <p:nvPicPr>
          <p:cNvPr id="5129" name="Picture 7">
            <a:extLst>
              <a:ext uri="{FF2B5EF4-FFF2-40B4-BE49-F238E27FC236}">
                <a16:creationId xmlns:a16="http://schemas.microsoft.com/office/drawing/2014/main" id="{49EADB5A-1CD2-4F06-8E21-82238A4F0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41525"/>
            <a:ext cx="38100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8">
            <a:extLst>
              <a:ext uri="{FF2B5EF4-FFF2-40B4-BE49-F238E27FC236}">
                <a16:creationId xmlns:a16="http://schemas.microsoft.com/office/drawing/2014/main" id="{AA6FC958-C0F6-4A8B-90E9-1A74943B7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047876"/>
            <a:ext cx="3810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44370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7601C4-0E66-4479-8122-89DF1449B957}"/>
              </a:ext>
            </a:extLst>
          </p:cNvPr>
          <p:cNvSpPr/>
          <p:nvPr/>
        </p:nvSpPr>
        <p:spPr>
          <a:xfrm>
            <a:off x="6400800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12D70B-7157-4D81-9590-9468067193A3}"/>
              </a:ext>
            </a:extLst>
          </p:cNvPr>
          <p:cNvSpPr/>
          <p:nvPr/>
        </p:nvSpPr>
        <p:spPr>
          <a:xfrm>
            <a:off x="2209800" y="1828800"/>
            <a:ext cx="3429000" cy="381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1F3622-EFEF-440B-BA47-5F7FC4E66684}"/>
              </a:ext>
            </a:extLst>
          </p:cNvPr>
          <p:cNvSpPr txBox="1">
            <a:spLocks/>
          </p:cNvSpPr>
          <p:nvPr/>
        </p:nvSpPr>
        <p:spPr>
          <a:xfrm>
            <a:off x="2057400" y="1984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Brady Bunch Remastered" pitchFamily="34" charset="0"/>
                <a:ea typeface="+mj-ea"/>
                <a:cs typeface="+mj-cs"/>
              </a:rPr>
              <a:t>Is this honest?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CC18C-D1E2-4AC2-894D-C535134B9FBF}"/>
              </a:ext>
            </a:extLst>
          </p:cNvPr>
          <p:cNvSpPr txBox="1"/>
          <p:nvPr/>
        </p:nvSpPr>
        <p:spPr>
          <a:xfrm>
            <a:off x="2209800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383F0-8DBF-4B19-A689-F91904E547D5}"/>
              </a:ext>
            </a:extLst>
          </p:cNvPr>
          <p:cNvSpPr txBox="1"/>
          <p:nvPr/>
        </p:nvSpPr>
        <p:spPr>
          <a:xfrm>
            <a:off x="6400800" y="1828800"/>
            <a:ext cx="304800" cy="369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2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F2599ED4-7153-45E1-86B8-CD6407206E86}"/>
              </a:ext>
            </a:extLst>
          </p:cNvPr>
          <p:cNvSpPr/>
          <p:nvPr/>
        </p:nvSpPr>
        <p:spPr>
          <a:xfrm>
            <a:off x="2438400" y="2012950"/>
            <a:ext cx="2590800" cy="806450"/>
          </a:xfrm>
          <a:prstGeom prst="wedgeEllipseCallout">
            <a:avLst>
              <a:gd name="adj1" fmla="val -57645"/>
              <a:gd name="adj2" fmla="val 108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You are sleeping, right?</a:t>
            </a:r>
          </a:p>
        </p:txBody>
      </p:sp>
      <p:pic>
        <p:nvPicPr>
          <p:cNvPr id="6154" name="Picture 8">
            <a:extLst>
              <a:ext uri="{FF2B5EF4-FFF2-40B4-BE49-F238E27FC236}">
                <a16:creationId xmlns:a16="http://schemas.microsoft.com/office/drawing/2014/main" id="{01A9F846-C41F-4843-A8DA-EE3608CBC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012950"/>
            <a:ext cx="33242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9">
            <a:extLst>
              <a:ext uri="{FF2B5EF4-FFF2-40B4-BE49-F238E27FC236}">
                <a16:creationId xmlns:a16="http://schemas.microsoft.com/office/drawing/2014/main" id="{5BBAC2F6-9ADD-49EF-BF90-0E05A543B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1" y="2562226"/>
            <a:ext cx="2855913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23647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3B1C28-2173-48FF-BD94-7A7B5A451BE3}"/>
              </a:ext>
            </a:extLst>
          </p:cNvPr>
          <p:cNvSpPr txBox="1"/>
          <p:nvPr/>
        </p:nvSpPr>
        <p:spPr>
          <a:xfrm>
            <a:off x="1688123" y="1213338"/>
            <a:ext cx="47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Activity 2</a:t>
            </a:r>
            <a:r>
              <a:rPr lang="en-IN" sz="2800" b="1" dirty="0"/>
              <a:t>:  I can be honest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8454F-1FCF-4AEA-9D9B-375C73B714C3}"/>
              </a:ext>
            </a:extLst>
          </p:cNvPr>
          <p:cNvSpPr txBox="1"/>
          <p:nvPr/>
        </p:nvSpPr>
        <p:spPr>
          <a:xfrm>
            <a:off x="1107830" y="1736558"/>
            <a:ext cx="81416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Draw a picture of a way that you can show honesty.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Write a sentence about it :</a:t>
            </a:r>
          </a:p>
          <a:p>
            <a:endParaRPr lang="en-IN" dirty="0"/>
          </a:p>
          <a:p>
            <a:r>
              <a:rPr lang="en-IN" dirty="0"/>
              <a:t>------------------------------------------------------------------------------------------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7981C-6CA7-412E-B9A7-60BE37F65121}"/>
              </a:ext>
            </a:extLst>
          </p:cNvPr>
          <p:cNvSpPr/>
          <p:nvPr/>
        </p:nvSpPr>
        <p:spPr>
          <a:xfrm>
            <a:off x="1230923" y="2681809"/>
            <a:ext cx="6084276" cy="199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7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DE58F-28AC-4F7A-838E-17A41F62FACB}"/>
              </a:ext>
            </a:extLst>
          </p:cNvPr>
          <p:cNvSpPr txBox="1"/>
          <p:nvPr/>
        </p:nvSpPr>
        <p:spPr>
          <a:xfrm>
            <a:off x="276225" y="171450"/>
            <a:ext cx="116395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CYU</a:t>
            </a:r>
          </a:p>
          <a:p>
            <a:pPr marL="342900" indent="-342900">
              <a:buAutoNum type="arabicPeriod"/>
            </a:pPr>
            <a:r>
              <a:rPr lang="en-US" sz="2400" dirty="0"/>
              <a:t>________ means telling the truth.</a:t>
            </a:r>
          </a:p>
          <a:p>
            <a:r>
              <a:rPr lang="en-US" sz="2400" dirty="0"/>
              <a:t>Respect</a:t>
            </a:r>
          </a:p>
          <a:p>
            <a:r>
              <a:rPr lang="en-US" sz="2400" dirty="0"/>
              <a:t>Cleanliness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Honesty</a:t>
            </a:r>
          </a:p>
          <a:p>
            <a:endParaRPr lang="en-US" sz="2400" dirty="0"/>
          </a:p>
          <a:p>
            <a:r>
              <a:rPr lang="en-US" sz="2400" dirty="0"/>
              <a:t>2. Hiding part of truth is called a _____.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Lie</a:t>
            </a:r>
          </a:p>
          <a:p>
            <a:r>
              <a:rPr lang="en-US" sz="2400" dirty="0"/>
              <a:t>Pie</a:t>
            </a:r>
          </a:p>
          <a:p>
            <a:r>
              <a:rPr lang="en-US" sz="2400" dirty="0"/>
              <a:t>Tie</a:t>
            </a:r>
          </a:p>
          <a:p>
            <a:endParaRPr lang="en-US" sz="2400" dirty="0"/>
          </a:p>
          <a:p>
            <a:r>
              <a:rPr lang="en-US" sz="2400" dirty="0"/>
              <a:t>3. Which other word also means ‘Being Honest’?</a:t>
            </a:r>
          </a:p>
          <a:p>
            <a:r>
              <a:rPr lang="en-US" sz="2400" dirty="0"/>
              <a:t>Care</a:t>
            </a:r>
          </a:p>
          <a:p>
            <a:r>
              <a:rPr lang="en-US" sz="2400" dirty="0"/>
              <a:t>Respect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Truth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66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708991" y="1317406"/>
            <a:ext cx="6161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/>
              <a:t>Summary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Telling the truth is when we tell ‘what really happened’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Telling lies is when we ‘make up or hide things’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tell lies once, nobody will believe us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D3BE7427-75ED-4641-A80B-8AC57EAF9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7208874" y="4304992"/>
            <a:ext cx="4826873" cy="23404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450574" y="424070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Truth and Lies</a:t>
            </a:r>
          </a:p>
        </p:txBody>
      </p:sp>
    </p:spTree>
    <p:extLst>
      <p:ext uri="{BB962C8B-B14F-4D97-AF65-F5344CB8AC3E}">
        <p14:creationId xmlns:p14="http://schemas.microsoft.com/office/powerpoint/2010/main" val="3227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25610C-9E40-4F02-9F62-0FB40EA3C5C4}"/>
              </a:ext>
            </a:extLst>
          </p:cNvPr>
          <p:cNvSpPr txBox="1"/>
          <p:nvPr/>
        </p:nvSpPr>
        <p:spPr>
          <a:xfrm>
            <a:off x="828261" y="1027043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77F6-0406-4230-A048-6889D9D5ED77}"/>
              </a:ext>
            </a:extLst>
          </p:cNvPr>
          <p:cNvSpPr txBox="1"/>
          <p:nvPr/>
        </p:nvSpPr>
        <p:spPr>
          <a:xfrm flipH="1">
            <a:off x="1170947" y="1435572"/>
            <a:ext cx="6920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do you think is correct?</a:t>
            </a:r>
          </a:p>
          <a:p>
            <a:r>
              <a:rPr lang="en-IN" sz="2800" i="1" dirty="0"/>
              <a:t>(Click on the right ones)</a:t>
            </a:r>
          </a:p>
          <a:p>
            <a:endParaRPr lang="en-IN" sz="2800" i="1" dirty="0"/>
          </a:p>
          <a:p>
            <a:pPr marL="457200" indent="-457200">
              <a:buFontTx/>
              <a:buChar char="-"/>
            </a:pPr>
            <a:r>
              <a:rPr lang="en-IN" sz="2800" i="1" dirty="0"/>
              <a:t>Telling someone what exactly happened</a:t>
            </a:r>
          </a:p>
          <a:p>
            <a:pPr marL="457200" indent="-457200">
              <a:buFontTx/>
              <a:buChar char="-"/>
            </a:pPr>
            <a:r>
              <a:rPr lang="en-IN" sz="2800" i="1" dirty="0"/>
              <a:t>Hiding a part of the story </a:t>
            </a:r>
          </a:p>
          <a:p>
            <a:pPr marL="457200" indent="-457200">
              <a:buFontTx/>
              <a:buChar char="-"/>
            </a:pPr>
            <a:r>
              <a:rPr lang="en-IN" sz="2800" i="1" dirty="0"/>
              <a:t>Blaming someone for something you did</a:t>
            </a:r>
          </a:p>
          <a:p>
            <a:pPr marL="457200" indent="-457200">
              <a:buFontTx/>
              <a:buChar char="-"/>
            </a:pPr>
            <a:r>
              <a:rPr lang="en-IN" sz="2800" i="1" dirty="0"/>
              <a:t>Hiding actions that you know are wrong</a:t>
            </a:r>
          </a:p>
          <a:p>
            <a:endParaRPr lang="en-IN" sz="2800" b="1" dirty="0"/>
          </a:p>
          <a:p>
            <a:endParaRPr lang="en-IN" sz="2800" b="1" dirty="0"/>
          </a:p>
        </p:txBody>
      </p:sp>
      <p:pic>
        <p:nvPicPr>
          <p:cNvPr id="6" name="Picture 5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D3BE7427-75ED-4641-A80B-8AC57EAF9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9571474" y="5598942"/>
            <a:ext cx="1507343" cy="7308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7180F400-B2F7-44D6-9576-B22B697DCE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474066" y="328783"/>
            <a:ext cx="1696554" cy="8226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552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69FFD-7A06-44FF-9F04-3CB8CDD19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27"/>
          <a:stretch/>
        </p:blipFill>
        <p:spPr>
          <a:xfrm>
            <a:off x="236177" y="1295400"/>
            <a:ext cx="10850923" cy="4686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2E4014-0D7B-4A62-9C84-704F2B6CA691}"/>
              </a:ext>
            </a:extLst>
          </p:cNvPr>
          <p:cNvSpPr/>
          <p:nvPr/>
        </p:nvSpPr>
        <p:spPr>
          <a:xfrm>
            <a:off x="628650" y="4648200"/>
            <a:ext cx="41148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2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rass, photo, table&#10;&#10;Description generated with very high confidence">
            <a:extLst>
              <a:ext uri="{FF2B5EF4-FFF2-40B4-BE49-F238E27FC236}">
                <a16:creationId xmlns:a16="http://schemas.microsoft.com/office/drawing/2014/main" id="{47405C7B-F10B-4128-9C11-EF2340583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-4" b="8065"/>
          <a:stretch/>
        </p:blipFill>
        <p:spPr>
          <a:xfrm>
            <a:off x="7829551" y="3379555"/>
            <a:ext cx="4042410" cy="2287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EC6FF-43BD-4C1B-AB73-42403638A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r="18192"/>
          <a:stretch/>
        </p:blipFill>
        <p:spPr>
          <a:xfrm>
            <a:off x="8400044" y="306909"/>
            <a:ext cx="2901422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890534" y="1456088"/>
            <a:ext cx="6204984" cy="362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An afternoon with grandmother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summer vacation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afternoon Keisha and her friends enjoy listening to grandmother’s stories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‘Grandmother, which story will you tell us today?’, Raghav asked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‘Today I will tell you about, “The boy who cried wolf”. Come sit near me.’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821515" y="436833"/>
            <a:ext cx="6204984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Truth and Lies</a:t>
            </a:r>
          </a:p>
        </p:txBody>
      </p:sp>
    </p:spTree>
    <p:extLst>
      <p:ext uri="{BB962C8B-B14F-4D97-AF65-F5344CB8AC3E}">
        <p14:creationId xmlns:p14="http://schemas.microsoft.com/office/powerpoint/2010/main" val="4023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960E88BB-D977-43EA-AA6C-810161171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4" r="32203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An afternoon with grandmother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‘A shepherd boy was with his sheep in the jungle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 was bored so decided to have some fun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 shouted loudly, “Wolf! Wolf! Help!”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Farmers from nearby left their work and rushed to help the</a:t>
            </a:r>
            <a:br>
              <a:rPr lang="en-US" sz="2000" dirty="0"/>
            </a:br>
            <a:r>
              <a:rPr lang="en-US" sz="2000" dirty="0"/>
              <a:t>boy and his sheep.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Truth and Lies</a:t>
            </a:r>
          </a:p>
        </p:txBody>
      </p:sp>
    </p:spTree>
    <p:extLst>
      <p:ext uri="{BB962C8B-B14F-4D97-AF65-F5344CB8AC3E}">
        <p14:creationId xmlns:p14="http://schemas.microsoft.com/office/powerpoint/2010/main" val="67960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413FD0-A3AB-4867-BFBB-EB305E2A6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3" r="12704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432971" y="2575042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An afternoon with grandmother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When they came near him, they saw no sign of a wolf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“Wasn’t it you who cried for help?”, they asked the boy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He laughed and said, “I was having fun. There is no wolf. Go away.”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 farmers got angry and went away.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Truth and Lies</a:t>
            </a:r>
          </a:p>
        </p:txBody>
      </p:sp>
    </p:spTree>
    <p:extLst>
      <p:ext uri="{BB962C8B-B14F-4D97-AF65-F5344CB8AC3E}">
        <p14:creationId xmlns:p14="http://schemas.microsoft.com/office/powerpoint/2010/main" val="34288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450575" y="1220285"/>
            <a:ext cx="66106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000" b="1" dirty="0"/>
              <a:t>An afternoon with grandmother</a:t>
            </a:r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few days later, he was again with his sheep around the same spot. This time, a wolf really came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He was very scared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His sheep were in 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He climbed up a tree and shouted for help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But no one came.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450574" y="424070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Truth and Lies</a:t>
            </a:r>
          </a:p>
        </p:txBody>
      </p:sp>
      <p:pic>
        <p:nvPicPr>
          <p:cNvPr id="9" name="Picture 8" descr="A close up of a toy&#10;&#10;Description generated with high confidence">
            <a:extLst>
              <a:ext uri="{FF2B5EF4-FFF2-40B4-BE49-F238E27FC236}">
                <a16:creationId xmlns:a16="http://schemas.microsoft.com/office/drawing/2014/main" id="{BE00E280-874D-4C2C-BA48-3D3418D1F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5" y="1220285"/>
            <a:ext cx="2388429" cy="2053211"/>
          </a:xfrm>
          <a:prstGeom prst="rect">
            <a:avLst/>
          </a:prstGeom>
        </p:spPr>
      </p:pic>
      <p:pic>
        <p:nvPicPr>
          <p:cNvPr id="11" name="Picture 10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40D60295-4F38-4406-B6A4-EE3E2768D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6" y="3791055"/>
            <a:ext cx="2388428" cy="17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7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708991" y="1317406"/>
            <a:ext cx="6161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/>
              <a:t>The boy who cried wolf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Everybody thought that the boy was playing a trick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wolf killed many of the boy’s sheep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boy went home sorry and sad’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Grandmother took a sip of water, as she finished  telling the children the story</a:t>
            </a:r>
          </a:p>
        </p:txBody>
      </p:sp>
      <p:pic>
        <p:nvPicPr>
          <p:cNvPr id="6" name="Picture 5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D3BE7427-75ED-4641-A80B-8AC57EAF9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9571474" y="5598942"/>
            <a:ext cx="1507343" cy="7308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450574" y="424070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Truth and Lies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6B11B-B37B-4677-ADA6-2C782D1CA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43" y="1699785"/>
            <a:ext cx="3843774" cy="28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383F08-26A1-4F32-AB99-27906519EFAA}"/>
              </a:ext>
            </a:extLst>
          </p:cNvPr>
          <p:cNvSpPr txBox="1"/>
          <p:nvPr/>
        </p:nvSpPr>
        <p:spPr>
          <a:xfrm>
            <a:off x="708991" y="1317406"/>
            <a:ext cx="7172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000" b="1" dirty="0"/>
              <a:t>An afternoon with grandmother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‘Grand mother, why did the farmers not come when the boy shouted for help the second time. He was telling the truth?’, asked Rekha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‘He was telling the </a:t>
            </a:r>
            <a:r>
              <a:rPr lang="en-IN" sz="2000" b="1" dirty="0"/>
              <a:t>truth</a:t>
            </a:r>
            <a:r>
              <a:rPr lang="en-IN" sz="2000" dirty="0"/>
              <a:t> but, he had </a:t>
            </a:r>
            <a:r>
              <a:rPr lang="en-IN" sz="2000" b="1" dirty="0"/>
              <a:t>lied </a:t>
            </a:r>
            <a:r>
              <a:rPr lang="en-IN" sz="2000" dirty="0"/>
              <a:t>the first time. If you lie once, nobody will believe you again’, grandmother answered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D3BE7427-75ED-4641-A80B-8AC57EAF9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20348" r="2560"/>
          <a:stretch/>
        </p:blipFill>
        <p:spPr>
          <a:xfrm>
            <a:off x="8990903" y="5387829"/>
            <a:ext cx="1507343" cy="7308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24738-9D06-4CBA-A87A-6ADF7F0E5C67}"/>
              </a:ext>
            </a:extLst>
          </p:cNvPr>
          <p:cNvSpPr txBox="1"/>
          <p:nvPr/>
        </p:nvSpPr>
        <p:spPr>
          <a:xfrm>
            <a:off x="450574" y="424070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Truth and Lies</a:t>
            </a:r>
          </a:p>
        </p:txBody>
      </p:sp>
      <p:pic>
        <p:nvPicPr>
          <p:cNvPr id="9" name="Picture 8" descr="A group of stuffed animals that are posing for a photo&#10;&#10;Description generated with high confidence">
            <a:extLst>
              <a:ext uri="{FF2B5EF4-FFF2-40B4-BE49-F238E27FC236}">
                <a16:creationId xmlns:a16="http://schemas.microsoft.com/office/drawing/2014/main" id="{1D94EA62-C01F-4EC7-9422-3E828D9DD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24" y="2231955"/>
            <a:ext cx="303889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718</Words>
  <Application>Microsoft Office PowerPoint</Application>
  <PresentationFormat>Widescreen</PresentationFormat>
  <Paragraphs>249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Brady Bunch Remastered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honesty?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Team1</dc:creator>
  <cp:lastModifiedBy>IT Team1</cp:lastModifiedBy>
  <cp:revision>44</cp:revision>
  <dcterms:created xsi:type="dcterms:W3CDTF">2018-04-19T06:07:07Z</dcterms:created>
  <dcterms:modified xsi:type="dcterms:W3CDTF">2018-07-31T11:51:27Z</dcterms:modified>
</cp:coreProperties>
</file>