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7C5F7F-85E6-409D-84E5-DE08EFED963B}"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207684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7C5F7F-85E6-409D-84E5-DE08EFED963B}"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422870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7C5F7F-85E6-409D-84E5-DE08EFED963B}"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334069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7C5F7F-85E6-409D-84E5-DE08EFED963B}"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173824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7C5F7F-85E6-409D-84E5-DE08EFED963B}"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358226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7C5F7F-85E6-409D-84E5-DE08EFED963B}"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147075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7C5F7F-85E6-409D-84E5-DE08EFED963B}"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1087532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7C5F7F-85E6-409D-84E5-DE08EFED963B}"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280557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C5F7F-85E6-409D-84E5-DE08EFED963B}"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193877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C5F7F-85E6-409D-84E5-DE08EFED963B}"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1805769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7C5F7F-85E6-409D-84E5-DE08EFED963B}"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66E93-8913-483C-BB5D-EFB4159C021D}" type="slidenum">
              <a:rPr lang="en-US" smtClean="0"/>
              <a:t>‹#›</a:t>
            </a:fld>
            <a:endParaRPr lang="en-US"/>
          </a:p>
        </p:txBody>
      </p:sp>
    </p:spTree>
    <p:extLst>
      <p:ext uri="{BB962C8B-B14F-4D97-AF65-F5344CB8AC3E}">
        <p14:creationId xmlns:p14="http://schemas.microsoft.com/office/powerpoint/2010/main" val="329977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C5F7F-85E6-409D-84E5-DE08EFED963B}" type="datetimeFigureOut">
              <a:rPr lang="en-US" smtClean="0"/>
              <a:t>3/6/2017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66E93-8913-483C-BB5D-EFB4159C021D}" type="slidenum">
              <a:rPr lang="en-US" smtClean="0"/>
              <a:t>‹#›</a:t>
            </a:fld>
            <a:endParaRPr lang="en-US"/>
          </a:p>
        </p:txBody>
      </p:sp>
    </p:spTree>
    <p:extLst>
      <p:ext uri="{BB962C8B-B14F-4D97-AF65-F5344CB8AC3E}">
        <p14:creationId xmlns:p14="http://schemas.microsoft.com/office/powerpoint/2010/main" val="161317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a:t>
            </a:r>
            <a:r>
              <a:rPr lang="en-US" dirty="0" smtClean="0"/>
              <a:t>ervice</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Brijesh</a:t>
            </a:r>
            <a:r>
              <a:rPr lang="en-US" dirty="0" smtClean="0"/>
              <a:t> Patel</a:t>
            </a:r>
            <a:endParaRPr lang="en-US" dirty="0"/>
          </a:p>
        </p:txBody>
      </p:sp>
    </p:spTree>
    <p:extLst>
      <p:ext uri="{BB962C8B-B14F-4D97-AF65-F5344CB8AC3E}">
        <p14:creationId xmlns:p14="http://schemas.microsoft.com/office/powerpoint/2010/main" val="1175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smtClean="0"/>
              <a:t>A service is a component that runs in the background to perform long-running operations without needing to interact with the user and it works even if application is destroyed.</a:t>
            </a:r>
            <a:endParaRPr lang="en-US" dirty="0"/>
          </a:p>
        </p:txBody>
      </p:sp>
    </p:spTree>
    <p:extLst>
      <p:ext uri="{BB962C8B-B14F-4D97-AF65-F5344CB8AC3E}">
        <p14:creationId xmlns:p14="http://schemas.microsoft.com/office/powerpoint/2010/main" val="152290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service can essentially take two states </a:t>
            </a:r>
            <a:r>
              <a:rPr lang="en-US" dirty="0" smtClean="0"/>
              <a:t>−</a:t>
            </a:r>
          </a:p>
          <a:p>
            <a:pPr marL="514350" indent="-514350">
              <a:buFont typeface="+mj-lt"/>
              <a:buAutoNum type="arabicPeriod"/>
            </a:pPr>
            <a:r>
              <a:rPr lang="en-US" dirty="0" smtClean="0"/>
              <a:t>Started</a:t>
            </a:r>
          </a:p>
          <a:p>
            <a:pPr marL="514350" indent="-514350">
              <a:buFont typeface="+mj-lt"/>
              <a:buAutoNum type="arabicPeriod"/>
            </a:pPr>
            <a:r>
              <a:rPr lang="en-US" dirty="0" smtClean="0"/>
              <a:t>Bound</a:t>
            </a:r>
            <a:endParaRPr lang="en-US" dirty="0"/>
          </a:p>
        </p:txBody>
      </p:sp>
    </p:spTree>
    <p:extLst>
      <p:ext uri="{BB962C8B-B14F-4D97-AF65-F5344CB8AC3E}">
        <p14:creationId xmlns:p14="http://schemas.microsoft.com/office/powerpoint/2010/main" val="149821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4144414"/>
              </p:ext>
            </p:extLst>
          </p:nvPr>
        </p:nvGraphicFramePr>
        <p:xfrm>
          <a:off x="457200" y="381000"/>
          <a:ext cx="8214686" cy="6096000"/>
        </p:xfrm>
        <a:graphic>
          <a:graphicData uri="http://schemas.openxmlformats.org/drawingml/2006/table">
            <a:tbl>
              <a:tblPr/>
              <a:tblGrid>
                <a:gridCol w="899486"/>
                <a:gridCol w="7315200"/>
              </a:tblGrid>
              <a:tr h="528983">
                <a:tc>
                  <a:txBody>
                    <a:bodyPr/>
                    <a:lstStyle/>
                    <a:p>
                      <a:pPr algn="ctr" fontAlgn="t"/>
                      <a:r>
                        <a:rPr lang="en-US" sz="2400" dirty="0" err="1">
                          <a:effectLst/>
                        </a:rPr>
                        <a:t>Sr.No</a:t>
                      </a:r>
                      <a:r>
                        <a:rPr lang="en-US" sz="2400" dirty="0">
                          <a:effectLst/>
                        </a:rPr>
                        <a:t>.</a:t>
                      </a:r>
                    </a:p>
                  </a:txBody>
                  <a:tcPr marL="53122" marR="53122" marT="53122" marB="531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400" dirty="0">
                          <a:effectLst/>
                        </a:rPr>
                        <a:t>State &amp; Description</a:t>
                      </a:r>
                    </a:p>
                  </a:txBody>
                  <a:tcPr marL="53122" marR="53122" marT="53122" marB="531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578552">
                <a:tc>
                  <a:txBody>
                    <a:bodyPr/>
                    <a:lstStyle/>
                    <a:p>
                      <a:pPr algn="ctr" fontAlgn="t"/>
                      <a:r>
                        <a:rPr lang="en-US" sz="2400" dirty="0">
                          <a:effectLst/>
                        </a:rPr>
                        <a:t>1</a:t>
                      </a:r>
                    </a:p>
                  </a:txBody>
                  <a:tcPr marL="53122" marR="53122" marT="53122" marB="531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rPr>
                        <a:t>Started</a:t>
                      </a:r>
                      <a:endParaRPr lang="en-US" sz="2400" dirty="0">
                        <a:solidFill>
                          <a:srgbClr val="000000"/>
                        </a:solidFill>
                        <a:effectLst/>
                      </a:endParaRPr>
                    </a:p>
                    <a:p>
                      <a:pPr algn="just" fontAlgn="t"/>
                      <a:r>
                        <a:rPr lang="en-US" sz="2400" dirty="0">
                          <a:solidFill>
                            <a:srgbClr val="000000"/>
                          </a:solidFill>
                          <a:effectLst/>
                        </a:rPr>
                        <a:t>A service is </a:t>
                      </a:r>
                      <a:r>
                        <a:rPr lang="en-US" sz="2400" b="1" dirty="0">
                          <a:solidFill>
                            <a:srgbClr val="000000"/>
                          </a:solidFill>
                          <a:effectLst/>
                        </a:rPr>
                        <a:t>started</a:t>
                      </a:r>
                      <a:r>
                        <a:rPr lang="en-US" sz="2400" dirty="0">
                          <a:solidFill>
                            <a:srgbClr val="000000"/>
                          </a:solidFill>
                          <a:effectLst/>
                        </a:rPr>
                        <a:t> when an application component, such as an activity, starts it by calling </a:t>
                      </a:r>
                      <a:r>
                        <a:rPr lang="en-US" sz="2400" i="1" dirty="0" err="1">
                          <a:solidFill>
                            <a:srgbClr val="000000"/>
                          </a:solidFill>
                          <a:effectLst/>
                        </a:rPr>
                        <a:t>startService</a:t>
                      </a:r>
                      <a:r>
                        <a:rPr lang="en-US" sz="2400" i="1" dirty="0">
                          <a:solidFill>
                            <a:srgbClr val="000000"/>
                          </a:solidFill>
                          <a:effectLst/>
                        </a:rPr>
                        <a:t>()</a:t>
                      </a:r>
                      <a:r>
                        <a:rPr lang="en-US" sz="2400" dirty="0">
                          <a:solidFill>
                            <a:srgbClr val="000000"/>
                          </a:solidFill>
                          <a:effectLst/>
                        </a:rPr>
                        <a:t>. </a:t>
                      </a:r>
                      <a:endParaRPr lang="en-US" sz="2400" dirty="0" smtClean="0">
                        <a:solidFill>
                          <a:srgbClr val="000000"/>
                        </a:solidFill>
                        <a:effectLst/>
                      </a:endParaRPr>
                    </a:p>
                    <a:p>
                      <a:pPr algn="just" fontAlgn="t"/>
                      <a:r>
                        <a:rPr lang="en-US" sz="2400" dirty="0" smtClean="0">
                          <a:solidFill>
                            <a:srgbClr val="000000"/>
                          </a:solidFill>
                          <a:effectLst/>
                        </a:rPr>
                        <a:t>Once </a:t>
                      </a:r>
                      <a:r>
                        <a:rPr lang="en-US" sz="2400" dirty="0">
                          <a:solidFill>
                            <a:srgbClr val="000000"/>
                          </a:solidFill>
                          <a:effectLst/>
                        </a:rPr>
                        <a:t>started, a service can run in the background indefinitely, even if the component that started it is destroyed.</a:t>
                      </a:r>
                    </a:p>
                  </a:txBody>
                  <a:tcPr marL="53122" marR="53122" marT="53122" marB="531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988465">
                <a:tc>
                  <a:txBody>
                    <a:bodyPr/>
                    <a:lstStyle/>
                    <a:p>
                      <a:pPr algn="ctr" fontAlgn="t"/>
                      <a:r>
                        <a:rPr lang="en-US" sz="2400" dirty="0">
                          <a:effectLst/>
                        </a:rPr>
                        <a:t>2</a:t>
                      </a:r>
                    </a:p>
                  </a:txBody>
                  <a:tcPr marL="53122" marR="53122" marT="53122" marB="531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rPr>
                        <a:t>Bound</a:t>
                      </a:r>
                      <a:endParaRPr lang="en-US" sz="2400" dirty="0">
                        <a:solidFill>
                          <a:srgbClr val="000000"/>
                        </a:solidFill>
                        <a:effectLst/>
                      </a:endParaRPr>
                    </a:p>
                    <a:p>
                      <a:pPr algn="just" fontAlgn="t"/>
                      <a:r>
                        <a:rPr lang="en-US" sz="2400" dirty="0">
                          <a:solidFill>
                            <a:srgbClr val="000000"/>
                          </a:solidFill>
                          <a:effectLst/>
                        </a:rPr>
                        <a:t>A service is </a:t>
                      </a:r>
                      <a:r>
                        <a:rPr lang="en-US" sz="2400" b="1" dirty="0">
                          <a:solidFill>
                            <a:srgbClr val="000000"/>
                          </a:solidFill>
                          <a:effectLst/>
                        </a:rPr>
                        <a:t>bound</a:t>
                      </a:r>
                      <a:r>
                        <a:rPr lang="en-US" sz="2400" dirty="0">
                          <a:solidFill>
                            <a:srgbClr val="000000"/>
                          </a:solidFill>
                          <a:effectLst/>
                        </a:rPr>
                        <a:t> when an application component binds to it by calling </a:t>
                      </a:r>
                      <a:r>
                        <a:rPr lang="en-US" sz="2400" i="1" dirty="0" err="1">
                          <a:solidFill>
                            <a:srgbClr val="000000"/>
                          </a:solidFill>
                          <a:effectLst/>
                        </a:rPr>
                        <a:t>bindService</a:t>
                      </a:r>
                      <a:r>
                        <a:rPr lang="en-US" sz="2400" i="1" dirty="0">
                          <a:solidFill>
                            <a:srgbClr val="000000"/>
                          </a:solidFill>
                          <a:effectLst/>
                        </a:rPr>
                        <a:t>()</a:t>
                      </a:r>
                      <a:r>
                        <a:rPr lang="en-US" sz="2400" dirty="0">
                          <a:solidFill>
                            <a:srgbClr val="000000"/>
                          </a:solidFill>
                          <a:effectLst/>
                        </a:rPr>
                        <a:t>. </a:t>
                      </a:r>
                      <a:endParaRPr lang="en-US" sz="2400" dirty="0" smtClean="0">
                        <a:solidFill>
                          <a:srgbClr val="000000"/>
                        </a:solidFill>
                        <a:effectLst/>
                      </a:endParaRPr>
                    </a:p>
                    <a:p>
                      <a:pPr algn="just" fontAlgn="t"/>
                      <a:r>
                        <a:rPr lang="en-US" sz="2400" dirty="0" smtClean="0">
                          <a:solidFill>
                            <a:srgbClr val="000000"/>
                          </a:solidFill>
                          <a:effectLst/>
                        </a:rPr>
                        <a:t>A </a:t>
                      </a:r>
                      <a:r>
                        <a:rPr lang="en-US" sz="2400" dirty="0">
                          <a:solidFill>
                            <a:srgbClr val="000000"/>
                          </a:solidFill>
                          <a:effectLst/>
                        </a:rPr>
                        <a:t>bound service offers a client-server interface that allows components to interact with the service, send requests, get results, and even do so across processes with </a:t>
                      </a:r>
                      <a:r>
                        <a:rPr lang="en-US" sz="2400" dirty="0" err="1">
                          <a:solidFill>
                            <a:srgbClr val="000000"/>
                          </a:solidFill>
                          <a:effectLst/>
                        </a:rPr>
                        <a:t>interprocess</a:t>
                      </a:r>
                      <a:r>
                        <a:rPr lang="en-US" sz="2400" dirty="0">
                          <a:solidFill>
                            <a:srgbClr val="000000"/>
                          </a:solidFill>
                          <a:effectLst/>
                        </a:rPr>
                        <a:t> communication (IPC).</a:t>
                      </a:r>
                    </a:p>
                  </a:txBody>
                  <a:tcPr marL="53122" marR="53122" marT="53122" marB="5312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49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service has life cycle callback methods that you can implement to monitor changes in the service's state and you can perform work at the appropriate stage. </a:t>
            </a:r>
          </a:p>
        </p:txBody>
      </p:sp>
    </p:spTree>
    <p:extLst>
      <p:ext uri="{BB962C8B-B14F-4D97-AF65-F5344CB8AC3E}">
        <p14:creationId xmlns:p14="http://schemas.microsoft.com/office/powerpoint/2010/main" val="358739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839200" cy="1200329"/>
          </a:xfrm>
          <a:prstGeom prst="rect">
            <a:avLst/>
          </a:prstGeom>
        </p:spPr>
        <p:txBody>
          <a:bodyPr wrap="square">
            <a:spAutoFit/>
          </a:bodyPr>
          <a:lstStyle/>
          <a:p>
            <a:pPr algn="just"/>
            <a:r>
              <a:rPr lang="en-US" dirty="0" smtClean="0"/>
              <a:t>The following diagram on the left shows the life cycle when the service is created with </a:t>
            </a:r>
            <a:r>
              <a:rPr lang="en-US" dirty="0" err="1" smtClean="0"/>
              <a:t>startService</a:t>
            </a:r>
            <a:r>
              <a:rPr lang="en-US" dirty="0" smtClean="0"/>
              <a:t>() and the diagram on the right shows the life cycle when the service is created with </a:t>
            </a:r>
            <a:r>
              <a:rPr lang="en-US" dirty="0" err="1" smtClean="0"/>
              <a:t>bindService</a:t>
            </a:r>
            <a:r>
              <a:rPr lang="en-US" dirty="0" smtClean="0"/>
              <a:t>():</a:t>
            </a:r>
          </a:p>
          <a:p>
            <a:endParaRPr lang="en-US" dirty="0"/>
          </a:p>
        </p:txBody>
      </p:sp>
      <p:pic>
        <p:nvPicPr>
          <p:cNvPr id="3076" name="Picture 4" descr="service 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5822" y="685800"/>
            <a:ext cx="4735672"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99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82148538"/>
              </p:ext>
            </p:extLst>
          </p:nvPr>
        </p:nvGraphicFramePr>
        <p:xfrm>
          <a:off x="152400" y="0"/>
          <a:ext cx="8991600" cy="7012241"/>
        </p:xfrm>
        <a:graphic>
          <a:graphicData uri="http://schemas.openxmlformats.org/drawingml/2006/table">
            <a:tbl>
              <a:tblPr/>
              <a:tblGrid>
                <a:gridCol w="1219200"/>
                <a:gridCol w="7772400"/>
              </a:tblGrid>
              <a:tr h="498636">
                <a:tc>
                  <a:txBody>
                    <a:bodyPr/>
                    <a:lstStyle/>
                    <a:p>
                      <a:pPr algn="ctr" fontAlgn="t"/>
                      <a:r>
                        <a:rPr lang="en-US" sz="1800" b="1" dirty="0" err="1">
                          <a:effectLst/>
                        </a:rPr>
                        <a:t>Sr.No</a:t>
                      </a:r>
                      <a:r>
                        <a:rPr lang="en-US" sz="1800" b="1" dirty="0">
                          <a:effectLst/>
                        </a:rPr>
                        <a:t>.</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b="1" dirty="0">
                          <a:effectLst/>
                        </a:rPr>
                        <a:t>Callback &amp; Description</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239457">
                <a:tc>
                  <a:txBody>
                    <a:bodyPr/>
                    <a:lstStyle/>
                    <a:p>
                      <a:pPr algn="ctr" fontAlgn="t"/>
                      <a:r>
                        <a:rPr lang="en-US" sz="2000" dirty="0">
                          <a:effectLst/>
                        </a:rPr>
                        <a:t>1</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onStartCommand</a:t>
                      </a:r>
                      <a:r>
                        <a:rPr lang="en-US" sz="2000" b="1" dirty="0">
                          <a:solidFill>
                            <a:srgbClr val="000000"/>
                          </a:solidFill>
                          <a:effectLst/>
                        </a:rPr>
                        <a:t>()</a:t>
                      </a:r>
                      <a:endParaRPr lang="en-US" sz="2000" dirty="0">
                        <a:solidFill>
                          <a:srgbClr val="000000"/>
                        </a:solidFill>
                        <a:effectLst/>
                      </a:endParaRPr>
                    </a:p>
                    <a:p>
                      <a:pPr algn="just" fontAlgn="t"/>
                      <a:r>
                        <a:rPr lang="en-US" sz="2400" dirty="0">
                          <a:solidFill>
                            <a:srgbClr val="000000"/>
                          </a:solidFill>
                          <a:effectLst/>
                        </a:rPr>
                        <a:t>The system calls this method when another component, such as an activity, requests that the service be started, by calling </a:t>
                      </a:r>
                      <a:r>
                        <a:rPr lang="en-US" sz="2400" i="1" dirty="0" err="1">
                          <a:solidFill>
                            <a:srgbClr val="000000"/>
                          </a:solidFill>
                          <a:effectLst/>
                        </a:rPr>
                        <a:t>startService</a:t>
                      </a:r>
                      <a:r>
                        <a:rPr lang="en-US" sz="2400" i="1" dirty="0">
                          <a:solidFill>
                            <a:srgbClr val="000000"/>
                          </a:solidFill>
                          <a:effectLst/>
                        </a:rPr>
                        <a:t>()</a:t>
                      </a:r>
                      <a:r>
                        <a:rPr lang="en-US" sz="2400" dirty="0">
                          <a:solidFill>
                            <a:srgbClr val="000000"/>
                          </a:solidFill>
                          <a:effectLst/>
                        </a:rPr>
                        <a:t>. If you implement this method, it is your responsibility to stop the service when its work is done, by calling </a:t>
                      </a:r>
                      <a:r>
                        <a:rPr lang="en-US" sz="2400" i="1" dirty="0" err="1">
                          <a:solidFill>
                            <a:srgbClr val="000000"/>
                          </a:solidFill>
                          <a:effectLst/>
                        </a:rPr>
                        <a:t>stopSelf</a:t>
                      </a:r>
                      <a:r>
                        <a:rPr lang="en-US" sz="2400" i="1" dirty="0">
                          <a:solidFill>
                            <a:srgbClr val="000000"/>
                          </a:solidFill>
                          <a:effectLst/>
                        </a:rPr>
                        <a:t>()</a:t>
                      </a:r>
                      <a:r>
                        <a:rPr lang="en-US" sz="2400" dirty="0">
                          <a:solidFill>
                            <a:srgbClr val="000000"/>
                          </a:solidFill>
                          <a:effectLst/>
                        </a:rPr>
                        <a:t> or </a:t>
                      </a:r>
                      <a:r>
                        <a:rPr lang="en-US" sz="2400" i="1" dirty="0" err="1">
                          <a:solidFill>
                            <a:srgbClr val="000000"/>
                          </a:solidFill>
                          <a:effectLst/>
                        </a:rPr>
                        <a:t>stopService</a:t>
                      </a:r>
                      <a:r>
                        <a:rPr lang="en-US" sz="2400" i="1" dirty="0">
                          <a:solidFill>
                            <a:srgbClr val="000000"/>
                          </a:solidFill>
                          <a:effectLst/>
                        </a:rPr>
                        <a:t>()</a:t>
                      </a:r>
                      <a:r>
                        <a:rPr lang="en-US" sz="2400" dirty="0">
                          <a:solidFill>
                            <a:srgbClr val="000000"/>
                          </a:solidFill>
                          <a:effectLst/>
                        </a:rPr>
                        <a:t> methods.</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74661">
                <a:tc>
                  <a:txBody>
                    <a:bodyPr/>
                    <a:lstStyle/>
                    <a:p>
                      <a:pPr algn="ctr" fontAlgn="t"/>
                      <a:r>
                        <a:rPr lang="en-US" sz="2000" dirty="0">
                          <a:effectLst/>
                        </a:rPr>
                        <a:t>2</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onBind</a:t>
                      </a:r>
                      <a:r>
                        <a:rPr lang="en-US" sz="2000" b="1" dirty="0">
                          <a:solidFill>
                            <a:srgbClr val="000000"/>
                          </a:solidFill>
                          <a:effectLst/>
                        </a:rPr>
                        <a:t>()</a:t>
                      </a:r>
                      <a:endParaRPr lang="en-US" sz="2000" dirty="0">
                        <a:solidFill>
                          <a:srgbClr val="000000"/>
                        </a:solidFill>
                        <a:effectLst/>
                      </a:endParaRPr>
                    </a:p>
                    <a:p>
                      <a:pPr algn="just" fontAlgn="t"/>
                      <a:r>
                        <a:rPr lang="en-US" sz="2400" dirty="0">
                          <a:solidFill>
                            <a:srgbClr val="000000"/>
                          </a:solidFill>
                          <a:effectLst/>
                        </a:rPr>
                        <a:t>The system calls this method when another component wants to bind with the service by calling </a:t>
                      </a:r>
                      <a:r>
                        <a:rPr lang="en-US" sz="2400" i="1" dirty="0" err="1">
                          <a:solidFill>
                            <a:srgbClr val="000000"/>
                          </a:solidFill>
                          <a:effectLst/>
                        </a:rPr>
                        <a:t>bindService</a:t>
                      </a:r>
                      <a:r>
                        <a:rPr lang="en-US" sz="2400" i="1" dirty="0">
                          <a:solidFill>
                            <a:srgbClr val="000000"/>
                          </a:solidFill>
                          <a:effectLst/>
                        </a:rPr>
                        <a:t>()</a:t>
                      </a:r>
                      <a:r>
                        <a:rPr lang="en-US" sz="2400" dirty="0">
                          <a:solidFill>
                            <a:srgbClr val="000000"/>
                          </a:solidFill>
                          <a:effectLst/>
                        </a:rPr>
                        <a:t>. If you implement this method, you must provide an interface that clients use to communicate with the service, by returning an </a:t>
                      </a:r>
                      <a:r>
                        <a:rPr lang="en-US" sz="2400" i="1" dirty="0" err="1">
                          <a:solidFill>
                            <a:srgbClr val="000000"/>
                          </a:solidFill>
                          <a:effectLst/>
                        </a:rPr>
                        <a:t>IBinder</a:t>
                      </a:r>
                      <a:r>
                        <a:rPr lang="en-US" sz="2400" dirty="0">
                          <a:solidFill>
                            <a:srgbClr val="000000"/>
                          </a:solidFill>
                          <a:effectLst/>
                        </a:rPr>
                        <a:t> object. You must always implement this method, but if you don't want to allow binding, then you should return </a:t>
                      </a:r>
                      <a:r>
                        <a:rPr lang="en-US" sz="2400" i="1" dirty="0">
                          <a:solidFill>
                            <a:srgbClr val="000000"/>
                          </a:solidFill>
                          <a:effectLst/>
                        </a:rPr>
                        <a:t>null</a:t>
                      </a:r>
                      <a:r>
                        <a:rPr lang="en-US" sz="2400" dirty="0">
                          <a:solidFill>
                            <a:srgbClr val="000000"/>
                          </a:solidFill>
                          <a:effectLst/>
                        </a:rPr>
                        <a:t>.</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69046">
                <a:tc>
                  <a:txBody>
                    <a:bodyPr/>
                    <a:lstStyle/>
                    <a:p>
                      <a:pPr algn="ctr" fontAlgn="t"/>
                      <a:r>
                        <a:rPr lang="en-US" sz="2000" dirty="0">
                          <a:effectLst/>
                        </a:rPr>
                        <a:t>3</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err="1">
                          <a:solidFill>
                            <a:srgbClr val="000000"/>
                          </a:solidFill>
                          <a:effectLst/>
                        </a:rPr>
                        <a:t>onUnbind</a:t>
                      </a:r>
                      <a:r>
                        <a:rPr lang="en-US" sz="2000" b="1" dirty="0">
                          <a:solidFill>
                            <a:srgbClr val="000000"/>
                          </a:solidFill>
                          <a:effectLst/>
                        </a:rPr>
                        <a:t>()</a:t>
                      </a:r>
                      <a:endParaRPr lang="en-US" sz="2000" dirty="0">
                        <a:solidFill>
                          <a:srgbClr val="000000"/>
                        </a:solidFill>
                        <a:effectLst/>
                      </a:endParaRPr>
                    </a:p>
                    <a:p>
                      <a:pPr algn="just" fontAlgn="t"/>
                      <a:r>
                        <a:rPr lang="en-US" sz="2000" b="0" dirty="0">
                          <a:solidFill>
                            <a:srgbClr val="000000"/>
                          </a:solidFill>
                          <a:effectLst/>
                        </a:rPr>
                        <a:t>The system calls this method when all clients have disconnected from a particular interface published by the service.</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121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2816722"/>
              </p:ext>
            </p:extLst>
          </p:nvPr>
        </p:nvGraphicFramePr>
        <p:xfrm>
          <a:off x="304800" y="152400"/>
          <a:ext cx="8610600" cy="6629400"/>
        </p:xfrm>
        <a:graphic>
          <a:graphicData uri="http://schemas.openxmlformats.org/drawingml/2006/table">
            <a:tbl>
              <a:tblPr/>
              <a:tblGrid>
                <a:gridCol w="1026952"/>
                <a:gridCol w="7583648"/>
              </a:tblGrid>
              <a:tr h="2133600">
                <a:tc>
                  <a:txBody>
                    <a:bodyPr/>
                    <a:lstStyle/>
                    <a:p>
                      <a:pPr algn="ctr" fontAlgn="t"/>
                      <a:r>
                        <a:rPr lang="en-US" sz="2400" dirty="0">
                          <a:effectLst/>
                        </a:rPr>
                        <a:t>4</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onRebind</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The system calls this method when new clients have connected to the service, after it had previously been notified that all had disconnected in its </a:t>
                      </a:r>
                      <a:r>
                        <a:rPr lang="en-US" sz="2400" i="1" dirty="0" err="1">
                          <a:solidFill>
                            <a:srgbClr val="000000"/>
                          </a:solidFill>
                          <a:effectLst/>
                        </a:rPr>
                        <a:t>onUnbind</a:t>
                      </a:r>
                      <a:r>
                        <a:rPr lang="en-US" sz="2400" i="1" dirty="0">
                          <a:solidFill>
                            <a:srgbClr val="000000"/>
                          </a:solidFill>
                          <a:effectLst/>
                        </a:rPr>
                        <a:t>(Intent)</a:t>
                      </a:r>
                      <a:r>
                        <a:rPr lang="en-US" sz="2400" dirty="0">
                          <a:solidFill>
                            <a:srgbClr val="000000"/>
                          </a:solidFill>
                          <a:effectLst/>
                        </a:rPr>
                        <a:t>.</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84219">
                <a:tc>
                  <a:txBody>
                    <a:bodyPr/>
                    <a:lstStyle/>
                    <a:p>
                      <a:pPr algn="ctr" fontAlgn="t"/>
                      <a:r>
                        <a:rPr lang="en-US" sz="2400">
                          <a:effectLst/>
                        </a:rPr>
                        <a:t>5</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onCreate</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The system calls this method when the service is first created using </a:t>
                      </a:r>
                      <a:r>
                        <a:rPr lang="en-US" sz="2400" i="1" dirty="0" err="1">
                          <a:solidFill>
                            <a:srgbClr val="000000"/>
                          </a:solidFill>
                          <a:effectLst/>
                        </a:rPr>
                        <a:t>onStartCommand</a:t>
                      </a:r>
                      <a:r>
                        <a:rPr lang="en-US" sz="2400" i="1" dirty="0">
                          <a:solidFill>
                            <a:srgbClr val="000000"/>
                          </a:solidFill>
                          <a:effectLst/>
                        </a:rPr>
                        <a:t>()</a:t>
                      </a:r>
                      <a:r>
                        <a:rPr lang="en-US" sz="2400" dirty="0">
                          <a:solidFill>
                            <a:srgbClr val="000000"/>
                          </a:solidFill>
                          <a:effectLst/>
                        </a:rPr>
                        <a:t> or </a:t>
                      </a:r>
                      <a:r>
                        <a:rPr lang="en-US" sz="2400" i="1" dirty="0" err="1">
                          <a:solidFill>
                            <a:srgbClr val="000000"/>
                          </a:solidFill>
                          <a:effectLst/>
                        </a:rPr>
                        <a:t>onBind</a:t>
                      </a:r>
                      <a:r>
                        <a:rPr lang="en-US" sz="2400" i="1" dirty="0">
                          <a:solidFill>
                            <a:srgbClr val="000000"/>
                          </a:solidFill>
                          <a:effectLst/>
                        </a:rPr>
                        <a:t>()</a:t>
                      </a:r>
                      <a:r>
                        <a:rPr lang="en-US" sz="2400" dirty="0">
                          <a:solidFill>
                            <a:srgbClr val="000000"/>
                          </a:solidFill>
                          <a:effectLst/>
                        </a:rPr>
                        <a:t>. This call is required to perform one-time set-up.</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611581">
                <a:tc>
                  <a:txBody>
                    <a:bodyPr/>
                    <a:lstStyle/>
                    <a:p>
                      <a:pPr algn="ctr" fontAlgn="t"/>
                      <a:r>
                        <a:rPr lang="en-US" sz="2400" dirty="0">
                          <a:effectLst/>
                        </a:rPr>
                        <a:t>6</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onDestroy</a:t>
                      </a:r>
                      <a:r>
                        <a:rPr lang="en-US" sz="2400" b="1" dirty="0">
                          <a:solidFill>
                            <a:srgbClr val="000000"/>
                          </a:solidFill>
                          <a:effectLst/>
                        </a:rPr>
                        <a:t>()</a:t>
                      </a:r>
                      <a:endParaRPr lang="en-US" sz="2400" dirty="0">
                        <a:solidFill>
                          <a:srgbClr val="000000"/>
                        </a:solidFill>
                        <a:effectLst/>
                      </a:endParaRPr>
                    </a:p>
                    <a:p>
                      <a:pPr algn="just" fontAlgn="t"/>
                      <a:r>
                        <a:rPr lang="en-US" sz="2400" dirty="0">
                          <a:solidFill>
                            <a:srgbClr val="000000"/>
                          </a:solidFill>
                          <a:effectLst/>
                        </a:rPr>
                        <a:t>The system calls this method when the service is no longer used and is being destroyed. Your service should implement this to clean up any resources such as threads, registered listeners, receivers, etc.</a:t>
                      </a:r>
                    </a:p>
                  </a:txBody>
                  <a:tcPr marL="19991" marR="19991" marT="19991" marB="1999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646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8828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281</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dc:title>
  <dc:creator>lab1-comp25</dc:creator>
  <cp:lastModifiedBy>lab1-comp25</cp:lastModifiedBy>
  <cp:revision>16</cp:revision>
  <dcterms:created xsi:type="dcterms:W3CDTF">2017-03-06T04:33:46Z</dcterms:created>
  <dcterms:modified xsi:type="dcterms:W3CDTF">2017-03-06T06:27:52Z</dcterms:modified>
</cp:coreProperties>
</file>