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260896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58066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85319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353676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3653634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362547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31131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418840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339145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48494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795B9-676F-44E0-856F-E8B5BA7B5273}" type="datetimeFigureOut">
              <a:rPr lang="en-IN" smtClean="0"/>
              <a:pPr/>
              <a:t>28-02-2017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328198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795B9-676F-44E0-856F-E8B5BA7B5273}" type="datetimeFigureOut">
              <a:rPr lang="en-IN" smtClean="0"/>
              <a:pPr/>
              <a:t>28-02-2017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ECE17-FF70-47EE-93CF-15625BD36074}" type="slidenum">
              <a:rPr lang="en-IN" smtClean="0"/>
              <a:pPr/>
              <a:t>‹#›</a:t>
            </a:fld>
            <a:endParaRPr lang="en-IN"/>
          </a:p>
        </p:txBody>
      </p:sp>
    </p:spTree>
    <p:extLst>
      <p:ext uri="{BB962C8B-B14F-4D97-AF65-F5344CB8AC3E}">
        <p14:creationId xmlns:p14="http://schemas.microsoft.com/office/powerpoint/2010/main" xmlns="" val="3360233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Broadcast Receivers </a:t>
            </a:r>
            <a:endParaRPr lang="en-IN" dirty="0"/>
          </a:p>
        </p:txBody>
      </p:sp>
      <p:sp>
        <p:nvSpPr>
          <p:cNvPr id="3" name="Subtitle 2"/>
          <p:cNvSpPr>
            <a:spLocks noGrp="1"/>
          </p:cNvSpPr>
          <p:nvPr>
            <p:ph type="subTitle" idx="1"/>
          </p:nvPr>
        </p:nvSpPr>
        <p:spPr/>
        <p:txBody>
          <a:bodyPr/>
          <a:lstStyle/>
          <a:p>
            <a:r>
              <a:rPr lang="en-IN" dirty="0" smtClean="0"/>
              <a:t>By: </a:t>
            </a:r>
            <a:r>
              <a:rPr lang="en-IN" dirty="0" err="1" smtClean="0"/>
              <a:t>Brijesh</a:t>
            </a:r>
            <a:r>
              <a:rPr lang="en-IN" dirty="0" smtClean="0"/>
              <a:t> Patel</a:t>
            </a:r>
            <a:endParaRPr lang="en-IN" dirty="0"/>
          </a:p>
        </p:txBody>
      </p:sp>
    </p:spTree>
    <p:extLst>
      <p:ext uri="{BB962C8B-B14F-4D97-AF65-F5344CB8AC3E}">
        <p14:creationId xmlns:p14="http://schemas.microsoft.com/office/powerpoint/2010/main" xmlns="" val="1800239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Broadcast Receivers simply respond to broadcast messages from other applications or from the system itself. These messages are sometime called events or intents</a:t>
            </a:r>
            <a:endParaRPr lang="en-IN" dirty="0"/>
          </a:p>
        </p:txBody>
      </p:sp>
    </p:spTree>
    <p:extLst>
      <p:ext uri="{BB962C8B-B14F-4D97-AF65-F5344CB8AC3E}">
        <p14:creationId xmlns:p14="http://schemas.microsoft.com/office/powerpoint/2010/main" xmlns="" val="1897182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a:p>
            <a:pPr>
              <a:buNone/>
            </a:pPr>
            <a:endParaRPr lang="en-IN" dirty="0"/>
          </a:p>
        </p:txBody>
      </p:sp>
    </p:spTree>
    <p:extLst>
      <p:ext uri="{BB962C8B-B14F-4D97-AF65-F5344CB8AC3E}">
        <p14:creationId xmlns:p14="http://schemas.microsoft.com/office/powerpoint/2010/main" xmlns="" val="3003915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There are following two important steps to make </a:t>
            </a:r>
            <a:r>
              <a:rPr lang="en-IN" dirty="0" err="1"/>
              <a:t>BroadcastReceiver</a:t>
            </a:r>
            <a:r>
              <a:rPr lang="en-IN" dirty="0"/>
              <a:t> works for the system broadcasted intents −</a:t>
            </a:r>
          </a:p>
          <a:p>
            <a:r>
              <a:rPr lang="en-IN" dirty="0"/>
              <a:t>Creating the Broadcast Receiver.</a:t>
            </a:r>
          </a:p>
          <a:p>
            <a:r>
              <a:rPr lang="en-IN" dirty="0"/>
              <a:t>Registering Broadcast Receiver</a:t>
            </a:r>
          </a:p>
          <a:p>
            <a:endParaRPr lang="en-IN" dirty="0"/>
          </a:p>
        </p:txBody>
      </p:sp>
    </p:spTree>
    <p:extLst>
      <p:ext uri="{BB962C8B-B14F-4D97-AF65-F5344CB8AC3E}">
        <p14:creationId xmlns:p14="http://schemas.microsoft.com/office/powerpoint/2010/main" xmlns="" val="326308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Creating the Broadcast Receiver</a:t>
            </a:r>
            <a:br>
              <a:rPr lang="en-IN" dirty="0"/>
            </a:br>
            <a:endParaRPr lang="en-IN" dirty="0"/>
          </a:p>
        </p:txBody>
      </p:sp>
      <p:sp>
        <p:nvSpPr>
          <p:cNvPr id="3" name="Content Placeholder 2"/>
          <p:cNvSpPr>
            <a:spLocks noGrp="1"/>
          </p:cNvSpPr>
          <p:nvPr>
            <p:ph idx="1"/>
          </p:nvPr>
        </p:nvSpPr>
        <p:spPr>
          <a:xfrm>
            <a:off x="251520" y="908721"/>
            <a:ext cx="8229600" cy="2664296"/>
          </a:xfrm>
        </p:spPr>
        <p:txBody>
          <a:bodyPr/>
          <a:lstStyle/>
          <a:p>
            <a:pPr marL="0" indent="0" algn="just">
              <a:buNone/>
            </a:pPr>
            <a:r>
              <a:rPr lang="en-IN" dirty="0" smtClean="0"/>
              <a:t>A broadcast receiver is implemented as a subclass of </a:t>
            </a:r>
            <a:r>
              <a:rPr lang="en-IN" dirty="0" err="1" smtClean="0"/>
              <a:t>BroadcastReceiver</a:t>
            </a:r>
            <a:r>
              <a:rPr lang="en-IN" dirty="0" smtClean="0"/>
              <a:t> class and overriding the </a:t>
            </a:r>
            <a:r>
              <a:rPr lang="en-IN" dirty="0" err="1" smtClean="0"/>
              <a:t>onReceive</a:t>
            </a:r>
            <a:r>
              <a:rPr lang="en-IN" dirty="0" smtClean="0"/>
              <a:t>() method where each message is received as a Intent object parameter.</a:t>
            </a:r>
            <a:endParaRPr lang="en-IN" dirty="0"/>
          </a:p>
        </p:txBody>
      </p:sp>
      <p:sp>
        <p:nvSpPr>
          <p:cNvPr id="4" name="Rectangle 1"/>
          <p:cNvSpPr>
            <a:spLocks noChangeArrowheads="1"/>
          </p:cNvSpPr>
          <p:nvPr/>
        </p:nvSpPr>
        <p:spPr bwMode="auto">
          <a:xfrm>
            <a:off x="0" y="2875002"/>
            <a:ext cx="8757334" cy="3031575"/>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Menlo"/>
                <a:cs typeface="Arial" pitchFamily="34" charset="0"/>
              </a:rPr>
              <a:t>public</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smtClean="0">
                <a:ln>
                  <a:noFill/>
                </a:ln>
                <a:solidFill>
                  <a:srgbClr val="000088"/>
                </a:solidFill>
                <a:effectLst/>
                <a:latin typeface="Menlo"/>
                <a:cs typeface="Arial" pitchFamily="34" charset="0"/>
              </a:rPr>
              <a:t>class</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err="1" smtClean="0">
                <a:ln>
                  <a:noFill/>
                </a:ln>
                <a:solidFill>
                  <a:srgbClr val="7F0055"/>
                </a:solidFill>
                <a:effectLst/>
                <a:latin typeface="Menlo"/>
                <a:cs typeface="Arial" pitchFamily="34" charset="0"/>
              </a:rPr>
              <a:t>MyReceiver</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smtClean="0">
                <a:ln>
                  <a:noFill/>
                </a:ln>
                <a:solidFill>
                  <a:srgbClr val="000088"/>
                </a:solidFill>
                <a:effectLst/>
                <a:latin typeface="Menlo"/>
                <a:cs typeface="Arial" pitchFamily="34" charset="0"/>
              </a:rPr>
              <a:t>extends</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err="1" smtClean="0">
                <a:ln>
                  <a:noFill/>
                </a:ln>
                <a:solidFill>
                  <a:srgbClr val="7F0055"/>
                </a:solidFill>
                <a:effectLst/>
                <a:latin typeface="Menlo"/>
                <a:cs typeface="Arial" pitchFamily="34" charset="0"/>
              </a:rPr>
              <a:t>BroadcastReceiver</a:t>
            </a:r>
            <a:r>
              <a:rPr kumimoji="0" lang="en-US" sz="24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Menlo"/>
                <a:cs typeface="Arial" pitchFamily="34" charset="0"/>
              </a:rPr>
              <a:t>{</a:t>
            </a:r>
            <a:r>
              <a:rPr kumimoji="0" lang="en-US" sz="24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solidFill>
                  <a:srgbClr val="313131"/>
                </a:solidFill>
                <a:latin typeface="Menlo"/>
                <a:cs typeface="Arial" pitchFamily="34" charset="0"/>
              </a:rPr>
              <a:t>	</a:t>
            </a:r>
            <a:r>
              <a:rPr kumimoji="0" lang="en-US" sz="2400" b="0" i="0" u="none" strike="noStrike" cap="none" normalizeH="0" baseline="0" dirty="0" smtClean="0">
                <a:ln>
                  <a:noFill/>
                </a:ln>
                <a:solidFill>
                  <a:srgbClr val="006666"/>
                </a:solidFill>
                <a:effectLst/>
                <a:latin typeface="Menlo"/>
                <a:cs typeface="Arial" pitchFamily="34" charset="0"/>
              </a:rPr>
              <a:t>@Override</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solidFill>
                  <a:srgbClr val="006666"/>
                </a:solidFill>
                <a:latin typeface="Menlo"/>
                <a:cs typeface="Arial" pitchFamily="34" charset="0"/>
              </a:rPr>
              <a:t> </a:t>
            </a:r>
            <a:r>
              <a:rPr lang="en-US" sz="2400" dirty="0" smtClean="0">
                <a:solidFill>
                  <a:srgbClr val="006666"/>
                </a:solidFill>
                <a:latin typeface="Menlo"/>
                <a:cs typeface="Arial" pitchFamily="34" charset="0"/>
              </a:rPr>
              <a:t>        </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smtClean="0">
                <a:ln>
                  <a:noFill/>
                </a:ln>
                <a:solidFill>
                  <a:srgbClr val="000088"/>
                </a:solidFill>
                <a:effectLst/>
                <a:latin typeface="Menlo"/>
                <a:cs typeface="Arial" pitchFamily="34" charset="0"/>
              </a:rPr>
              <a:t>public</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smtClean="0">
                <a:ln>
                  <a:noFill/>
                </a:ln>
                <a:solidFill>
                  <a:srgbClr val="000088"/>
                </a:solidFill>
                <a:effectLst/>
                <a:latin typeface="Menlo"/>
                <a:cs typeface="Arial" pitchFamily="34" charset="0"/>
              </a:rPr>
              <a:t>void</a:t>
            </a: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err="1" smtClean="0">
                <a:ln>
                  <a:noFill/>
                </a:ln>
                <a:solidFill>
                  <a:srgbClr val="313131"/>
                </a:solidFill>
                <a:effectLst/>
                <a:latin typeface="Menlo"/>
                <a:cs typeface="Arial" pitchFamily="34" charset="0"/>
              </a:rPr>
              <a:t>onReceive</a:t>
            </a:r>
            <a:r>
              <a:rPr kumimoji="0" lang="en-US" b="0" i="0" u="none" strike="noStrike" cap="none" normalizeH="0" baseline="0" dirty="0" smtClean="0">
                <a:ln>
                  <a:noFill/>
                </a:ln>
                <a:solidFill>
                  <a:srgbClr val="666600"/>
                </a:solidFill>
                <a:effectLst/>
                <a:latin typeface="Menlo"/>
                <a:cs typeface="Arial" pitchFamily="34" charset="0"/>
              </a:rPr>
              <a:t>(</a:t>
            </a:r>
            <a:r>
              <a:rPr kumimoji="0" lang="en-US" b="0" i="0" u="none" strike="noStrike" cap="none" normalizeH="0" baseline="0" dirty="0" smtClean="0">
                <a:ln>
                  <a:noFill/>
                </a:ln>
                <a:solidFill>
                  <a:srgbClr val="7F0055"/>
                </a:solidFill>
                <a:effectLst/>
                <a:latin typeface="Menlo"/>
                <a:cs typeface="Arial" pitchFamily="34" charset="0"/>
              </a:rPr>
              <a:t>Context</a:t>
            </a:r>
            <a:r>
              <a:rPr kumimoji="0" lang="en-US" b="0" i="0" u="none" strike="noStrike" cap="none" normalizeH="0" baseline="0" dirty="0" smtClean="0">
                <a:ln>
                  <a:noFill/>
                </a:ln>
                <a:solidFill>
                  <a:srgbClr val="313131"/>
                </a:solidFill>
                <a:effectLst/>
                <a:latin typeface="Menlo"/>
                <a:cs typeface="Arial" pitchFamily="34" charset="0"/>
              </a:rPr>
              <a:t> </a:t>
            </a:r>
            <a:r>
              <a:rPr kumimoji="0" lang="en-US" b="0" i="0" u="none" strike="noStrike" cap="none" normalizeH="0" baseline="0" dirty="0" err="1" smtClean="0">
                <a:ln>
                  <a:noFill/>
                </a:ln>
                <a:solidFill>
                  <a:srgbClr val="313131"/>
                </a:solidFill>
                <a:effectLst/>
                <a:latin typeface="Menlo"/>
                <a:cs typeface="Arial" pitchFamily="34" charset="0"/>
              </a:rPr>
              <a:t>context</a:t>
            </a:r>
            <a:r>
              <a:rPr kumimoji="0" lang="en-US" b="0" i="0" u="none" strike="noStrike" cap="none" normalizeH="0" baseline="0" dirty="0" smtClean="0">
                <a:ln>
                  <a:noFill/>
                </a:ln>
                <a:solidFill>
                  <a:srgbClr val="666600"/>
                </a:solidFill>
                <a:effectLst/>
                <a:latin typeface="Menlo"/>
                <a:cs typeface="Arial" pitchFamily="34" charset="0"/>
              </a:rPr>
              <a:t>,</a:t>
            </a:r>
            <a:r>
              <a:rPr kumimoji="0" lang="en-US" b="0" i="0" u="none" strike="noStrike" cap="none" normalizeH="0" baseline="0" dirty="0" smtClean="0">
                <a:ln>
                  <a:noFill/>
                </a:ln>
                <a:solidFill>
                  <a:srgbClr val="313131"/>
                </a:solidFill>
                <a:effectLst/>
                <a:latin typeface="Menlo"/>
                <a:cs typeface="Arial" pitchFamily="34" charset="0"/>
              </a:rPr>
              <a:t> </a:t>
            </a:r>
            <a:r>
              <a:rPr kumimoji="0" lang="en-US" b="0" i="0" u="none" strike="noStrike" cap="none" normalizeH="0" baseline="0" dirty="0" smtClean="0">
                <a:ln>
                  <a:noFill/>
                </a:ln>
                <a:solidFill>
                  <a:srgbClr val="7F0055"/>
                </a:solidFill>
                <a:effectLst/>
                <a:latin typeface="Menlo"/>
                <a:cs typeface="Arial" pitchFamily="34" charset="0"/>
              </a:rPr>
              <a:t>Intent</a:t>
            </a:r>
            <a:r>
              <a:rPr kumimoji="0" lang="en-US" b="0" i="0" u="none" strike="noStrike" cap="none" normalizeH="0" baseline="0" dirty="0" smtClean="0">
                <a:ln>
                  <a:noFill/>
                </a:ln>
                <a:solidFill>
                  <a:srgbClr val="313131"/>
                </a:solidFill>
                <a:effectLst/>
                <a:latin typeface="Menlo"/>
                <a:cs typeface="Arial" pitchFamily="34" charset="0"/>
              </a:rPr>
              <a:t> intent</a:t>
            </a:r>
            <a:r>
              <a:rPr kumimoji="0" lang="en-US" b="0" i="0" u="none" strike="noStrike" cap="none" normalizeH="0" baseline="0" dirty="0" smtClean="0">
                <a:ln>
                  <a:noFill/>
                </a:ln>
                <a:solidFill>
                  <a:srgbClr val="666600"/>
                </a:solidFill>
                <a:effectLst/>
                <a:latin typeface="Menlo"/>
                <a:cs typeface="Arial" pitchFamily="34" charset="0"/>
              </a:rPr>
              <a:t>)</a:t>
            </a:r>
            <a:r>
              <a:rPr kumimoji="0" lang="en-US" b="0" i="0" u="none" strike="noStrike" cap="none" normalizeH="0" baseline="0" dirty="0" smtClean="0">
                <a:ln>
                  <a:noFill/>
                </a:ln>
                <a:solidFill>
                  <a:srgbClr val="313131"/>
                </a:solidFill>
                <a:effectLst/>
                <a:latin typeface="Menlo"/>
                <a:cs typeface="Arial" pitchFamily="34" charset="0"/>
              </a:rPr>
              <a:t> </a:t>
            </a:r>
            <a:endParaRPr kumimoji="0" lang="en-US" sz="2400" b="0" i="0" u="none" strike="noStrike" cap="none" normalizeH="0" baseline="0" dirty="0" smtClean="0">
              <a:ln>
                <a:noFill/>
              </a:ln>
              <a:solidFill>
                <a:srgbClr val="313131"/>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Menlo"/>
                <a:cs typeface="Arial" pitchFamily="34" charset="0"/>
              </a:rPr>
              <a:t>	{</a:t>
            </a:r>
            <a:r>
              <a:rPr kumimoji="0" lang="en-US" sz="24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solidFill>
                  <a:srgbClr val="313131"/>
                </a:solidFill>
                <a:latin typeface="Menlo"/>
                <a:cs typeface="Arial" pitchFamily="34" charset="0"/>
              </a:rPr>
              <a:t>	</a:t>
            </a:r>
            <a:r>
              <a:rPr lang="en-US" sz="2400" dirty="0" smtClean="0">
                <a:solidFill>
                  <a:srgbClr val="313131"/>
                </a:solidFill>
                <a:latin typeface="Menlo"/>
                <a:cs typeface="Arial" pitchFamily="34" charset="0"/>
              </a:rPr>
              <a:t>	</a:t>
            </a:r>
            <a:r>
              <a:rPr kumimoji="0" lang="en-US" sz="1600" b="0" i="0" u="none" strike="noStrike" cap="none" normalizeH="0" baseline="0" dirty="0" err="1" smtClean="0">
                <a:ln>
                  <a:noFill/>
                </a:ln>
                <a:solidFill>
                  <a:srgbClr val="7F0055"/>
                </a:solidFill>
                <a:effectLst/>
                <a:latin typeface="Menlo"/>
                <a:cs typeface="Arial" pitchFamily="34" charset="0"/>
              </a:rPr>
              <a:t>Toast</a:t>
            </a:r>
            <a:r>
              <a:rPr kumimoji="0" lang="en-US" sz="1600" b="0" i="0" u="none" strike="noStrike" cap="none" normalizeH="0" baseline="0" dirty="0" err="1" smtClean="0">
                <a:ln>
                  <a:noFill/>
                </a:ln>
                <a:solidFill>
                  <a:srgbClr val="666600"/>
                </a:solidFill>
                <a:effectLst/>
                <a:latin typeface="Menlo"/>
                <a:cs typeface="Arial" pitchFamily="34" charset="0"/>
              </a:rPr>
              <a:t>.</a:t>
            </a:r>
            <a:r>
              <a:rPr kumimoji="0" lang="en-US" sz="1600" b="0" i="0" u="none" strike="noStrike" cap="none" normalizeH="0" baseline="0" dirty="0" err="1" smtClean="0">
                <a:ln>
                  <a:noFill/>
                </a:ln>
                <a:solidFill>
                  <a:srgbClr val="313131"/>
                </a:solidFill>
                <a:effectLst/>
                <a:latin typeface="Menlo"/>
                <a:cs typeface="Arial" pitchFamily="34" charset="0"/>
              </a:rPr>
              <a:t>makeText</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context</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 </a:t>
            </a:r>
            <a:r>
              <a:rPr kumimoji="0" lang="en-US" sz="1600" b="0" i="0" u="none" strike="noStrike" cap="none" normalizeH="0" baseline="0" dirty="0" smtClean="0">
                <a:ln>
                  <a:noFill/>
                </a:ln>
                <a:solidFill>
                  <a:srgbClr val="008800"/>
                </a:solidFill>
                <a:effectLst/>
                <a:latin typeface="Menlo"/>
                <a:cs typeface="Arial" pitchFamily="34" charset="0"/>
              </a:rPr>
              <a:t>"Intent Detected."</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 </a:t>
            </a:r>
            <a:r>
              <a:rPr kumimoji="0" lang="en-US" sz="1600" b="0" i="0" u="none" strike="noStrike" cap="none" normalizeH="0" baseline="0" dirty="0" err="1" smtClean="0">
                <a:ln>
                  <a:noFill/>
                </a:ln>
                <a:solidFill>
                  <a:srgbClr val="7F0055"/>
                </a:solidFill>
                <a:effectLst/>
                <a:latin typeface="Menlo"/>
                <a:cs typeface="Arial" pitchFamily="34" charset="0"/>
              </a:rPr>
              <a:t>Toast</a:t>
            </a:r>
            <a:r>
              <a:rPr kumimoji="0" lang="en-US" sz="1600" b="0" i="0" u="none" strike="noStrike" cap="none" normalizeH="0" baseline="0" dirty="0" err="1" smtClean="0">
                <a:ln>
                  <a:noFill/>
                </a:ln>
                <a:solidFill>
                  <a:srgbClr val="666600"/>
                </a:solidFill>
                <a:effectLst/>
                <a:latin typeface="Menlo"/>
                <a:cs typeface="Arial" pitchFamily="34" charset="0"/>
              </a:rPr>
              <a:t>.</a:t>
            </a:r>
            <a:r>
              <a:rPr kumimoji="0" lang="en-US" sz="1600" b="0" i="0" u="none" strike="noStrike" cap="none" normalizeH="0" baseline="0" dirty="0" err="1" smtClean="0">
                <a:ln>
                  <a:noFill/>
                </a:ln>
                <a:solidFill>
                  <a:srgbClr val="313131"/>
                </a:solidFill>
                <a:effectLst/>
                <a:latin typeface="Menlo"/>
                <a:cs typeface="Arial" pitchFamily="34" charset="0"/>
              </a:rPr>
              <a:t>LENGTH_LONG</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show</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 </a:t>
            </a:r>
            <a:endParaRPr kumimoji="0" lang="en-US" sz="2400" b="0" i="0" u="none" strike="noStrike" cap="none" normalizeH="0" baseline="0" dirty="0" smtClean="0">
              <a:ln>
                <a:noFill/>
              </a:ln>
              <a:solidFill>
                <a:srgbClr val="313131"/>
              </a:solidFill>
              <a:effectLst/>
              <a:latin typeface="Menl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13131"/>
                </a:solidFill>
                <a:effectLst/>
                <a:latin typeface="Menlo"/>
                <a:cs typeface="Arial" pitchFamily="34" charset="0"/>
              </a:rPr>
              <a:t> </a:t>
            </a:r>
            <a:r>
              <a:rPr kumimoji="0" lang="en-US" sz="2400" b="0" i="0" u="none" strike="noStrike" cap="none" normalizeH="0" baseline="0" dirty="0" smtClean="0">
                <a:ln>
                  <a:noFill/>
                </a:ln>
                <a:solidFill>
                  <a:srgbClr val="666600"/>
                </a:solidFill>
                <a:effectLst/>
                <a:latin typeface="Menlo"/>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sz="5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21160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Registering Broadcast </a:t>
            </a:r>
            <a:r>
              <a:rPr lang="en-IN" dirty="0" smtClean="0"/>
              <a:t>Receiver</a:t>
            </a:r>
            <a:endParaRPr lang="en-IN" dirty="0"/>
          </a:p>
        </p:txBody>
      </p:sp>
      <p:sp>
        <p:nvSpPr>
          <p:cNvPr id="3" name="Content Placeholder 2"/>
          <p:cNvSpPr>
            <a:spLocks noGrp="1"/>
          </p:cNvSpPr>
          <p:nvPr>
            <p:ph idx="1"/>
          </p:nvPr>
        </p:nvSpPr>
        <p:spPr/>
        <p:txBody>
          <a:bodyPr/>
          <a:lstStyle/>
          <a:p>
            <a:pPr algn="just"/>
            <a:r>
              <a:rPr lang="en-IN" dirty="0" smtClean="0"/>
              <a:t>An application listens for specific broadcast intents by registering a broadcast receiver in AndroidManifest.xml file. </a:t>
            </a:r>
          </a:p>
          <a:p>
            <a:pPr algn="just"/>
            <a:r>
              <a:rPr lang="en-IN" dirty="0" smtClean="0"/>
              <a:t>Consider we are going to register </a:t>
            </a:r>
            <a:r>
              <a:rPr lang="en-IN" dirty="0" err="1" smtClean="0"/>
              <a:t>MyReceiver</a:t>
            </a:r>
            <a:r>
              <a:rPr lang="en-IN" dirty="0" smtClean="0"/>
              <a:t> for system generated event ACTION_BOOT_COMPLETED which is fired by the system once the Android system has completed the boot process</a:t>
            </a:r>
            <a:endParaRPr lang="en-IN" dirty="0"/>
          </a:p>
        </p:txBody>
      </p:sp>
    </p:spTree>
    <p:extLst>
      <p:ext uri="{BB962C8B-B14F-4D97-AF65-F5344CB8AC3E}">
        <p14:creationId xmlns:p14="http://schemas.microsoft.com/office/powerpoint/2010/main" xmlns="" val="4211916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adca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90904" y="260648"/>
            <a:ext cx="4286250" cy="26193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36512" y="3140968"/>
            <a:ext cx="9190016" cy="2785354"/>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Menlo"/>
                <a:cs typeface="Arial" pitchFamily="34" charset="0"/>
              </a:rPr>
              <a:t>&lt;application</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kumimoji="0" lang="en-US" sz="1600" b="0" i="0" u="none" strike="noStrike" cap="none" normalizeH="0" baseline="0" dirty="0" err="1" smtClean="0">
                <a:ln>
                  <a:noFill/>
                </a:ln>
                <a:solidFill>
                  <a:srgbClr val="7F0055"/>
                </a:solidFill>
                <a:effectLst/>
                <a:latin typeface="Menlo"/>
                <a:cs typeface="Arial" pitchFamily="34" charset="0"/>
              </a:rPr>
              <a:t>android:icon</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008800"/>
                </a:solidFill>
                <a:effectLst/>
                <a:latin typeface="Menlo"/>
                <a:cs typeface="Arial" pitchFamily="34" charset="0"/>
              </a:rPr>
              <a:t>"@</a:t>
            </a:r>
            <a:r>
              <a:rPr kumimoji="0" lang="en-US" sz="1600" b="0" i="0" u="none" strike="noStrike" cap="none" normalizeH="0" baseline="0" dirty="0" err="1" smtClean="0">
                <a:ln>
                  <a:noFill/>
                </a:ln>
                <a:solidFill>
                  <a:srgbClr val="008800"/>
                </a:solidFill>
                <a:effectLst/>
                <a:latin typeface="Menlo"/>
                <a:cs typeface="Arial" pitchFamily="34" charset="0"/>
              </a:rPr>
              <a:t>drawable</a:t>
            </a:r>
            <a:r>
              <a:rPr kumimoji="0" lang="en-US" sz="1600" b="0" i="0" u="none" strike="noStrike" cap="none" normalizeH="0" baseline="0" dirty="0" smtClean="0">
                <a:ln>
                  <a:noFill/>
                </a:ln>
                <a:solidFill>
                  <a:srgbClr val="008800"/>
                </a:solidFill>
                <a:effectLst/>
                <a:latin typeface="Menlo"/>
                <a:cs typeface="Arial" pitchFamily="34" charset="0"/>
              </a:rPr>
              <a:t>/</a:t>
            </a:r>
            <a:r>
              <a:rPr kumimoji="0" lang="en-US" sz="1600" b="0" i="0" u="none" strike="noStrike" cap="none" normalizeH="0" baseline="0" dirty="0" err="1" smtClean="0">
                <a:ln>
                  <a:noFill/>
                </a:ln>
                <a:solidFill>
                  <a:srgbClr val="008800"/>
                </a:solidFill>
                <a:effectLst/>
                <a:latin typeface="Menlo"/>
                <a:cs typeface="Arial" pitchFamily="34" charset="0"/>
              </a:rPr>
              <a:t>ic_launcher</a:t>
            </a:r>
            <a:r>
              <a:rPr kumimoji="0" lang="en-US" sz="1600" b="0" i="0" u="none" strike="noStrike" cap="none" normalizeH="0" baseline="0" dirty="0" smtClean="0">
                <a:ln>
                  <a:noFill/>
                </a:ln>
                <a:solidFill>
                  <a:srgbClr val="0088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kumimoji="0" lang="en-US" sz="1600" b="0" i="0" u="none" strike="noStrike" cap="none" normalizeH="0" baseline="0" dirty="0" err="1" smtClean="0">
                <a:ln>
                  <a:noFill/>
                </a:ln>
                <a:solidFill>
                  <a:srgbClr val="7F0055"/>
                </a:solidFill>
                <a:effectLst/>
                <a:latin typeface="Menlo"/>
                <a:cs typeface="Arial" pitchFamily="34" charset="0"/>
              </a:rPr>
              <a:t>android:label</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008800"/>
                </a:solidFill>
                <a:effectLst/>
                <a:latin typeface="Menlo"/>
                <a:cs typeface="Arial" pitchFamily="34" charset="0"/>
              </a:rPr>
              <a:t>"@string/</a:t>
            </a:r>
            <a:r>
              <a:rPr kumimoji="0" lang="en-US" sz="1600" b="0" i="0" u="none" strike="noStrike" cap="none" normalizeH="0" baseline="0" dirty="0" err="1" smtClean="0">
                <a:ln>
                  <a:noFill/>
                </a:ln>
                <a:solidFill>
                  <a:srgbClr val="008800"/>
                </a:solidFill>
                <a:effectLst/>
                <a:latin typeface="Menlo"/>
                <a:cs typeface="Arial" pitchFamily="34" charset="0"/>
              </a:rPr>
              <a:t>app_name</a:t>
            </a:r>
            <a:r>
              <a:rPr kumimoji="0" lang="en-US" sz="1600" b="0" i="0" u="none" strike="noStrike" cap="none" normalizeH="0" baseline="0" dirty="0" smtClean="0">
                <a:ln>
                  <a:noFill/>
                </a:ln>
                <a:solidFill>
                  <a:srgbClr val="0088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kumimoji="0" lang="en-US" sz="1600" b="0" i="0" u="none" strike="noStrike" cap="none" normalizeH="0" baseline="0" dirty="0" err="1" smtClean="0">
                <a:ln>
                  <a:noFill/>
                </a:ln>
                <a:solidFill>
                  <a:srgbClr val="7F0055"/>
                </a:solidFill>
                <a:effectLst/>
                <a:latin typeface="Menlo"/>
                <a:cs typeface="Arial" pitchFamily="34" charset="0"/>
              </a:rPr>
              <a:t>android:theme</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008800"/>
                </a:solidFill>
                <a:effectLst/>
                <a:latin typeface="Menlo"/>
                <a:cs typeface="Arial" pitchFamily="34" charset="0"/>
              </a:rPr>
              <a:t>"@style/</a:t>
            </a:r>
            <a:r>
              <a:rPr kumimoji="0" lang="en-US" sz="1600" b="0" i="0" u="none" strike="noStrike" cap="none" normalizeH="0" baseline="0" dirty="0" err="1" smtClean="0">
                <a:ln>
                  <a:noFill/>
                </a:ln>
                <a:solidFill>
                  <a:srgbClr val="008800"/>
                </a:solidFill>
                <a:effectLst/>
                <a:latin typeface="Menlo"/>
                <a:cs typeface="Arial" pitchFamily="34" charset="0"/>
              </a:rPr>
              <a:t>AppTheme</a:t>
            </a:r>
            <a:r>
              <a:rPr kumimoji="0" lang="en-US" sz="1600" b="0" i="0" u="none" strike="noStrike" cap="none" normalizeH="0" baseline="0" dirty="0" smtClean="0">
                <a:ln>
                  <a:noFill/>
                </a:ln>
                <a:solidFill>
                  <a:srgbClr val="008800"/>
                </a:solidFill>
                <a:effectLst/>
                <a:latin typeface="Menlo"/>
                <a:cs typeface="Arial" pitchFamily="34" charset="0"/>
              </a:rPr>
              <a:t>"</a:t>
            </a:r>
            <a:r>
              <a:rPr kumimoji="0" lang="en-US" sz="1600" b="0" i="0" u="none" strike="noStrike" cap="none" normalizeH="0" baseline="0" dirty="0" smtClean="0">
                <a:ln>
                  <a:noFill/>
                </a:ln>
                <a:solidFill>
                  <a:srgbClr val="313131"/>
                </a:solidFill>
                <a:effectLst/>
                <a:latin typeface="Menlo"/>
                <a:cs typeface="Arial" pitchFamily="34" charset="0"/>
              </a:rPr>
              <a:t> </a:t>
            </a:r>
            <a:r>
              <a:rPr kumimoji="0" lang="en-US" sz="1600" b="0" i="0" u="none" strike="noStrike" cap="none" normalizeH="0" baseline="0" dirty="0" smtClean="0">
                <a:ln>
                  <a:noFill/>
                </a:ln>
                <a:solidFill>
                  <a:srgbClr val="000088"/>
                </a:solidFill>
                <a:effectLst/>
                <a:latin typeface="Menlo"/>
                <a:cs typeface="Arial" pitchFamily="34"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000088"/>
                </a:solidFill>
                <a:latin typeface="Menlo"/>
                <a:cs typeface="Arial" pitchFamily="34" charset="0"/>
              </a:rPr>
              <a:t>	</a:t>
            </a:r>
            <a:r>
              <a:rPr lang="en-US" sz="1600" dirty="0" smtClean="0">
                <a:solidFill>
                  <a:srgbClr val="000088"/>
                </a:solidFill>
                <a:latin typeface="Menlo"/>
                <a:cs typeface="Arial" pitchFamily="34" charset="0"/>
              </a:rPr>
              <a:t>	</a:t>
            </a:r>
            <a:r>
              <a:rPr kumimoji="0" lang="en-US" sz="1600" b="0" i="0" u="none" strike="noStrike" cap="none" normalizeH="0" baseline="0" dirty="0" smtClean="0">
                <a:ln>
                  <a:noFill/>
                </a:ln>
                <a:solidFill>
                  <a:srgbClr val="313131"/>
                </a:solidFill>
                <a:effectLst/>
                <a:latin typeface="Menlo"/>
                <a:cs typeface="Arial" pitchFamily="34" charset="0"/>
              </a:rPr>
              <a:t> </a:t>
            </a:r>
            <a:r>
              <a:rPr kumimoji="0" lang="en-US" sz="1600" b="0" i="0" u="none" strike="noStrike" cap="none" normalizeH="0" baseline="0" dirty="0" smtClean="0">
                <a:ln>
                  <a:noFill/>
                </a:ln>
                <a:solidFill>
                  <a:srgbClr val="000088"/>
                </a:solidFill>
                <a:effectLst/>
                <a:latin typeface="Menlo"/>
                <a:cs typeface="Arial" pitchFamily="34" charset="0"/>
              </a:rPr>
              <a:t>&lt;receiver</a:t>
            </a:r>
            <a:r>
              <a:rPr kumimoji="0" lang="en-US" sz="1600" b="0" i="0" u="none" strike="noStrike" cap="none" normalizeH="0" baseline="0" dirty="0" smtClean="0">
                <a:ln>
                  <a:noFill/>
                </a:ln>
                <a:solidFill>
                  <a:srgbClr val="313131"/>
                </a:solidFill>
                <a:effectLst/>
                <a:latin typeface="Menlo"/>
                <a:cs typeface="Arial" pitchFamily="34" charset="0"/>
              </a:rPr>
              <a:t> </a:t>
            </a:r>
            <a:r>
              <a:rPr kumimoji="0" lang="en-US" sz="1600" b="0" i="0" u="none" strike="noStrike" cap="none" normalizeH="0" baseline="0" dirty="0" err="1" smtClean="0">
                <a:ln>
                  <a:noFill/>
                </a:ln>
                <a:solidFill>
                  <a:srgbClr val="7F0055"/>
                </a:solidFill>
                <a:effectLst/>
                <a:latin typeface="Menlo"/>
                <a:cs typeface="Arial" pitchFamily="34" charset="0"/>
              </a:rPr>
              <a:t>android:name</a:t>
            </a:r>
            <a:r>
              <a:rPr kumimoji="0" lang="en-US" sz="1600" b="0" i="0" u="none" strike="noStrike" cap="none" normalizeH="0" baseline="0" dirty="0" smtClean="0">
                <a:ln>
                  <a:noFill/>
                </a:ln>
                <a:solidFill>
                  <a:srgbClr val="666600"/>
                </a:solidFill>
                <a:effectLst/>
                <a:latin typeface="Menlo"/>
                <a:cs typeface="Arial" pitchFamily="34" charset="0"/>
              </a:rPr>
              <a:t>=</a:t>
            </a:r>
            <a:r>
              <a:rPr kumimoji="0" lang="en-US" sz="1600" b="0" i="0" u="none" strike="noStrike" cap="none" normalizeH="0" baseline="0" dirty="0" smtClean="0">
                <a:ln>
                  <a:noFill/>
                </a:ln>
                <a:solidFill>
                  <a:srgbClr val="008800"/>
                </a:solidFill>
                <a:effectLst/>
                <a:latin typeface="Menlo"/>
                <a:cs typeface="Arial" pitchFamily="34" charset="0"/>
              </a:rPr>
              <a:t>"</a:t>
            </a:r>
            <a:r>
              <a:rPr kumimoji="0" lang="en-US" sz="1600" b="0" i="0" u="none" strike="noStrike" cap="none" normalizeH="0" baseline="0" dirty="0" err="1" smtClean="0">
                <a:ln>
                  <a:noFill/>
                </a:ln>
                <a:solidFill>
                  <a:srgbClr val="008800"/>
                </a:solidFill>
                <a:effectLst/>
                <a:latin typeface="Menlo"/>
                <a:cs typeface="Arial" pitchFamily="34" charset="0"/>
              </a:rPr>
              <a:t>MyReceiver</a:t>
            </a:r>
            <a:r>
              <a:rPr kumimoji="0" lang="en-US" sz="1600" b="0" i="0" u="none" strike="noStrike" cap="none" normalizeH="0" baseline="0" dirty="0" smtClean="0">
                <a:ln>
                  <a:noFill/>
                </a:ln>
                <a:solidFill>
                  <a:srgbClr val="008800"/>
                </a:solidFill>
                <a:effectLst/>
                <a:latin typeface="Menlo"/>
                <a:cs typeface="Arial" pitchFamily="34" charset="0"/>
              </a:rPr>
              <a:t>"</a:t>
            </a:r>
            <a:r>
              <a:rPr kumimoji="0" lang="en-US" sz="1600" b="0" i="0" u="none" strike="noStrike" cap="none" normalizeH="0" baseline="0" dirty="0" smtClean="0">
                <a:ln>
                  <a:noFill/>
                </a:ln>
                <a:solidFill>
                  <a:srgbClr val="000088"/>
                </a:solidFill>
                <a:effectLst/>
                <a:latin typeface="Menlo"/>
                <a:cs typeface="Arial" pitchFamily="34" charset="0"/>
              </a:rPr>
              <a:t>&gt;</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lang="en-US" sz="1600" dirty="0" smtClean="0">
                <a:solidFill>
                  <a:srgbClr val="313131"/>
                </a:solidFill>
                <a:latin typeface="Menlo"/>
                <a:cs typeface="Arial" pitchFamily="34" charset="0"/>
              </a:rPr>
              <a:t>		</a:t>
            </a:r>
            <a:r>
              <a:rPr kumimoji="0" lang="en-US" sz="1600" b="0" i="0" u="none" strike="noStrike" cap="none" normalizeH="0" baseline="0" dirty="0" smtClean="0">
                <a:ln>
                  <a:noFill/>
                </a:ln>
                <a:solidFill>
                  <a:srgbClr val="000088"/>
                </a:solidFill>
                <a:effectLst/>
                <a:latin typeface="Menlo"/>
                <a:cs typeface="Arial" pitchFamily="34" charset="0"/>
              </a:rPr>
              <a:t>&lt;intent-filter&gt;</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lang="en-US" sz="1600" dirty="0" smtClean="0">
                <a:solidFill>
                  <a:srgbClr val="313131"/>
                </a:solidFill>
                <a:latin typeface="Menlo"/>
                <a:cs typeface="Arial" pitchFamily="34" charset="0"/>
              </a:rPr>
              <a:t>			</a:t>
            </a:r>
            <a:r>
              <a:rPr kumimoji="0" lang="en-US" sz="1400" b="0" i="0" u="none" strike="noStrike" cap="none" normalizeH="0" baseline="0" dirty="0" smtClean="0">
                <a:ln>
                  <a:noFill/>
                </a:ln>
                <a:solidFill>
                  <a:srgbClr val="000088"/>
                </a:solidFill>
                <a:effectLst/>
                <a:latin typeface="Menlo"/>
                <a:cs typeface="Arial" pitchFamily="34" charset="0"/>
              </a:rPr>
              <a:t>&lt;action</a:t>
            </a:r>
            <a:r>
              <a:rPr kumimoji="0" lang="en-US" sz="1400" b="0" i="0" u="none" strike="noStrike" cap="none" normalizeH="0" baseline="0" dirty="0" smtClean="0">
                <a:ln>
                  <a:noFill/>
                </a:ln>
                <a:solidFill>
                  <a:srgbClr val="313131"/>
                </a:solidFill>
                <a:effectLst/>
                <a:latin typeface="Menlo"/>
                <a:cs typeface="Arial" pitchFamily="34" charset="0"/>
              </a:rPr>
              <a:t> </a:t>
            </a:r>
            <a:r>
              <a:rPr kumimoji="0" lang="en-US" sz="1400" b="0" i="0" u="none" strike="noStrike" cap="none" normalizeH="0" baseline="0" dirty="0" err="1" smtClean="0">
                <a:ln>
                  <a:noFill/>
                </a:ln>
                <a:solidFill>
                  <a:srgbClr val="7F0055"/>
                </a:solidFill>
                <a:effectLst/>
                <a:latin typeface="Menlo"/>
                <a:cs typeface="Arial" pitchFamily="34" charset="0"/>
              </a:rPr>
              <a:t>android:name</a:t>
            </a:r>
            <a:r>
              <a:rPr kumimoji="0" lang="en-US" sz="1400" b="0" i="0" u="none" strike="noStrike" cap="none" normalizeH="0" baseline="0" dirty="0" smtClean="0">
                <a:ln>
                  <a:noFill/>
                </a:ln>
                <a:solidFill>
                  <a:srgbClr val="666600"/>
                </a:solidFill>
                <a:effectLst/>
                <a:latin typeface="Menlo"/>
                <a:cs typeface="Arial" pitchFamily="34" charset="0"/>
              </a:rPr>
              <a:t>=</a:t>
            </a:r>
            <a:r>
              <a:rPr kumimoji="0" lang="en-US" sz="1400" b="0" i="0" u="none" strike="noStrike" cap="none" normalizeH="0" baseline="0" dirty="0" smtClean="0">
                <a:ln>
                  <a:noFill/>
                </a:ln>
                <a:solidFill>
                  <a:srgbClr val="008800"/>
                </a:solidFill>
                <a:effectLst/>
                <a:latin typeface="Menlo"/>
                <a:cs typeface="Arial" pitchFamily="34" charset="0"/>
              </a:rPr>
              <a:t>"</a:t>
            </a:r>
            <a:r>
              <a:rPr kumimoji="0" lang="en-US" sz="1400" b="0" i="0" u="none" strike="noStrike" cap="none" normalizeH="0" baseline="0" dirty="0" err="1" smtClean="0">
                <a:ln>
                  <a:noFill/>
                </a:ln>
                <a:solidFill>
                  <a:srgbClr val="008800"/>
                </a:solidFill>
                <a:effectLst/>
                <a:latin typeface="Menlo"/>
                <a:cs typeface="Arial" pitchFamily="34" charset="0"/>
              </a:rPr>
              <a:t>android.intent.action.BOOT_COMPLETED</a:t>
            </a:r>
            <a:r>
              <a:rPr kumimoji="0" lang="en-US" sz="1400" b="0" i="0" u="none" strike="noStrike" cap="none" normalizeH="0" baseline="0" dirty="0" smtClean="0">
                <a:ln>
                  <a:noFill/>
                </a:ln>
                <a:solidFill>
                  <a:srgbClr val="008800"/>
                </a:solidFill>
                <a:effectLst/>
                <a:latin typeface="Menlo"/>
                <a:cs typeface="Arial" pitchFamily="34" charset="0"/>
              </a:rPr>
              <a:t>"</a:t>
            </a:r>
            <a:r>
              <a:rPr kumimoji="0" lang="en-US" sz="1400" b="0" i="0" u="none" strike="noStrike" cap="none" normalizeH="0" baseline="0" dirty="0" smtClean="0">
                <a:ln>
                  <a:noFill/>
                </a:ln>
                <a:solidFill>
                  <a:srgbClr val="000088"/>
                </a:solidFill>
                <a:effectLst/>
                <a:latin typeface="Menlo"/>
                <a:cs typeface="Arial" pitchFamily="34" charset="0"/>
              </a:rPr>
              <a:t>&gt;</a:t>
            </a:r>
            <a:r>
              <a:rPr kumimoji="0" lang="en-US" sz="14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lang="en-US" sz="1600" dirty="0" smtClean="0">
                <a:solidFill>
                  <a:srgbClr val="313131"/>
                </a:solidFill>
                <a:latin typeface="Menlo"/>
                <a:cs typeface="Arial" pitchFamily="34" charset="0"/>
              </a:rPr>
              <a:t>			</a:t>
            </a:r>
            <a:r>
              <a:rPr kumimoji="0" lang="en-US" sz="1600" b="0" i="0" u="none" strike="noStrike" cap="none" normalizeH="0" baseline="0" dirty="0" smtClean="0">
                <a:ln>
                  <a:noFill/>
                </a:ln>
                <a:solidFill>
                  <a:srgbClr val="000088"/>
                </a:solidFill>
                <a:effectLst/>
                <a:latin typeface="Menlo"/>
                <a:cs typeface="Arial" pitchFamily="34" charset="0"/>
              </a:rPr>
              <a:t>&lt;/action&gt;</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lang="en-US" sz="1600" dirty="0" smtClean="0">
                <a:solidFill>
                  <a:srgbClr val="313131"/>
                </a:solidFill>
                <a:latin typeface="Menlo"/>
                <a:cs typeface="Arial" pitchFamily="34" charset="0"/>
              </a:rPr>
              <a:t>		</a:t>
            </a:r>
            <a:r>
              <a:rPr kumimoji="0" lang="en-US" sz="1600" b="0" i="0" u="none" strike="noStrike" cap="none" normalizeH="0" baseline="0" dirty="0" smtClean="0">
                <a:ln>
                  <a:noFill/>
                </a:ln>
                <a:solidFill>
                  <a:srgbClr val="000088"/>
                </a:solidFill>
                <a:effectLst/>
                <a:latin typeface="Menlo"/>
                <a:cs typeface="Arial" pitchFamily="34" charset="0"/>
              </a:rPr>
              <a:t>&lt;/intent-filter&gt;</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solidFill>
                  <a:srgbClr val="313131"/>
                </a:solidFill>
                <a:latin typeface="Menlo"/>
                <a:cs typeface="Arial" pitchFamily="34" charset="0"/>
              </a:rPr>
              <a:t>	</a:t>
            </a:r>
            <a:r>
              <a:rPr lang="en-US" sz="1600" dirty="0" smtClean="0">
                <a:solidFill>
                  <a:srgbClr val="313131"/>
                </a:solidFill>
                <a:latin typeface="Menlo"/>
                <a:cs typeface="Arial" pitchFamily="34" charset="0"/>
              </a:rPr>
              <a:t>	</a:t>
            </a:r>
            <a:r>
              <a:rPr kumimoji="0" lang="en-US" sz="1600" b="0" i="0" u="none" strike="noStrike" cap="none" normalizeH="0" baseline="0" dirty="0" smtClean="0">
                <a:ln>
                  <a:noFill/>
                </a:ln>
                <a:solidFill>
                  <a:srgbClr val="000088"/>
                </a:solidFill>
                <a:effectLst/>
                <a:latin typeface="Menlo"/>
                <a:cs typeface="Arial" pitchFamily="34" charset="0"/>
              </a:rPr>
              <a:t>&lt;/receiver&gt;</a:t>
            </a:r>
            <a:r>
              <a:rPr kumimoji="0" lang="en-US" sz="1600" b="0" i="0" u="none" strike="noStrike" cap="none" normalizeH="0" baseline="0" dirty="0" smtClean="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Menlo"/>
                <a:cs typeface="Arial" pitchFamily="34" charset="0"/>
              </a:rPr>
              <a:t>&lt;/application&gt;</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898705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706422232"/>
              </p:ext>
            </p:extLst>
          </p:nvPr>
        </p:nvGraphicFramePr>
        <p:xfrm>
          <a:off x="179512" y="116632"/>
          <a:ext cx="8784976" cy="6712580"/>
        </p:xfrm>
        <a:graphic>
          <a:graphicData uri="http://schemas.openxmlformats.org/drawingml/2006/table">
            <a:tbl>
              <a:tblPr/>
              <a:tblGrid>
                <a:gridCol w="1008112"/>
                <a:gridCol w="7776864"/>
              </a:tblGrid>
              <a:tr h="450024">
                <a:tc>
                  <a:txBody>
                    <a:bodyPr/>
                    <a:lstStyle/>
                    <a:p>
                      <a:pPr algn="ctr" fontAlgn="t"/>
                      <a:r>
                        <a:rPr lang="en-IN" sz="1800">
                          <a:effectLst/>
                        </a:rPr>
                        <a:t>Sr.No</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Event Constant &amp; Description</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88769">
                <a:tc>
                  <a:txBody>
                    <a:bodyPr/>
                    <a:lstStyle/>
                    <a:p>
                      <a:pPr algn="ctr" fontAlgn="ctr"/>
                      <a:r>
                        <a:rPr lang="en-IN" sz="1800">
                          <a:effectLst/>
                        </a:rPr>
                        <a:t>1</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android.intent.action.BATTERY_CHANGED</a:t>
                      </a:r>
                      <a:endParaRPr lang="en-IN" sz="1800">
                        <a:solidFill>
                          <a:srgbClr val="000000"/>
                        </a:solidFill>
                        <a:effectLst/>
                      </a:endParaRPr>
                    </a:p>
                    <a:p>
                      <a:pPr algn="just" fontAlgn="t"/>
                      <a:r>
                        <a:rPr lang="en-IN" sz="1800">
                          <a:solidFill>
                            <a:srgbClr val="000000"/>
                          </a:solidFill>
                          <a:effectLst/>
                        </a:rPr>
                        <a:t>Sticky broadcast containing the charging state, level, and other information about the battery.</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3196">
                <a:tc>
                  <a:txBody>
                    <a:bodyPr/>
                    <a:lstStyle/>
                    <a:p>
                      <a:pPr algn="ctr" fontAlgn="ctr"/>
                      <a:r>
                        <a:rPr lang="en-IN" sz="1800">
                          <a:effectLst/>
                        </a:rPr>
                        <a:t>2</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android.intent.action.BATTERY_LOW</a:t>
                      </a:r>
                      <a:endParaRPr lang="en-IN" sz="1800">
                        <a:solidFill>
                          <a:srgbClr val="000000"/>
                        </a:solidFill>
                        <a:effectLst/>
                      </a:endParaRPr>
                    </a:p>
                    <a:p>
                      <a:pPr algn="just" fontAlgn="t"/>
                      <a:r>
                        <a:rPr lang="en-IN" sz="1800">
                          <a:solidFill>
                            <a:srgbClr val="000000"/>
                          </a:solidFill>
                          <a:effectLst/>
                        </a:rPr>
                        <a:t>Indicates low battery condition on the device.</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3196">
                <a:tc>
                  <a:txBody>
                    <a:bodyPr/>
                    <a:lstStyle/>
                    <a:p>
                      <a:pPr algn="ctr" fontAlgn="ctr"/>
                      <a:r>
                        <a:rPr lang="en-IN" sz="1800">
                          <a:effectLst/>
                        </a:rPr>
                        <a:t>3</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android.intent.action.BATTERY_OKAY</a:t>
                      </a:r>
                      <a:endParaRPr lang="en-IN" sz="1800">
                        <a:solidFill>
                          <a:srgbClr val="000000"/>
                        </a:solidFill>
                        <a:effectLst/>
                      </a:endParaRPr>
                    </a:p>
                    <a:p>
                      <a:pPr algn="just" fontAlgn="t"/>
                      <a:r>
                        <a:rPr lang="en-IN" sz="1800">
                          <a:solidFill>
                            <a:srgbClr val="000000"/>
                          </a:solidFill>
                          <a:effectLst/>
                        </a:rPr>
                        <a:t>Indicates the battery is now okay after being low.</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88395">
                <a:tc>
                  <a:txBody>
                    <a:bodyPr/>
                    <a:lstStyle/>
                    <a:p>
                      <a:pPr algn="ctr" fontAlgn="ctr"/>
                      <a:r>
                        <a:rPr lang="en-IN" sz="1800">
                          <a:effectLst/>
                        </a:rPr>
                        <a:t>4</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android.intent.action.BOOT_COMPLETED</a:t>
                      </a:r>
                      <a:endParaRPr lang="en-IN" sz="1800">
                        <a:solidFill>
                          <a:srgbClr val="000000"/>
                        </a:solidFill>
                        <a:effectLst/>
                      </a:endParaRPr>
                    </a:p>
                    <a:p>
                      <a:pPr algn="just" fontAlgn="t"/>
                      <a:r>
                        <a:rPr lang="en-IN" sz="1800">
                          <a:solidFill>
                            <a:srgbClr val="000000"/>
                          </a:solidFill>
                          <a:effectLst/>
                        </a:rPr>
                        <a:t>This is broadcast once, after the system has finished booting.</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87768">
                <a:tc>
                  <a:txBody>
                    <a:bodyPr/>
                    <a:lstStyle/>
                    <a:p>
                      <a:pPr algn="ctr" fontAlgn="ctr"/>
                      <a:r>
                        <a:rPr lang="en-IN" sz="1800">
                          <a:effectLst/>
                        </a:rPr>
                        <a:t>5</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android.intent.action.BUG_REPORT</a:t>
                      </a:r>
                      <a:endParaRPr lang="en-IN" sz="1800">
                        <a:solidFill>
                          <a:srgbClr val="000000"/>
                        </a:solidFill>
                        <a:effectLst/>
                      </a:endParaRPr>
                    </a:p>
                    <a:p>
                      <a:pPr algn="just" fontAlgn="t"/>
                      <a:r>
                        <a:rPr lang="en-IN" sz="1800">
                          <a:solidFill>
                            <a:srgbClr val="000000"/>
                          </a:solidFill>
                          <a:effectLst/>
                        </a:rPr>
                        <a:t>Show activity for reporting a bug.</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7969">
                <a:tc>
                  <a:txBody>
                    <a:bodyPr/>
                    <a:lstStyle/>
                    <a:p>
                      <a:pPr algn="ctr" fontAlgn="ctr"/>
                      <a:r>
                        <a:rPr lang="en-IN" sz="1800">
                          <a:effectLst/>
                        </a:rPr>
                        <a:t>6</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android.intent.action.CALL</a:t>
                      </a:r>
                      <a:endParaRPr lang="en-IN" sz="1800">
                        <a:solidFill>
                          <a:srgbClr val="000000"/>
                        </a:solidFill>
                        <a:effectLst/>
                      </a:endParaRPr>
                    </a:p>
                    <a:p>
                      <a:pPr algn="just" fontAlgn="t"/>
                      <a:r>
                        <a:rPr lang="en-IN" sz="1800">
                          <a:solidFill>
                            <a:srgbClr val="000000"/>
                          </a:solidFill>
                          <a:effectLst/>
                        </a:rPr>
                        <a:t>Perform a call to someone specified by the data.</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1450">
                <a:tc>
                  <a:txBody>
                    <a:bodyPr/>
                    <a:lstStyle/>
                    <a:p>
                      <a:pPr algn="ctr" fontAlgn="ctr"/>
                      <a:r>
                        <a:rPr lang="en-IN" sz="1800">
                          <a:effectLst/>
                        </a:rPr>
                        <a:t>7</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android.intent.action.CALL_BUTTON</a:t>
                      </a:r>
                      <a:endParaRPr lang="en-IN" sz="1800">
                        <a:solidFill>
                          <a:srgbClr val="000000"/>
                        </a:solidFill>
                        <a:effectLst/>
                      </a:endParaRPr>
                    </a:p>
                    <a:p>
                      <a:pPr algn="just" fontAlgn="t"/>
                      <a:r>
                        <a:rPr lang="en-IN" sz="1800">
                          <a:solidFill>
                            <a:srgbClr val="000000"/>
                          </a:solidFill>
                          <a:effectLst/>
                        </a:rPr>
                        <a:t>The user pressed the "call" button to go to the dialer or other appropriate UI for placing a call.</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7969">
                <a:tc>
                  <a:txBody>
                    <a:bodyPr/>
                    <a:lstStyle/>
                    <a:p>
                      <a:pPr algn="ctr" fontAlgn="ctr"/>
                      <a:r>
                        <a:rPr lang="en-IN" sz="1800">
                          <a:effectLst/>
                        </a:rPr>
                        <a:t>8</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android.intent.action.DATE_CHANGED</a:t>
                      </a:r>
                      <a:endParaRPr lang="en-IN" sz="1800">
                        <a:solidFill>
                          <a:srgbClr val="000000"/>
                        </a:solidFill>
                        <a:effectLst/>
                      </a:endParaRPr>
                    </a:p>
                    <a:p>
                      <a:pPr algn="just" fontAlgn="t"/>
                      <a:r>
                        <a:rPr lang="en-IN" sz="1800">
                          <a:solidFill>
                            <a:srgbClr val="000000"/>
                          </a:solidFill>
                          <a:effectLst/>
                        </a:rPr>
                        <a:t>The date has changed.</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7969">
                <a:tc>
                  <a:txBody>
                    <a:bodyPr/>
                    <a:lstStyle/>
                    <a:p>
                      <a:pPr algn="ctr" fontAlgn="ctr"/>
                      <a:r>
                        <a:rPr lang="en-IN" sz="1800">
                          <a:effectLst/>
                        </a:rPr>
                        <a:t>9</a:t>
                      </a:r>
                    </a:p>
                  </a:txBody>
                  <a:tcPr marL="28217" marR="28217" marT="28217" marB="2821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dirty="0" err="1">
                          <a:solidFill>
                            <a:srgbClr val="000000"/>
                          </a:solidFill>
                          <a:effectLst/>
                        </a:rPr>
                        <a:t>android.intent.action.REBOOT</a:t>
                      </a:r>
                      <a:endParaRPr lang="en-IN" sz="1800" dirty="0">
                        <a:solidFill>
                          <a:srgbClr val="000000"/>
                        </a:solidFill>
                        <a:effectLst/>
                      </a:endParaRPr>
                    </a:p>
                    <a:p>
                      <a:pPr algn="just" fontAlgn="t"/>
                      <a:r>
                        <a:rPr lang="en-IN" sz="1800" dirty="0">
                          <a:solidFill>
                            <a:srgbClr val="000000"/>
                          </a:solidFill>
                          <a:effectLst/>
                        </a:rPr>
                        <a:t>Have the device reboot.</a:t>
                      </a:r>
                    </a:p>
                  </a:txBody>
                  <a:tcPr marL="28217" marR="28217" marT="28217" marB="2821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38024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304</Words>
  <Application>Microsoft Office PowerPoint</Application>
  <PresentationFormat>On-screen Show (4:3)</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Broadcast Receivers </vt:lpstr>
      <vt:lpstr>Slide 2</vt:lpstr>
      <vt:lpstr>Slide 3</vt:lpstr>
      <vt:lpstr>Slide 4</vt:lpstr>
      <vt:lpstr>Creating the Broadcast Receiver </vt:lpstr>
      <vt:lpstr>Registering Broadcast Receiver</vt:lpstr>
      <vt:lpstr>Slide 7</vt:lpstr>
      <vt:lpstr>Slide 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Broadcast Receivers </dc:title>
  <dc:creator>GDEC-CC-52</dc:creator>
  <cp:lastModifiedBy>KSP</cp:lastModifiedBy>
  <cp:revision>8</cp:revision>
  <dcterms:created xsi:type="dcterms:W3CDTF">2017-02-27T09:20:15Z</dcterms:created>
  <dcterms:modified xsi:type="dcterms:W3CDTF">2017-02-28T06:22:23Z</dcterms:modified>
</cp:coreProperties>
</file>