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9" r:id="rId3"/>
    <p:sldId id="270" r:id="rId4"/>
    <p:sldId id="292" r:id="rId5"/>
    <p:sldId id="294" r:id="rId6"/>
    <p:sldId id="271" r:id="rId7"/>
    <p:sldId id="295" r:id="rId8"/>
    <p:sldId id="296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89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F8ED9-ACB5-46E4-8573-4C07D66037B5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2603C-0DD4-4DAA-9803-B2D5D099B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2603C-0DD4-4DAA-9803-B2D5D099B2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6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08-Mar-17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08-Mar-17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08-Mar-17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08-Mar-17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08-Mar-17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3800" y="-304800"/>
            <a:ext cx="14287500" cy="825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0" y="-333375"/>
            <a:ext cx="12341225" cy="713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4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Representation</a:t>
            </a:r>
            <a:r>
              <a:rPr lang="fr-FR" i="1" u="sng" spc="3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and </a:t>
            </a:r>
            <a:r>
              <a:rPr lang="fr-FR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Mapping</a:t>
            </a:r>
            <a:endParaRPr lang="en-US" sz="4800" spc="3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200" kern="0" dirty="0">
                <a:solidFill>
                  <a:srgbClr val="0000FF"/>
                </a:solidFill>
                <a:cs typeface="Times New Roman" pitchFamily="18" charset="0"/>
              </a:rPr>
              <a:t>Facts</a:t>
            </a:r>
            <a:r>
              <a:rPr lang="en-GB" sz="2200" kern="0" dirty="0">
                <a:solidFill>
                  <a:srgbClr val="000000"/>
                </a:solidFill>
                <a:cs typeface="Times New Roman" pitchFamily="18" charset="0"/>
              </a:rPr>
              <a:t>: things we want to represent.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200" kern="0" dirty="0">
                <a:solidFill>
                  <a:srgbClr val="0000FF"/>
                </a:solidFill>
                <a:cs typeface="Times New Roman" pitchFamily="18" charset="0"/>
              </a:rPr>
              <a:t>Representations of facts</a:t>
            </a:r>
            <a:r>
              <a:rPr lang="en-GB" sz="2200" kern="0" dirty="0">
                <a:solidFill>
                  <a:srgbClr val="000000"/>
                </a:solidFill>
                <a:cs typeface="Times New Roman" pitchFamily="18" charset="0"/>
              </a:rPr>
              <a:t>: things we can manipulate</a:t>
            </a:r>
            <a:r>
              <a:rPr lang="en-GB" sz="2200" kern="0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  <a:buNone/>
            </a:pPr>
            <a:endParaRPr lang="en-GB" sz="2200" b="1" i="1" kern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  <a:buNone/>
            </a:pPr>
            <a:r>
              <a:rPr lang="en-GB" sz="2200" b="1" i="1" kern="0" dirty="0" smtClean="0">
                <a:solidFill>
                  <a:srgbClr val="000000"/>
                </a:solidFill>
                <a:cs typeface="Times New Roman" pitchFamily="18" charset="0"/>
              </a:rPr>
              <a:t>Structuring these entities as two levels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Arial" pitchFamily="34" charset="0"/>
              <a:buChar char="•"/>
            </a:pPr>
            <a:r>
              <a:rPr lang="en-GB" sz="2200" kern="0" dirty="0">
                <a:solidFill>
                  <a:srgbClr val="0000FF"/>
                </a:solidFill>
                <a:cs typeface="Times New Roman" pitchFamily="18" charset="0"/>
              </a:rPr>
              <a:t>The</a:t>
            </a:r>
            <a:r>
              <a:rPr lang="en-GB" sz="2200" kern="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2200" kern="0" dirty="0">
                <a:solidFill>
                  <a:srgbClr val="0000FF"/>
                </a:solidFill>
                <a:cs typeface="Times New Roman" pitchFamily="18" charset="0"/>
              </a:rPr>
              <a:t>Knowledge </a:t>
            </a:r>
            <a:r>
              <a:rPr lang="en-GB" sz="2200" kern="0" dirty="0" smtClean="0">
                <a:solidFill>
                  <a:srgbClr val="0000FF"/>
                </a:solidFill>
                <a:cs typeface="Times New Roman" pitchFamily="18" charset="0"/>
              </a:rPr>
              <a:t>Level : </a:t>
            </a:r>
            <a:r>
              <a:rPr lang="en-GB" sz="2200" kern="0" dirty="0" smtClean="0">
                <a:cs typeface="Times New Roman" pitchFamily="18" charset="0"/>
              </a:rPr>
              <a:t>facts are described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  <a:buNone/>
            </a:pPr>
            <a:endParaRPr lang="en-GB" sz="2200" kern="0" dirty="0" smtClean="0"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Arial" pitchFamily="34" charset="0"/>
              <a:buChar char="•"/>
            </a:pPr>
            <a:r>
              <a:rPr lang="en-GB" sz="2200" kern="0" dirty="0">
                <a:solidFill>
                  <a:srgbClr val="0000FF"/>
                </a:solidFill>
                <a:cs typeface="Times New Roman" pitchFamily="18" charset="0"/>
              </a:rPr>
              <a:t>The</a:t>
            </a:r>
            <a:r>
              <a:rPr lang="en-GB" sz="2200" kern="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2200" kern="0" dirty="0">
                <a:solidFill>
                  <a:srgbClr val="0000FF"/>
                </a:solidFill>
                <a:cs typeface="Times New Roman" pitchFamily="18" charset="0"/>
              </a:rPr>
              <a:t>Symbol Level </a:t>
            </a:r>
            <a:r>
              <a:rPr lang="en-GB" sz="2200" kern="0" dirty="0" smtClean="0">
                <a:solidFill>
                  <a:srgbClr val="0000FF"/>
                </a:solidFill>
                <a:cs typeface="Times New Roman" pitchFamily="18" charset="0"/>
              </a:rPr>
              <a:t>: </a:t>
            </a:r>
            <a:r>
              <a:rPr lang="en-GB" sz="2200" kern="0" dirty="0" smtClean="0">
                <a:cs typeface="Times New Roman" pitchFamily="18" charset="0"/>
              </a:rPr>
              <a:t>represented facts can be manipulated</a:t>
            </a:r>
            <a:endParaRPr lang="en-GB" sz="2200" kern="0" dirty="0"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Arial" pitchFamily="34" charset="0"/>
              <a:buChar char="•"/>
            </a:pPr>
            <a:endParaRPr lang="en-GB" sz="2200" b="1" i="1" kern="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Representation</a:t>
            </a:r>
            <a:r>
              <a:rPr lang="fr-FR" i="1" u="sng" spc="3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and </a:t>
            </a:r>
            <a:r>
              <a:rPr lang="fr-FR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Mapping</a:t>
            </a:r>
            <a:endParaRPr lang="en-US" sz="4800" spc="300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2600" y="2667000"/>
            <a:ext cx="1143000" cy="762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Facts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62400" y="2667000"/>
            <a:ext cx="2133600" cy="762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Internal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Representations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962400" y="4495800"/>
            <a:ext cx="2133600" cy="762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English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Representations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895600" y="289560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2895600" y="320040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rot="16200000">
            <a:off x="3810000" y="396240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rot="5400000" flipV="1">
            <a:off x="5181600" y="396240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6096000" y="2895600"/>
            <a:ext cx="1143000" cy="304800"/>
          </a:xfrm>
          <a:custGeom>
            <a:avLst/>
            <a:gdLst>
              <a:gd name="T0" fmla="*/ 0 w 720"/>
              <a:gd name="T1" fmla="*/ 0 h 192"/>
              <a:gd name="T2" fmla="*/ 720 w 720"/>
              <a:gd name="T3" fmla="*/ 0 h 192"/>
              <a:gd name="T4" fmla="*/ 720 w 720"/>
              <a:gd name="T5" fmla="*/ 192 h 192"/>
              <a:gd name="T6" fmla="*/ 0 w 720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192">
                <a:moveTo>
                  <a:pt x="0" y="0"/>
                </a:moveTo>
                <a:lnTo>
                  <a:pt x="720" y="0"/>
                </a:lnTo>
                <a:lnTo>
                  <a:pt x="720" y="192"/>
                </a:lnTo>
                <a:lnTo>
                  <a:pt x="0" y="192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6324600" y="2057400"/>
            <a:ext cx="137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reasoning programs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362200" y="36576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English understanding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5867400" y="36576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English generation</a:t>
            </a:r>
          </a:p>
        </p:txBody>
      </p:sp>
    </p:spTree>
    <p:extLst>
      <p:ext uri="{BB962C8B-B14F-4D97-AF65-F5344CB8AC3E}">
        <p14:creationId xmlns:p14="http://schemas.microsoft.com/office/powerpoint/2010/main" val="38388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Representation</a:t>
            </a:r>
            <a:r>
              <a:rPr lang="fr-FR" i="1" u="sng" spc="3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and </a:t>
            </a:r>
            <a:r>
              <a:rPr lang="fr-FR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Mapping</a:t>
            </a:r>
            <a:endParaRPr lang="en-US" sz="4800" spc="3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600200" y="2209800"/>
            <a:ext cx="1143000" cy="762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Initial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facts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600200" y="4495800"/>
            <a:ext cx="2133600" cy="1066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Internal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representations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of initial facts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2743200" y="2590800"/>
            <a:ext cx="35814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 rot="16200000">
            <a:off x="6172200" y="3733800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rot="5400000" flipV="1">
            <a:off x="1447800" y="3733800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124200" y="21336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desired real reasoning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362200" y="3200400"/>
            <a:ext cx="1905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forward representation mapping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6324600" y="2209800"/>
            <a:ext cx="1143000" cy="762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facts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5410200" y="4495800"/>
            <a:ext cx="2133600" cy="1066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Internal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representations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of final facts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5029200" y="3200400"/>
            <a:ext cx="1905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backward representation mapping</a:t>
            </a: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3733800" y="5029200"/>
            <a:ext cx="1676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3886200" y="51054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operation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387748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Representation</a:t>
            </a:r>
            <a:r>
              <a:rPr lang="fr-FR" i="1" u="sng" spc="3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and </a:t>
            </a:r>
            <a:r>
              <a:rPr lang="fr-FR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Mapping</a:t>
            </a:r>
            <a:endParaRPr lang="en-US" sz="4800" spc="3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Spot is a dog</a:t>
            </a:r>
          </a:p>
          <a:p>
            <a:pPr marL="342900" lvl="0" indent="-342900" fontAlgn="base">
              <a:lnSpc>
                <a:spcPct val="90000"/>
              </a:lnSpc>
              <a:spcBef>
                <a:spcPct val="0"/>
              </a:spcBef>
              <a:spcAft>
                <a:spcPct val="100000"/>
              </a:spcAft>
              <a:buClr>
                <a:srgbClr val="000000"/>
              </a:buClr>
              <a:buSzPct val="120000"/>
              <a:buNone/>
            </a:pP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GB" sz="2400" kern="0" dirty="0">
                <a:solidFill>
                  <a:srgbClr val="0000FF"/>
                </a:solidFill>
                <a:cs typeface="Times New Roman" pitchFamily="18" charset="0"/>
              </a:rPr>
              <a:t>dog(Spot)</a:t>
            </a:r>
          </a:p>
          <a:p>
            <a:pPr marL="342900" lvl="0" indent="-342900" fontAlgn="base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Every dog has a tail</a:t>
            </a:r>
          </a:p>
          <a:p>
            <a:pPr marL="342900" lvl="0" indent="-342900" fontAlgn="base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GB" sz="2400" kern="0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x: dog(x)  </a:t>
            </a:r>
            <a:r>
              <a:rPr lang="en-GB" sz="2400" kern="0" dirty="0" err="1">
                <a:solidFill>
                  <a:srgbClr val="0000FF"/>
                </a:solidFill>
                <a:cs typeface="Times New Roman" pitchFamily="18" charset="0"/>
              </a:rPr>
              <a:t>hastail</a:t>
            </a:r>
            <a:r>
              <a:rPr lang="en-GB" sz="2400" kern="0" dirty="0">
                <a:solidFill>
                  <a:srgbClr val="0000FF"/>
                </a:solidFill>
                <a:cs typeface="Times New Roman" pitchFamily="18" charset="0"/>
              </a:rPr>
              <a:t>(x)</a:t>
            </a:r>
          </a:p>
          <a:p>
            <a:pPr marL="342900" lvl="0" indent="-342900" fontAlgn="base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endParaRPr lang="en-GB" sz="2400" kern="0" dirty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sz="2400" kern="0" dirty="0">
                <a:solidFill>
                  <a:srgbClr val="0000FF"/>
                </a:solidFill>
                <a:cs typeface="Times New Roman" pitchFamily="18" charset="0"/>
              </a:rPr>
              <a:t>	</a:t>
            </a:r>
          </a:p>
          <a:p>
            <a:pPr marL="342900" lvl="0" indent="-342900" fontAlgn="base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sz="2400" kern="0" dirty="0">
                <a:solidFill>
                  <a:srgbClr val="0000FF"/>
                </a:solidFill>
                <a:cs typeface="Times New Roman" pitchFamily="18" charset="0"/>
              </a:rPr>
              <a:t>	</a:t>
            </a:r>
            <a:r>
              <a:rPr lang="en-GB" sz="2400" kern="0" dirty="0" err="1">
                <a:solidFill>
                  <a:srgbClr val="0000FF"/>
                </a:solidFill>
                <a:cs typeface="Times New Roman" pitchFamily="18" charset="0"/>
              </a:rPr>
              <a:t>hastail</a:t>
            </a:r>
            <a:r>
              <a:rPr lang="en-GB" sz="2400" kern="0" dirty="0">
                <a:solidFill>
                  <a:srgbClr val="0000FF"/>
                </a:solidFill>
                <a:cs typeface="Times New Roman" pitchFamily="18" charset="0"/>
              </a:rPr>
              <a:t>(Spot)</a:t>
            </a:r>
          </a:p>
          <a:p>
            <a:pPr marL="342900" lvl="0" indent="-342900" fontAlgn="base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	Spot has a tail</a:t>
            </a:r>
          </a:p>
          <a:p>
            <a:pPr marL="342900" lvl="0" indent="-342900" fontAlgn="base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endParaRPr lang="en-GB" sz="2400" kern="0" dirty="0">
              <a:solidFill>
                <a:srgbClr val="0000FF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Representation</a:t>
            </a:r>
            <a:r>
              <a:rPr lang="fr-FR" i="1" u="sng" spc="3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and </a:t>
            </a:r>
            <a:r>
              <a:rPr lang="fr-FR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Mapping</a:t>
            </a:r>
            <a:endParaRPr lang="en-US" sz="4800" spc="3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10000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Fact-representation mapping is </a:t>
            </a:r>
            <a:r>
              <a:rPr lang="en-GB" sz="2400" kern="0" dirty="0">
                <a:solidFill>
                  <a:srgbClr val="0000FF"/>
                </a:solidFill>
                <a:cs typeface="Times New Roman" pitchFamily="18" charset="0"/>
              </a:rPr>
              <a:t>not one-to-one</a:t>
            </a: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endParaRPr lang="en-GB" sz="2400" kern="0" dirty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400" kern="0" dirty="0">
                <a:solidFill>
                  <a:srgbClr val="0000FF"/>
                </a:solidFill>
                <a:cs typeface="Times New Roman" pitchFamily="18" charset="0"/>
              </a:rPr>
              <a:t>Good</a:t>
            </a: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2400" kern="0" dirty="0">
                <a:solidFill>
                  <a:srgbClr val="0000FF"/>
                </a:solidFill>
                <a:cs typeface="Times New Roman" pitchFamily="18" charset="0"/>
              </a:rPr>
              <a:t>representation</a:t>
            </a: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 can make a </a:t>
            </a:r>
            <a:r>
              <a:rPr lang="en-GB" sz="2400" kern="0" dirty="0">
                <a:solidFill>
                  <a:srgbClr val="0000FF"/>
                </a:solidFill>
                <a:cs typeface="Times New Roman" pitchFamily="18" charset="0"/>
              </a:rPr>
              <a:t>reasoning program</a:t>
            </a: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2400" kern="0" dirty="0">
                <a:solidFill>
                  <a:srgbClr val="0000FF"/>
                </a:solidFill>
                <a:cs typeface="Times New Roman" pitchFamily="18" charset="0"/>
              </a:rPr>
              <a:t>trivial</a:t>
            </a: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endParaRPr lang="en-GB" sz="2400" kern="0" dirty="0">
              <a:solidFill>
                <a:srgbClr val="0000FF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3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Representation</a:t>
            </a:r>
            <a:r>
              <a:rPr lang="fr-FR" i="1" u="sng" spc="3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and </a:t>
            </a:r>
            <a:r>
              <a:rPr lang="fr-FR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Mapping</a:t>
            </a:r>
            <a:endParaRPr lang="en-US" sz="4800" spc="3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0" lvl="0" indent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000" dirty="0">
                <a:solidFill>
                  <a:srgbClr val="0000FF"/>
                </a:solidFill>
                <a:cs typeface="Times New Roman" pitchFamily="18" charset="0"/>
              </a:rPr>
              <a:t>No. black squares </a:t>
            </a:r>
            <a:r>
              <a:rPr lang="en-GB" sz="2000" dirty="0" smtClean="0">
                <a:solidFill>
                  <a:srgbClr val="0000FF"/>
                </a:solidFill>
                <a:cs typeface="Times New Roman" pitchFamily="18" charset="0"/>
              </a:rPr>
              <a:t>= </a:t>
            </a:r>
            <a:r>
              <a:rPr lang="en-GB" sz="2000" dirty="0">
                <a:solidFill>
                  <a:srgbClr val="0000FF"/>
                </a:solidFill>
                <a:cs typeface="Times New Roman" pitchFamily="18" charset="0"/>
              </a:rPr>
              <a:t>30</a:t>
            </a:r>
          </a:p>
          <a:p>
            <a:pPr marL="0" lvl="0" indent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sz="2000" dirty="0">
              <a:solidFill>
                <a:srgbClr val="0000FF"/>
              </a:solidFill>
              <a:cs typeface="Times New Roman" pitchFamily="18" charset="0"/>
            </a:endParaRPr>
          </a:p>
          <a:p>
            <a:pPr marL="0" lvl="0" indent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000" dirty="0">
                <a:solidFill>
                  <a:srgbClr val="0000FF"/>
                </a:solidFill>
                <a:cs typeface="Times New Roman" pitchFamily="18" charset="0"/>
              </a:rPr>
              <a:t>No. white square </a:t>
            </a:r>
            <a:r>
              <a:rPr lang="en-GB" sz="2000" dirty="0" smtClean="0">
                <a:solidFill>
                  <a:srgbClr val="0000FF"/>
                </a:solidFill>
                <a:cs typeface="Times New Roman" pitchFamily="18" charset="0"/>
              </a:rPr>
              <a:t>= </a:t>
            </a:r>
            <a:r>
              <a:rPr lang="en-GB" sz="2000" dirty="0">
                <a:solidFill>
                  <a:srgbClr val="0000FF"/>
                </a:solidFill>
                <a:cs typeface="Times New Roman" pitchFamily="18" charset="0"/>
              </a:rPr>
              <a:t>32</a:t>
            </a: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graphicFrame>
        <p:nvGraphicFramePr>
          <p:cNvPr id="4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9536"/>
              </p:ext>
            </p:extLst>
          </p:nvPr>
        </p:nvGraphicFramePr>
        <p:xfrm>
          <a:off x="2133600" y="2209800"/>
          <a:ext cx="1981200" cy="1950720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8521"/>
              </p:ext>
            </p:extLst>
          </p:nvPr>
        </p:nvGraphicFramePr>
        <p:xfrm>
          <a:off x="4648200" y="2209800"/>
          <a:ext cx="1981200" cy="1950720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8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i="1" u="sng" spc="300" dirty="0" err="1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Approaches</a:t>
            </a:r>
            <a:r>
              <a:rPr lang="fr-FR" i="1" u="sng" spc="3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 to KR</a:t>
            </a:r>
            <a:endParaRPr lang="en-US" sz="4800" spc="3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sz="2200" kern="0" dirty="0">
                <a:solidFill>
                  <a:srgbClr val="0000FF"/>
                </a:solidFill>
                <a:cs typeface="Times New Roman" pitchFamily="18" charset="0"/>
              </a:rPr>
              <a:t>Good </a:t>
            </a:r>
            <a:r>
              <a:rPr lang="en-GB" sz="2200" kern="0" dirty="0" smtClean="0">
                <a:solidFill>
                  <a:srgbClr val="0000FF"/>
                </a:solidFill>
                <a:cs typeface="Times New Roman" pitchFamily="18" charset="0"/>
              </a:rPr>
              <a:t>representation has following properties:</a:t>
            </a:r>
            <a:endParaRPr lang="en-GB" sz="2200" kern="0" dirty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200" kern="0" dirty="0">
                <a:solidFill>
                  <a:srgbClr val="000000"/>
                </a:solidFill>
                <a:cs typeface="Times New Roman" pitchFamily="18" charset="0"/>
              </a:rPr>
              <a:t>Representational adequacy</a:t>
            </a: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200" kern="0" dirty="0">
                <a:solidFill>
                  <a:srgbClr val="000000"/>
                </a:solidFill>
                <a:cs typeface="Times New Roman" pitchFamily="18" charset="0"/>
              </a:rPr>
              <a:t>Inferential adequacy</a:t>
            </a: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200" kern="0" dirty="0">
                <a:solidFill>
                  <a:srgbClr val="000000"/>
                </a:solidFill>
                <a:cs typeface="Times New Roman" pitchFamily="18" charset="0"/>
              </a:rPr>
              <a:t>Inferential efficiency</a:t>
            </a: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200" kern="0" dirty="0" err="1">
                <a:solidFill>
                  <a:srgbClr val="000000"/>
                </a:solidFill>
                <a:cs typeface="Times New Roman" pitchFamily="18" charset="0"/>
              </a:rPr>
              <a:t>Acquisitional</a:t>
            </a:r>
            <a:r>
              <a:rPr lang="en-GB" sz="2200" kern="0" dirty="0">
                <a:solidFill>
                  <a:srgbClr val="000000"/>
                </a:solidFill>
                <a:cs typeface="Times New Roman" pitchFamily="18" charset="0"/>
              </a:rPr>
              <a:t> efficiency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  <a:buNone/>
            </a:pPr>
            <a:endParaRPr lang="en-GB" sz="2200" kern="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sz="2200" kern="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endParaRPr lang="en-GB" sz="2200" kern="0" dirty="0">
              <a:solidFill>
                <a:srgbClr val="0000FF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i="1" u="sng" spc="3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Approaches</a:t>
            </a:r>
            <a:r>
              <a:rPr lang="fr-FR" i="1" u="sng" spc="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to KR</a:t>
            </a:r>
            <a:endParaRPr lang="en-US" sz="4800" spc="3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sz="24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Simple relational knowledge:</a:t>
            </a: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 very weak inferential capabilities.</a:t>
            </a: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 serve as the input to powerful inference engines.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  <a:buNone/>
            </a:pPr>
            <a:endParaRPr lang="en-GB" sz="24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GB" sz="2400" kern="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6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i="1" u="sng" spc="300" dirty="0" err="1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Approaches</a:t>
            </a:r>
            <a:r>
              <a:rPr lang="fr-FR" i="1" u="sng" spc="3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 to KR</a:t>
            </a:r>
            <a:endParaRPr lang="en-US" sz="4800" spc="3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200" dirty="0">
                <a:solidFill>
                  <a:srgbClr val="0000FF"/>
                </a:solidFill>
                <a:cs typeface="Times New Roman" pitchFamily="18" charset="0"/>
              </a:rPr>
              <a:t>Inheritable knowledge: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sz="2200" dirty="0">
                <a:cs typeface="Times New Roman" pitchFamily="18" charset="0"/>
              </a:rPr>
              <a:t>Objects are organized into </a:t>
            </a:r>
            <a:r>
              <a:rPr lang="en-GB" sz="2200" dirty="0">
                <a:solidFill>
                  <a:srgbClr val="0000FF"/>
                </a:solidFill>
                <a:cs typeface="Times New Roman" pitchFamily="18" charset="0"/>
              </a:rPr>
              <a:t>classes</a:t>
            </a:r>
            <a:r>
              <a:rPr lang="en-GB" sz="2200" dirty="0">
                <a:cs typeface="Times New Roman" pitchFamily="18" charset="0"/>
              </a:rPr>
              <a:t> and classes are organized in a generalization </a:t>
            </a:r>
            <a:r>
              <a:rPr lang="en-GB" sz="2200" dirty="0">
                <a:solidFill>
                  <a:srgbClr val="0000FF"/>
                </a:solidFill>
                <a:cs typeface="Times New Roman" pitchFamily="18" charset="0"/>
              </a:rPr>
              <a:t>hierarchy</a:t>
            </a:r>
            <a:r>
              <a:rPr lang="en-GB" sz="2200" dirty="0">
                <a:cs typeface="Times New Roman" pitchFamily="18" charset="0"/>
              </a:rPr>
              <a:t>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sz="2200" dirty="0">
                <a:solidFill>
                  <a:srgbClr val="0000FF"/>
                </a:solidFill>
                <a:cs typeface="Times New Roman" pitchFamily="18" charset="0"/>
              </a:rPr>
              <a:t>Inheritance</a:t>
            </a:r>
            <a:r>
              <a:rPr lang="en-GB" sz="2200" dirty="0">
                <a:cs typeface="Times New Roman" pitchFamily="18" charset="0"/>
              </a:rPr>
              <a:t> is a powerful form of inference, but </a:t>
            </a:r>
            <a:r>
              <a:rPr lang="en-GB" sz="2200" dirty="0">
                <a:solidFill>
                  <a:srgbClr val="0000FF"/>
                </a:solidFill>
                <a:cs typeface="Times New Roman" pitchFamily="18" charset="0"/>
              </a:rPr>
              <a:t>not adequate</a:t>
            </a:r>
            <a:r>
              <a:rPr lang="en-GB" sz="2200" dirty="0" smtClean="0">
                <a:cs typeface="Times New Roman" pitchFamily="18" charset="0"/>
              </a:rPr>
              <a:t>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sz="2200" dirty="0" smtClean="0">
                <a:cs typeface="Times New Roman" pitchFamily="18" charset="0"/>
              </a:rPr>
              <a:t>Slot and Filler structure / Semantic Network / Collection of Frames</a:t>
            </a:r>
            <a:endParaRPr lang="en-GB" sz="2200" dirty="0">
              <a:cs typeface="Times New Roman" pitchFamily="18" charset="0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Pct val="120000"/>
              <a:buFontTx/>
              <a:buNone/>
            </a:pPr>
            <a:endParaRPr lang="en-GB" sz="2200" dirty="0">
              <a:cs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200" dirty="0">
                <a:cs typeface="Times New Roman" pitchFamily="18" charset="0"/>
              </a:rPr>
              <a:t>	</a:t>
            </a:r>
            <a:endParaRPr lang="en-GB" sz="2200" dirty="0">
              <a:solidFill>
                <a:srgbClr val="0000FF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i="1" u="sng" spc="300" dirty="0" err="1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Approaches</a:t>
            </a:r>
            <a:r>
              <a:rPr lang="fr-FR" i="1" u="sng" spc="3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 to KR</a:t>
            </a:r>
            <a:endParaRPr lang="en-US" sz="4800" spc="3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sz="2400" kern="0" dirty="0">
                <a:solidFill>
                  <a:srgbClr val="0000FF"/>
                </a:solidFill>
                <a:cs typeface="Times New Roman" pitchFamily="18" charset="0"/>
              </a:rPr>
              <a:t>Inferential knowledge:</a:t>
            </a: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Facts represented in a </a:t>
            </a:r>
            <a:r>
              <a:rPr lang="en-GB" sz="2400" kern="0" dirty="0">
                <a:solidFill>
                  <a:srgbClr val="0000FF"/>
                </a:solidFill>
                <a:cs typeface="Times New Roman" pitchFamily="18" charset="0"/>
              </a:rPr>
              <a:t>logical form</a:t>
            </a: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, which facilitates </a:t>
            </a:r>
            <a:r>
              <a:rPr lang="en-GB" sz="2400" kern="0" dirty="0">
                <a:solidFill>
                  <a:srgbClr val="0000FF"/>
                </a:solidFill>
                <a:cs typeface="Times New Roman" pitchFamily="18" charset="0"/>
              </a:rPr>
              <a:t>reasoning</a:t>
            </a: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An </a:t>
            </a:r>
            <a:r>
              <a:rPr lang="en-GB" sz="2400" kern="0" dirty="0">
                <a:solidFill>
                  <a:srgbClr val="0000FF"/>
                </a:solidFill>
                <a:cs typeface="Times New Roman" pitchFamily="18" charset="0"/>
              </a:rPr>
              <a:t>inference engine</a:t>
            </a: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 is required.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  <a:buNone/>
            </a:pPr>
            <a:endParaRPr lang="en-GB" sz="2400" kern="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endParaRPr lang="en-GB" sz="2400" kern="0" dirty="0">
              <a:solidFill>
                <a:srgbClr val="0000FF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44240"/>
            <a:ext cx="8183880" cy="1051560"/>
          </a:xfrm>
        </p:spPr>
        <p:txBody>
          <a:bodyPr anchor="ctr">
            <a:noAutofit/>
          </a:bodyPr>
          <a:lstStyle/>
          <a:p>
            <a:pPr algn="ctr"/>
            <a:r>
              <a:rPr lang="fr-FR" sz="3200" i="1" u="sng" spc="3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KNOWLEDGE REPERESENTATION </a:t>
            </a:r>
            <a:endParaRPr lang="en-US" sz="3200" spc="3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Gidc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Degree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Engg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. College,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Abrama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ARTIFICIAL INTELLIGENCE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CODE: 2180703</a:t>
            </a:r>
          </a:p>
          <a:p>
            <a:pPr marL="0" indent="0" algn="ctr">
              <a:buNone/>
            </a:pPr>
            <a:endParaRPr lang="en-US" sz="3200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i="1" u="sng" spc="300" dirty="0" err="1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Approaches</a:t>
            </a:r>
            <a:r>
              <a:rPr lang="fr-FR" i="1" u="sng" spc="3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 to KR</a:t>
            </a:r>
            <a:endParaRPr lang="en-US" sz="4800" spc="3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sz="2400" kern="0" dirty="0" smtClean="0">
                <a:solidFill>
                  <a:srgbClr val="0000FF"/>
                </a:solidFill>
                <a:cs typeface="Times New Roman" pitchFamily="18" charset="0"/>
              </a:rPr>
              <a:t>Procedural knowledge:</a:t>
            </a: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400" kern="0" dirty="0" smtClean="0">
                <a:solidFill>
                  <a:srgbClr val="000000"/>
                </a:solidFill>
                <a:cs typeface="Times New Roman" pitchFamily="18" charset="0"/>
              </a:rPr>
              <a:t>Representation of </a:t>
            </a:r>
            <a:r>
              <a:rPr lang="en-GB" sz="2400" kern="0" dirty="0" smtClean="0">
                <a:solidFill>
                  <a:srgbClr val="0000FF"/>
                </a:solidFill>
                <a:cs typeface="Times New Roman" pitchFamily="18" charset="0"/>
              </a:rPr>
              <a:t>“how to make it”</a:t>
            </a:r>
            <a:r>
              <a:rPr lang="en-GB" sz="2400" kern="0" dirty="0" smtClean="0">
                <a:solidFill>
                  <a:srgbClr val="000000"/>
                </a:solidFill>
                <a:cs typeface="Times New Roman" pitchFamily="18" charset="0"/>
              </a:rPr>
              <a:t> rather than </a:t>
            </a:r>
            <a:r>
              <a:rPr lang="en-GB" sz="2400" kern="0" dirty="0" smtClean="0">
                <a:solidFill>
                  <a:srgbClr val="0000FF"/>
                </a:solidFill>
                <a:cs typeface="Times New Roman" pitchFamily="18" charset="0"/>
              </a:rPr>
              <a:t>“what it is”</a:t>
            </a:r>
            <a:r>
              <a:rPr lang="en-GB" sz="2400" kern="0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400" kern="0" dirty="0" smtClean="0">
                <a:solidFill>
                  <a:srgbClr val="000000"/>
                </a:solidFill>
                <a:cs typeface="Times New Roman" pitchFamily="18" charset="0"/>
              </a:rPr>
              <a:t>Operational</a:t>
            </a: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FontTx/>
              <a:buChar char="•"/>
            </a:pPr>
            <a:r>
              <a:rPr lang="en-GB" sz="2400" kern="0" dirty="0" smtClean="0">
                <a:solidFill>
                  <a:srgbClr val="000000"/>
                </a:solidFill>
                <a:cs typeface="Times New Roman" pitchFamily="18" charset="0"/>
              </a:rPr>
              <a:t>May have </a:t>
            </a:r>
            <a:r>
              <a:rPr lang="en-GB" sz="2400" kern="0" dirty="0" smtClean="0">
                <a:solidFill>
                  <a:srgbClr val="0000FF"/>
                </a:solidFill>
                <a:cs typeface="Times New Roman" pitchFamily="18" charset="0"/>
              </a:rPr>
              <a:t>inferential efficiency</a:t>
            </a:r>
            <a:r>
              <a:rPr lang="en-GB" sz="2400" kern="0" dirty="0" smtClean="0">
                <a:solidFill>
                  <a:srgbClr val="000000"/>
                </a:solidFill>
                <a:cs typeface="Times New Roman" pitchFamily="18" charset="0"/>
              </a:rPr>
              <a:t>, but  </a:t>
            </a:r>
            <a:r>
              <a:rPr lang="en-GB" sz="2400" kern="0" dirty="0" smtClean="0">
                <a:solidFill>
                  <a:srgbClr val="0000FF"/>
                </a:solidFill>
                <a:cs typeface="Times New Roman" pitchFamily="18" charset="0"/>
              </a:rPr>
              <a:t>no</a:t>
            </a:r>
            <a:r>
              <a:rPr lang="en-GB" sz="2400" kern="0" dirty="0" smtClean="0">
                <a:solidFill>
                  <a:srgbClr val="000000"/>
                </a:solidFill>
                <a:cs typeface="Times New Roman" pitchFamily="18" charset="0"/>
              </a:rPr>
              <a:t> inferential adequacy and</a:t>
            </a:r>
            <a:r>
              <a:rPr lang="en-GB" sz="2400" kern="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GB" sz="2400" kern="0" dirty="0" err="1" smtClean="0">
                <a:solidFill>
                  <a:srgbClr val="000000"/>
                </a:solidFill>
                <a:cs typeface="Times New Roman" pitchFamily="18" charset="0"/>
              </a:rPr>
              <a:t>acquisitional</a:t>
            </a:r>
            <a:r>
              <a:rPr lang="en-GB" sz="2400" kern="0" dirty="0" smtClean="0">
                <a:solidFill>
                  <a:srgbClr val="000000"/>
                </a:solidFill>
                <a:cs typeface="Times New Roman" pitchFamily="18" charset="0"/>
              </a:rPr>
              <a:t> efficiency.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0000"/>
              <a:buNone/>
            </a:pPr>
            <a:endParaRPr lang="en-GB" sz="2400" kern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sz="2400" kern="0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endParaRPr lang="en-GB" sz="2400" kern="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i="1" u="sng" spc="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Issues in KR</a:t>
            </a:r>
            <a:endParaRPr lang="en-US" sz="4800" spc="3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  <a:buSzPct val="120000"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Are any attributes of objects so basic that they occur in almost every problem domain?</a:t>
            </a:r>
          </a:p>
          <a:p>
            <a:pPr>
              <a:spcBef>
                <a:spcPct val="0"/>
              </a:spcBef>
              <a:spcAft>
                <a:spcPct val="50000"/>
              </a:spcAft>
              <a:buSzPct val="120000"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Are there any important relationships that exits among object attributes?</a:t>
            </a:r>
          </a:p>
          <a:p>
            <a:pPr>
              <a:spcBef>
                <a:spcPct val="0"/>
              </a:spcBef>
              <a:buSzPct val="120000"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At what level of detail should knowledge be represented?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  <a:buSzPct val="120000"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How should sets of objects be represented?</a:t>
            </a:r>
          </a:p>
          <a:p>
            <a:pPr>
              <a:spcBef>
                <a:spcPct val="0"/>
              </a:spcBef>
              <a:buSzPct val="120000"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Given a large amount of knowledge stored, how can relevant parts be accessed?</a:t>
            </a:r>
          </a:p>
          <a:p>
            <a:pPr>
              <a:lnSpc>
                <a:spcPct val="150000"/>
              </a:lnSpc>
              <a:spcBef>
                <a:spcPct val="0"/>
              </a:spcBef>
              <a:buSzPct val="120000"/>
              <a:buFontTx/>
              <a:buNone/>
            </a:pPr>
            <a:endParaRPr lang="en-GB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i="1" u="sng" spc="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Issues in KR</a:t>
            </a:r>
            <a:endParaRPr lang="en-US" sz="4800" spc="3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sz="2200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Important attributes: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sz="22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endParaRPr lang="en-GB" sz="22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sz="22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Isa</a:t>
            </a: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20000"/>
              <a:buNone/>
            </a:pPr>
            <a:r>
              <a:rPr lang="en-GB" sz="22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GB" sz="2200" kern="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5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i="1" u="sng" spc="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Issues in KR</a:t>
            </a:r>
            <a:endParaRPr lang="en-US" sz="4800" spc="3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Relationships among attributes: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Inverses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Isa hierarchy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GB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i="1" u="sng" spc="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Issues in KR</a:t>
            </a:r>
            <a:endParaRPr lang="en-US" sz="4800" spc="3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Choosing the Granularity: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High-level facts may not be adequate for inference.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Low-level primitives may require a lot of storage.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GB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i="1" u="sng" spc="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Issues in KR</a:t>
            </a:r>
            <a:endParaRPr lang="en-US" sz="4800" spc="3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Representation of sets of objects: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By names.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By extensional definition.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intensional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definition.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GB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i="1" u="sng" spc="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Issues in KR</a:t>
            </a:r>
            <a:endParaRPr lang="en-US" sz="4800" spc="3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Finding the right structures: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Selecting an initial structure.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Revising the choice.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GB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sz="3200" i="1" u="sng" spc="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KNOWLEDGE REPERESENTATION ISSUES</a:t>
            </a:r>
            <a:endParaRPr lang="en-US" sz="4400" spc="3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56304"/>
          </a:xfrm>
        </p:spPr>
        <p:txBody>
          <a:bodyPr>
            <a:normAutofit/>
          </a:bodyPr>
          <a:lstStyle/>
          <a:p>
            <a:pPr marL="0" lvl="0" indent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None/>
            </a:pPr>
            <a:r>
              <a:rPr lang="en-GB" sz="2400" b="1" u="sng" kern="0" dirty="0" smtClean="0">
                <a:solidFill>
                  <a:srgbClr val="000000"/>
                </a:solidFill>
                <a:cs typeface="Times New Roman" pitchFamily="18" charset="0"/>
              </a:rPr>
              <a:t>TOPICS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Char char="•"/>
            </a:pPr>
            <a:r>
              <a:rPr lang="en-GB" sz="2400" kern="0" dirty="0" smtClean="0">
                <a:solidFill>
                  <a:srgbClr val="000000"/>
                </a:solidFill>
                <a:cs typeface="Times New Roman" pitchFamily="18" charset="0"/>
              </a:rPr>
              <a:t>What </a:t>
            </a: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is KR?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Char char="•"/>
            </a:pP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Representation and mapping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Char char="•"/>
            </a:pP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Approaches to KR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Char char="•"/>
            </a:pP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Issues in KR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Char char="•"/>
            </a:pPr>
            <a:r>
              <a:rPr lang="en-GB" sz="2400" kern="0" dirty="0">
                <a:solidFill>
                  <a:srgbClr val="000000"/>
                </a:solidFill>
                <a:cs typeface="Times New Roman" pitchFamily="18" charset="0"/>
              </a:rPr>
              <a:t>The Frame Problem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None/>
            </a:pPr>
            <a:endParaRPr lang="en-GB" sz="2400" kern="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3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sz="3200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Knowledge</a:t>
            </a:r>
            <a:r>
              <a:rPr lang="fr-FR" sz="3200" i="1" u="sng" spc="3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 knowledge base is an integral part of any knowledge based intelligent system. It maps objects and relationships of the real world to computational objects and relationships.</a:t>
            </a:r>
          </a:p>
          <a:p>
            <a:pPr marL="0" indent="0">
              <a:buNone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58769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8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i="1" u="sng" spc="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fr-FR" i="1" u="sng" spc="3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fr-FR" i="1" u="sng" spc="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i="1" u="sng" spc="3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fr-FR" i="1" u="sng" spc="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i="1" u="sng" spc="3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fr-FR" i="1" u="sng" spc="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5630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Knowledge </a:t>
            </a:r>
            <a:r>
              <a:rPr lang="en-US" sz="1800" dirty="0"/>
              <a:t>is an abstract term that attempts to capture </a:t>
            </a:r>
            <a:r>
              <a:rPr lang="en-US" sz="1800" b="1" dirty="0"/>
              <a:t>an individual’s understanding of a given subject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In the world of intelligent systems the </a:t>
            </a:r>
            <a:r>
              <a:rPr lang="en-US" sz="1800" b="1" dirty="0"/>
              <a:t>domain-specific </a:t>
            </a:r>
            <a:r>
              <a:rPr lang="en-US" sz="1800" b="1" dirty="0" smtClean="0"/>
              <a:t>knowledge </a:t>
            </a:r>
            <a:r>
              <a:rPr lang="en-US" sz="1800" dirty="0" smtClean="0"/>
              <a:t>is </a:t>
            </a:r>
            <a:r>
              <a:rPr lang="en-US" sz="1800" dirty="0"/>
              <a:t>captured. </a:t>
            </a:r>
            <a:r>
              <a:rPr lang="en-US" sz="1800" b="1" dirty="0" err="1"/>
              <a:t>Domain</a:t>
            </a:r>
            <a:r>
              <a:rPr lang="en-US" sz="1800" dirty="0" err="1"/>
              <a:t>is</a:t>
            </a:r>
            <a:r>
              <a:rPr lang="en-US" sz="1800" dirty="0"/>
              <a:t> a well-focused subject area.</a:t>
            </a:r>
          </a:p>
          <a:p>
            <a:endParaRPr lang="en-US" sz="1800" dirty="0"/>
          </a:p>
          <a:p>
            <a:r>
              <a:rPr lang="en-US" sz="1800" dirty="0"/>
              <a:t>Cognitive psychologists have formed a number of theories to explain how humans solve problems. This work uncovered </a:t>
            </a:r>
            <a:r>
              <a:rPr lang="en-US" sz="1800" b="1" dirty="0"/>
              <a:t>the types of </a:t>
            </a:r>
            <a:r>
              <a:rPr lang="en-US" sz="1800" b="1" dirty="0" err="1"/>
              <a:t>knowledge</a:t>
            </a:r>
            <a:r>
              <a:rPr lang="en-US" sz="1800" dirty="0" err="1"/>
              <a:t>humans</a:t>
            </a:r>
            <a:r>
              <a:rPr lang="en-US" sz="1800" dirty="0"/>
              <a:t> commonly use, how they </a:t>
            </a:r>
            <a:r>
              <a:rPr lang="en-US" sz="1800" b="1" dirty="0"/>
              <a:t>mentally </a:t>
            </a:r>
            <a:r>
              <a:rPr lang="en-US" sz="1800" b="1" dirty="0" err="1"/>
              <a:t>organize</a:t>
            </a:r>
            <a:r>
              <a:rPr lang="en-US" sz="1800" dirty="0" err="1"/>
              <a:t>this</a:t>
            </a:r>
            <a:r>
              <a:rPr lang="en-US" sz="1800" dirty="0"/>
              <a:t> knowledge, and how they </a:t>
            </a:r>
            <a:r>
              <a:rPr lang="en-US" sz="1800" b="1" dirty="0" smtClean="0"/>
              <a:t>use </a:t>
            </a:r>
            <a:r>
              <a:rPr lang="en-US" sz="1800" dirty="0" smtClean="0"/>
              <a:t>it </a:t>
            </a:r>
            <a:r>
              <a:rPr lang="en-US" sz="1800" dirty="0"/>
              <a:t>efficiently to solve a problem.</a:t>
            </a: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i="1" u="sng" spc="3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fr-FR" i="1" u="sng" spc="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i="1" u="sng" spc="3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fr-FR" i="1" u="sng" spc="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KR?</a:t>
            </a:r>
            <a:endParaRPr lang="en-US" sz="4800" spc="3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56304"/>
          </a:xfrm>
        </p:spPr>
        <p:txBody>
          <a:bodyPr>
            <a:norm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None/>
            </a:pPr>
            <a:r>
              <a:rPr lang="en-GB" sz="2000" kern="0" dirty="0">
                <a:solidFill>
                  <a:srgbClr val="000000"/>
                </a:solidFill>
                <a:cs typeface="Times New Roman" pitchFamily="18" charset="0"/>
              </a:rPr>
              <a:t>R. Davis, H. </a:t>
            </a:r>
            <a:r>
              <a:rPr lang="en-GB" sz="2000" kern="0" dirty="0" err="1">
                <a:solidFill>
                  <a:srgbClr val="000000"/>
                </a:solidFill>
                <a:cs typeface="Times New Roman" pitchFamily="18" charset="0"/>
              </a:rPr>
              <a:t>Schrobe</a:t>
            </a:r>
            <a:r>
              <a:rPr lang="en-GB" sz="2000" kern="0" dirty="0">
                <a:solidFill>
                  <a:srgbClr val="000000"/>
                </a:solidFill>
                <a:cs typeface="Times New Roman" pitchFamily="18" charset="0"/>
              </a:rPr>
              <a:t>, P. </a:t>
            </a:r>
            <a:r>
              <a:rPr lang="en-GB" sz="2000" kern="0" dirty="0" err="1">
                <a:solidFill>
                  <a:srgbClr val="000000"/>
                </a:solidFill>
                <a:cs typeface="Times New Roman" pitchFamily="18" charset="0"/>
              </a:rPr>
              <a:t>Szolovits</a:t>
            </a:r>
            <a:r>
              <a:rPr lang="en-GB" sz="2000" kern="0" dirty="0">
                <a:solidFill>
                  <a:srgbClr val="000000"/>
                </a:solidFill>
                <a:cs typeface="Times New Roman" pitchFamily="18" charset="0"/>
              </a:rPr>
              <a:t> (1993):</a:t>
            </a:r>
          </a:p>
          <a:p>
            <a:pPr marL="533400" lvl="0" indent="-533400" fontAlgn="base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None/>
            </a:pPr>
            <a:endParaRPr lang="en-GB" sz="2000" kern="0" dirty="0">
              <a:solidFill>
                <a:srgbClr val="000000"/>
              </a:solidFill>
              <a:cs typeface="Times New Roman" pitchFamily="18" charset="0"/>
            </a:endParaRPr>
          </a:p>
          <a:p>
            <a:pPr marL="533400" lvl="0" indent="-5334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AutoNum type="arabicPeriod"/>
            </a:pPr>
            <a:r>
              <a:rPr lang="en-GB" sz="2000" kern="0" dirty="0" smtClean="0">
                <a:solidFill>
                  <a:srgbClr val="000000"/>
                </a:solidFill>
                <a:cs typeface="Times New Roman" pitchFamily="18" charset="0"/>
              </a:rPr>
              <a:t>A </a:t>
            </a:r>
            <a:r>
              <a:rPr lang="en-GB" sz="2000" kern="0" dirty="0">
                <a:solidFill>
                  <a:srgbClr val="000000"/>
                </a:solidFill>
                <a:cs typeface="Times New Roman" pitchFamily="18" charset="0"/>
              </a:rPr>
              <a:t>medium for efficient computation</a:t>
            </a:r>
          </a:p>
          <a:p>
            <a:pPr marL="533400" lvl="0" indent="-5334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AutoNum type="arabicPeriod"/>
            </a:pPr>
            <a:r>
              <a:rPr lang="en-GB" sz="2000" kern="0" dirty="0">
                <a:solidFill>
                  <a:srgbClr val="000000"/>
                </a:solidFill>
                <a:cs typeface="Times New Roman" pitchFamily="18" charset="0"/>
              </a:rPr>
              <a:t>A medium of human </a:t>
            </a:r>
            <a:r>
              <a:rPr lang="en-GB" sz="2000" kern="0" dirty="0" smtClean="0">
                <a:solidFill>
                  <a:srgbClr val="000000"/>
                </a:solidFill>
                <a:cs typeface="Times New Roman" pitchFamily="18" charset="0"/>
              </a:rPr>
              <a:t>expressions</a:t>
            </a:r>
          </a:p>
          <a:p>
            <a:pPr marL="533400" lvl="0" indent="-53340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AutoNum type="arabicPeriod"/>
            </a:pPr>
            <a:r>
              <a:rPr lang="en-US" sz="2000" kern="0" dirty="0">
                <a:solidFill>
                  <a:srgbClr val="000000"/>
                </a:solidFill>
                <a:cs typeface="Times New Roman" pitchFamily="18" charset="0"/>
              </a:rPr>
              <a:t>The object of knowledge </a:t>
            </a:r>
            <a:r>
              <a:rPr lang="en-US" sz="2000" kern="0" dirty="0" smtClean="0">
                <a:solidFill>
                  <a:srgbClr val="000000"/>
                </a:solidFill>
                <a:cs typeface="Times New Roman" pitchFamily="18" charset="0"/>
              </a:rPr>
              <a:t>representation </a:t>
            </a:r>
            <a:r>
              <a:rPr lang="en-US" sz="2000" kern="0" dirty="0">
                <a:solidFill>
                  <a:srgbClr val="000000"/>
                </a:solidFill>
                <a:cs typeface="Times New Roman" pitchFamily="18" charset="0"/>
              </a:rPr>
              <a:t>to express knowledge in computer-tractable form, such that it can be used to help intelligent system perform well.</a:t>
            </a:r>
          </a:p>
          <a:p>
            <a:pPr marL="0" lvl="0" indent="0" fontAlgn="base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Tx/>
              <a:buNone/>
            </a:pPr>
            <a:endParaRPr lang="en-GB" sz="2000" kern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GB" sz="2000" kern="0" dirty="0">
              <a:solidFill>
                <a:srgbClr val="000000"/>
              </a:solidFill>
              <a:cs typeface="Times New Roman" pitchFamily="18" charset="0"/>
            </a:endParaRP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lang="en-GB" sz="2000" kern="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What</a:t>
            </a:r>
            <a:r>
              <a:rPr lang="fr-FR" i="1" u="sng" spc="3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lang="fr-FR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is</a:t>
            </a:r>
            <a:r>
              <a:rPr lang="fr-FR" i="1" u="sng" spc="3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KR?</a:t>
            </a:r>
            <a:endParaRPr lang="en-US" sz="4800" spc="3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56304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a </a:t>
            </a:r>
            <a:r>
              <a:rPr lang="en-US" sz="1800" b="1" dirty="0" smtClean="0">
                <a:solidFill>
                  <a:srgbClr val="000000"/>
                </a:solidFill>
              </a:rPr>
              <a:t>representation </a:t>
            </a:r>
            <a:r>
              <a:rPr lang="en-US" sz="1800" dirty="0" smtClean="0">
                <a:solidFill>
                  <a:srgbClr val="000000"/>
                </a:solidFill>
              </a:rPr>
              <a:t>is </a:t>
            </a:r>
            <a:r>
              <a:rPr lang="en-US" sz="1800" dirty="0">
                <a:solidFill>
                  <a:srgbClr val="000000"/>
                </a:solidFill>
              </a:rPr>
              <a:t>a set of conventions about how to describe a class of things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A </a:t>
            </a:r>
            <a:r>
              <a:rPr lang="en-US" sz="1800" b="1" dirty="0" smtClean="0">
                <a:solidFill>
                  <a:srgbClr val="000000"/>
                </a:solidFill>
              </a:rPr>
              <a:t>description </a:t>
            </a:r>
            <a:r>
              <a:rPr lang="en-US" sz="1800" dirty="0" smtClean="0">
                <a:solidFill>
                  <a:srgbClr val="000000"/>
                </a:solidFill>
              </a:rPr>
              <a:t>makes </a:t>
            </a:r>
            <a:r>
              <a:rPr lang="en-US" sz="1800" dirty="0">
                <a:solidFill>
                  <a:srgbClr val="000000"/>
                </a:solidFill>
              </a:rPr>
              <a:t>use of the conventions of a representation to describe some particular thing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The </a:t>
            </a:r>
            <a:r>
              <a:rPr lang="en-US" sz="1800" dirty="0">
                <a:solidFill>
                  <a:srgbClr val="000000"/>
                </a:solidFill>
              </a:rPr>
              <a:t>function of any </a:t>
            </a:r>
            <a:r>
              <a:rPr lang="en-US" sz="1800" b="1" dirty="0">
                <a:solidFill>
                  <a:srgbClr val="000000"/>
                </a:solidFill>
              </a:rPr>
              <a:t>representation </a:t>
            </a:r>
            <a:r>
              <a:rPr lang="en-US" sz="1800" b="1" dirty="0" smtClean="0">
                <a:solidFill>
                  <a:srgbClr val="000000"/>
                </a:solidFill>
              </a:rPr>
              <a:t>scheme </a:t>
            </a:r>
            <a:r>
              <a:rPr lang="en-US" sz="1800" dirty="0" smtClean="0">
                <a:solidFill>
                  <a:srgbClr val="000000"/>
                </a:solidFill>
              </a:rPr>
              <a:t>is </a:t>
            </a:r>
            <a:r>
              <a:rPr lang="en-US" sz="1800" dirty="0">
                <a:solidFill>
                  <a:srgbClr val="000000"/>
                </a:solidFill>
              </a:rPr>
              <a:t>to capture </a:t>
            </a:r>
            <a:r>
              <a:rPr lang="en-US" sz="1800" b="1" dirty="0">
                <a:solidFill>
                  <a:srgbClr val="000000"/>
                </a:solidFill>
              </a:rPr>
              <a:t>essential </a:t>
            </a:r>
            <a:r>
              <a:rPr lang="en-US" sz="1800" b="1" dirty="0" smtClean="0">
                <a:solidFill>
                  <a:srgbClr val="000000"/>
                </a:solidFill>
              </a:rPr>
              <a:t>features </a:t>
            </a:r>
            <a:r>
              <a:rPr lang="en-US" sz="1800" dirty="0" smtClean="0">
                <a:solidFill>
                  <a:srgbClr val="000000"/>
                </a:solidFill>
              </a:rPr>
              <a:t>of </a:t>
            </a:r>
            <a:r>
              <a:rPr lang="en-US" sz="1800" dirty="0">
                <a:solidFill>
                  <a:srgbClr val="000000"/>
                </a:solidFill>
              </a:rPr>
              <a:t>a </a:t>
            </a:r>
            <a:r>
              <a:rPr lang="en-US" sz="1800" b="1" dirty="0">
                <a:solidFill>
                  <a:srgbClr val="000000"/>
                </a:solidFill>
              </a:rPr>
              <a:t>problem </a:t>
            </a:r>
            <a:r>
              <a:rPr lang="en-US" sz="1800" b="1" dirty="0" smtClean="0">
                <a:solidFill>
                  <a:srgbClr val="000000"/>
                </a:solidFill>
              </a:rPr>
              <a:t>domain </a:t>
            </a:r>
            <a:r>
              <a:rPr lang="en-US" sz="1800" dirty="0" smtClean="0">
                <a:solidFill>
                  <a:srgbClr val="000000"/>
                </a:solidFill>
              </a:rPr>
              <a:t>and </a:t>
            </a:r>
            <a:r>
              <a:rPr lang="en-US" sz="1800" dirty="0">
                <a:solidFill>
                  <a:srgbClr val="000000"/>
                </a:solidFill>
              </a:rPr>
              <a:t>make that information available to a problem solving procedure.</a:t>
            </a: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What</a:t>
            </a:r>
            <a:r>
              <a:rPr lang="fr-FR" i="1" u="sng" spc="3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lang="fr-FR" i="1" u="sng" spc="3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is</a:t>
            </a:r>
            <a:r>
              <a:rPr lang="fr-FR" i="1" u="sng" spc="3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KR?</a:t>
            </a:r>
            <a:endParaRPr lang="en-US" sz="4800" spc="3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56304"/>
          </a:xfrm>
        </p:spPr>
        <p:txBody>
          <a:bodyPr>
            <a:noAutofit/>
          </a:bodyPr>
          <a:lstStyle/>
          <a:p>
            <a:pPr marL="0" marR="1728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A </a:t>
            </a:r>
            <a:r>
              <a:rPr lang="en-US" sz="1800" b="1" dirty="0" err="1">
                <a:solidFill>
                  <a:srgbClr val="000000"/>
                </a:solidFill>
              </a:rPr>
              <a:t>representation</a:t>
            </a:r>
            <a:r>
              <a:rPr lang="en-US" sz="1800" dirty="0" err="1">
                <a:solidFill>
                  <a:srgbClr val="000000"/>
                </a:solidFill>
              </a:rPr>
              <a:t>consists</a:t>
            </a:r>
            <a:r>
              <a:rPr lang="en-US" sz="1800" dirty="0">
                <a:solidFill>
                  <a:srgbClr val="000000"/>
                </a:solidFill>
              </a:rPr>
              <a:t> of four </a:t>
            </a:r>
            <a:r>
              <a:rPr lang="en-US" sz="1800" b="1" dirty="0">
                <a:solidFill>
                  <a:srgbClr val="000000"/>
                </a:solidFill>
              </a:rPr>
              <a:t>fundamental parts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</a:rPr>
              <a:t>A </a:t>
            </a:r>
            <a:r>
              <a:rPr lang="en-US" sz="1800" b="1" dirty="0" smtClean="0">
                <a:solidFill>
                  <a:srgbClr val="000000"/>
                </a:solidFill>
              </a:rPr>
              <a:t>lexical </a:t>
            </a:r>
            <a:r>
              <a:rPr lang="en-US" sz="1800" dirty="0" smtClean="0">
                <a:solidFill>
                  <a:srgbClr val="000000"/>
                </a:solidFill>
              </a:rPr>
              <a:t>part </a:t>
            </a:r>
            <a:r>
              <a:rPr lang="en-US" sz="1800" dirty="0">
                <a:solidFill>
                  <a:srgbClr val="000000"/>
                </a:solidFill>
              </a:rPr>
              <a:t>that determines which symbols are allowed in the representation’s </a:t>
            </a:r>
            <a:r>
              <a:rPr lang="en-US" sz="1800" b="1" dirty="0">
                <a:solidFill>
                  <a:srgbClr val="000000"/>
                </a:solidFill>
              </a:rPr>
              <a:t>vocabulary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A </a:t>
            </a:r>
            <a:r>
              <a:rPr lang="en-US" sz="1800" b="1" dirty="0" smtClean="0">
                <a:solidFill>
                  <a:srgbClr val="000000"/>
                </a:solidFill>
              </a:rPr>
              <a:t>structural </a:t>
            </a:r>
            <a:r>
              <a:rPr lang="en-US" sz="1800" dirty="0" smtClean="0">
                <a:solidFill>
                  <a:srgbClr val="000000"/>
                </a:solidFill>
              </a:rPr>
              <a:t>part </a:t>
            </a:r>
            <a:r>
              <a:rPr lang="en-US" sz="1800" dirty="0">
                <a:solidFill>
                  <a:srgbClr val="000000"/>
                </a:solidFill>
              </a:rPr>
              <a:t>that describes </a:t>
            </a:r>
            <a:r>
              <a:rPr lang="en-US" sz="1800" b="1" dirty="0" smtClean="0">
                <a:solidFill>
                  <a:srgbClr val="000000"/>
                </a:solidFill>
              </a:rPr>
              <a:t>constraints </a:t>
            </a:r>
            <a:r>
              <a:rPr lang="en-US" sz="1800" dirty="0" smtClean="0">
                <a:solidFill>
                  <a:srgbClr val="000000"/>
                </a:solidFill>
              </a:rPr>
              <a:t>on </a:t>
            </a:r>
            <a:r>
              <a:rPr lang="en-US" sz="1800" dirty="0">
                <a:solidFill>
                  <a:srgbClr val="000000"/>
                </a:solidFill>
              </a:rPr>
              <a:t>how the symbols can be arranged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A </a:t>
            </a:r>
            <a:r>
              <a:rPr lang="en-US" sz="1800" b="1" dirty="0" smtClean="0">
                <a:solidFill>
                  <a:srgbClr val="000000"/>
                </a:solidFill>
              </a:rPr>
              <a:t>procedural </a:t>
            </a:r>
            <a:r>
              <a:rPr lang="en-US" sz="1800" dirty="0" smtClean="0">
                <a:solidFill>
                  <a:srgbClr val="000000"/>
                </a:solidFill>
              </a:rPr>
              <a:t>part </a:t>
            </a:r>
            <a:r>
              <a:rPr lang="en-US" sz="1800" dirty="0">
                <a:solidFill>
                  <a:srgbClr val="000000"/>
                </a:solidFill>
              </a:rPr>
              <a:t>that specifies </a:t>
            </a:r>
            <a:r>
              <a:rPr lang="en-US" sz="1800" b="1" dirty="0">
                <a:solidFill>
                  <a:srgbClr val="000000"/>
                </a:solidFill>
              </a:rPr>
              <a:t>access </a:t>
            </a:r>
            <a:r>
              <a:rPr lang="en-US" sz="1800" b="1" dirty="0" smtClean="0">
                <a:solidFill>
                  <a:srgbClr val="000000"/>
                </a:solidFill>
              </a:rPr>
              <a:t>procedures </a:t>
            </a:r>
            <a:r>
              <a:rPr lang="en-US" sz="1800" dirty="0" smtClean="0">
                <a:solidFill>
                  <a:srgbClr val="000000"/>
                </a:solidFill>
              </a:rPr>
              <a:t>that </a:t>
            </a:r>
            <a:r>
              <a:rPr lang="en-US" sz="1800" dirty="0">
                <a:solidFill>
                  <a:srgbClr val="000000"/>
                </a:solidFill>
              </a:rPr>
              <a:t>enable to create descriptions, to modify them, and to answer questions using them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A </a:t>
            </a:r>
            <a:r>
              <a:rPr lang="en-US" sz="1800" b="1" dirty="0" smtClean="0">
                <a:solidFill>
                  <a:srgbClr val="000000"/>
                </a:solidFill>
              </a:rPr>
              <a:t>semantic </a:t>
            </a:r>
            <a:r>
              <a:rPr lang="en-US" sz="1800" dirty="0" smtClean="0">
                <a:solidFill>
                  <a:srgbClr val="000000"/>
                </a:solidFill>
              </a:rPr>
              <a:t>part </a:t>
            </a:r>
            <a:r>
              <a:rPr lang="en-US" sz="1800" dirty="0">
                <a:solidFill>
                  <a:srgbClr val="000000"/>
                </a:solidFill>
              </a:rPr>
              <a:t>that establishes a way of associating </a:t>
            </a:r>
            <a:r>
              <a:rPr lang="en-US" sz="1800" b="1" dirty="0" smtClean="0">
                <a:solidFill>
                  <a:srgbClr val="000000"/>
                </a:solidFill>
              </a:rPr>
              <a:t>meaning </a:t>
            </a:r>
            <a:r>
              <a:rPr lang="en-US" sz="1800" dirty="0" smtClean="0">
                <a:solidFill>
                  <a:srgbClr val="000000"/>
                </a:solidFill>
              </a:rPr>
              <a:t>with </a:t>
            </a:r>
            <a:r>
              <a:rPr lang="en-US" sz="1800" dirty="0">
                <a:solidFill>
                  <a:srgbClr val="000000"/>
                </a:solidFill>
              </a:rPr>
              <a:t>the description.</a:t>
            </a:r>
          </a:p>
        </p:txBody>
      </p:sp>
    </p:spTree>
    <p:extLst>
      <p:ext uri="{BB962C8B-B14F-4D97-AF65-F5344CB8AC3E}">
        <p14:creationId xmlns:p14="http://schemas.microsoft.com/office/powerpoint/2010/main" val="14276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 anchor="ctr">
            <a:normAutofit/>
          </a:bodyPr>
          <a:lstStyle/>
          <a:p>
            <a:pPr algn="ctr"/>
            <a:r>
              <a:rPr lang="fr-FR" i="1" u="sng" spc="300" dirty="0" err="1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Kind</a:t>
            </a:r>
            <a:r>
              <a:rPr lang="fr-FR" i="1" u="sng" spc="3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 of </a:t>
            </a:r>
            <a:r>
              <a:rPr lang="fr-FR" i="1" u="sng" spc="300" dirty="0" err="1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Knowledge</a:t>
            </a:r>
            <a:endParaRPr lang="en-US" sz="4800" spc="3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i="1" dirty="0">
                <a:solidFill>
                  <a:srgbClr val="000000"/>
                </a:solidFill>
                <a:cs typeface="Times New Roman" pitchFamily="18" charset="0"/>
              </a:rPr>
              <a:t>Things we need to talk about and reason about; what do we know</a:t>
            </a:r>
            <a:r>
              <a:rPr lang="en-US" sz="2400" i="1" dirty="0" smtClean="0">
                <a:solidFill>
                  <a:srgbClr val="000000"/>
                </a:solidFill>
                <a:cs typeface="Times New Roman" pitchFamily="18" charset="0"/>
              </a:rPr>
              <a:t>?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i="1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cs typeface="Times New Roman" pitchFamily="18" charset="0"/>
              </a:rPr>
              <a:t>Objects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cs typeface="Times New Roman" pitchFamily="18" charset="0"/>
              </a:rPr>
              <a:t>Descriptions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cs typeface="Times New Roman" pitchFamily="18" charset="0"/>
              </a:rPr>
              <a:t>Classifications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cs typeface="Times New Roman" pitchFamily="18" charset="0"/>
              </a:rPr>
              <a:t>Events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cs typeface="Times New Roman" pitchFamily="18" charset="0"/>
              </a:rPr>
              <a:t>Time sequence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cs typeface="Times New Roman" pitchFamily="18" charset="0"/>
              </a:rPr>
              <a:t>Cause and effect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cs typeface="Times New Roman" pitchFamily="18" charset="0"/>
              </a:rPr>
              <a:t>Relationships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cs typeface="Times New Roman" pitchFamily="18" charset="0"/>
              </a:rPr>
              <a:t>Among objects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cs typeface="Times New Roman" pitchFamily="18" charset="0"/>
              </a:rPr>
              <a:t>Between objects and events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cs typeface="Times New Roman" pitchFamily="18" charset="0"/>
              </a:rPr>
              <a:t>Meta-knowledge</a:t>
            </a: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844</TotalTime>
  <Words>784</Words>
  <Application>Microsoft Office PowerPoint</Application>
  <PresentationFormat>On-screen Show (4:3)</PresentationFormat>
  <Paragraphs>185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Aspect</vt:lpstr>
      <vt:lpstr>PowerPoint Presentation</vt:lpstr>
      <vt:lpstr>KNOWLEDGE REPERESENTATION </vt:lpstr>
      <vt:lpstr>KNOWLEDGE REPERESENTATION ISSUES</vt:lpstr>
      <vt:lpstr>Knowledge base</vt:lpstr>
      <vt:lpstr>But What is Knowledge?</vt:lpstr>
      <vt:lpstr>What is KR?</vt:lpstr>
      <vt:lpstr>What is KR?</vt:lpstr>
      <vt:lpstr>What is KR?</vt:lpstr>
      <vt:lpstr>Kind of Knowledge</vt:lpstr>
      <vt:lpstr>Representation and Mapping</vt:lpstr>
      <vt:lpstr>Representation and Mapping</vt:lpstr>
      <vt:lpstr>Representation and Mapping</vt:lpstr>
      <vt:lpstr>Representation and Mapping</vt:lpstr>
      <vt:lpstr>Representation and Mapping</vt:lpstr>
      <vt:lpstr>Representation and Mapping</vt:lpstr>
      <vt:lpstr>Approaches to KR</vt:lpstr>
      <vt:lpstr>Approaches to KR</vt:lpstr>
      <vt:lpstr>Approaches to KR</vt:lpstr>
      <vt:lpstr>Approaches to KR</vt:lpstr>
      <vt:lpstr>Approaches to KR</vt:lpstr>
      <vt:lpstr>Issues in KR</vt:lpstr>
      <vt:lpstr>Issues in KR</vt:lpstr>
      <vt:lpstr>Issues in KR</vt:lpstr>
      <vt:lpstr>Issues in KR</vt:lpstr>
      <vt:lpstr>Issues in KR</vt:lpstr>
      <vt:lpstr>Issues in KR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SANDIP</dc:creator>
  <cp:lastModifiedBy>SANDIP</cp:lastModifiedBy>
  <cp:revision>111</cp:revision>
  <dcterms:created xsi:type="dcterms:W3CDTF">2016-12-03T08:57:16Z</dcterms:created>
  <dcterms:modified xsi:type="dcterms:W3CDTF">2017-03-08T06:49:23Z</dcterms:modified>
</cp:coreProperties>
</file>