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92" r:id="rId11"/>
    <p:sldId id="264" r:id="rId12"/>
    <p:sldId id="265" r:id="rId13"/>
    <p:sldId id="303" r:id="rId14"/>
    <p:sldId id="266" r:id="rId15"/>
    <p:sldId id="302" r:id="rId16"/>
    <p:sldId id="301" r:id="rId17"/>
    <p:sldId id="269" r:id="rId18"/>
    <p:sldId id="271" r:id="rId19"/>
    <p:sldId id="268" r:id="rId20"/>
    <p:sldId id="289" r:id="rId21"/>
    <p:sldId id="304" r:id="rId22"/>
    <p:sldId id="273" r:id="rId23"/>
    <p:sldId id="290" r:id="rId24"/>
    <p:sldId id="274" r:id="rId25"/>
    <p:sldId id="275" r:id="rId26"/>
    <p:sldId id="295" r:id="rId27"/>
    <p:sldId id="296" r:id="rId28"/>
    <p:sldId id="297" r:id="rId29"/>
    <p:sldId id="279" r:id="rId30"/>
    <p:sldId id="298" r:id="rId31"/>
    <p:sldId id="299" r:id="rId32"/>
    <p:sldId id="300" r:id="rId33"/>
    <p:sldId id="307" r:id="rId34"/>
    <p:sldId id="308" r:id="rId35"/>
    <p:sldId id="277" r:id="rId36"/>
    <p:sldId id="285" r:id="rId37"/>
  </p:sldIdLst>
  <p:sldSz cx="9144000" cy="6858000" type="screen4x3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54D6-3026-4494-B623-CE88E5167711}" type="datetimeFigureOut">
              <a:rPr lang="en-MY" smtClean="0"/>
              <a:t>20/11/2024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F0F42-1673-4D47-BFB0-10444883133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20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F0F42-1673-4D47-BFB0-104448831332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552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F39-00FA-4B33-A0BA-74E1BD173F46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3101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B9C0-9D27-44E4-8D3E-5B8DF871F41C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443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1B65-75AE-4BE3-A2E6-C0551826D44B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044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0782-B362-433E-A381-61562F0D3114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5750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A350-4817-4736-B6A4-9871E9994B4D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4463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BD2-752E-4D1A-8102-1D269F7D5B99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3649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DA4A-69EC-4014-A71E-465A1CC2CF3D}" type="datetime1">
              <a:rPr lang="ms-MY" smtClean="0"/>
              <a:t>20/11/2024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8483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1FB-F66E-4B14-A481-880F0A3557C2}" type="datetime1">
              <a:rPr lang="ms-MY" smtClean="0"/>
              <a:t>20/11/2024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6565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77AA-2A03-485A-9AA1-CA85BB27A4A0}" type="datetime1">
              <a:rPr lang="ms-MY" smtClean="0"/>
              <a:t>20/11/2024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834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CE6B-82E2-4DFC-8EE9-1AE4F1A7F497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676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F0B8A-1FEE-42FB-919A-0970975912DD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672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2375-DD1D-41BD-B441-056074CFC6ED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s-MY"/>
              <a:t>Dr Fauz M. Khamis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415A-1E61-44D3-B3C0-31AA66B3E158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2656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fauzmokha@suza.ac.tz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7992888" cy="122413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 COSTING</a:t>
            </a:r>
            <a:endParaRPr lang="ms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1E506-FFE2-4D19-790C-ECE0C37C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D955-BCEE-4DBF-9B97-DCEA160FBD3D}" type="datetime1">
              <a:rPr lang="ms-MY" smtClean="0"/>
              <a:t>20/11/2024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AE644-5FFD-B8C3-B15D-28464159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1C166-F164-5DD7-F4F0-91D28470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</a:t>
            </a:fld>
            <a:endParaRPr lang="ms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6E6DF-68DA-A25E-E358-74A933644C2A}"/>
              </a:ext>
            </a:extLst>
          </p:cNvPr>
          <p:cNvSpPr txBox="1"/>
          <p:nvPr/>
        </p:nvSpPr>
        <p:spPr>
          <a:xfrm>
            <a:off x="827584" y="2708920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Outline: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MY" dirty="0"/>
              <a:t>Meaning of labour and labour cost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MY" dirty="0"/>
              <a:t>Elements of labour cost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MY" dirty="0"/>
              <a:t> labour remuneration methods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MY" dirty="0"/>
              <a:t>Incentive schemes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MY" dirty="0"/>
              <a:t>Recording of labour cost in the books of accounts </a:t>
            </a:r>
          </a:p>
          <a:p>
            <a:pPr marL="342900" indent="-342900" algn="just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27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time based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employee works for 8 hours a day and the wage rate per hour is TZS 15,000. Calculate his daily wages.</a:t>
            </a:r>
          </a:p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the employee’s daily  wage = hours worked in a day × rate of pay per hour </a:t>
            </a:r>
          </a:p>
          <a:p>
            <a:pPr marL="457200" lvl="1" indent="0">
              <a:buNone/>
            </a:pPr>
            <a:r>
              <a:rPr lang="en-GB" dirty="0"/>
              <a:t>          = 8 × TZS 15,000 </a:t>
            </a:r>
          </a:p>
          <a:p>
            <a:pPr marL="457200" lvl="1" indent="0">
              <a:buNone/>
            </a:pPr>
            <a:r>
              <a:rPr lang="en-GB" dirty="0"/>
              <a:t>          </a:t>
            </a:r>
            <a:r>
              <a:rPr lang="en-GB" b="1" u="sng" dirty="0"/>
              <a:t>= TZS 120,000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A021-6181-5EED-E4A5-8BE84FB8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66CD-7D00-47D0-B01C-AA65C3B9B95C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C3EC-1471-06B2-5BD7-C69D7DD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1C77-C625-DE9B-4758-32FEBBFB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10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270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38401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In this case wages depend on level output achieved.</a:t>
            </a:r>
          </a:p>
          <a:p>
            <a:pPr lvl="0"/>
            <a:r>
              <a:rPr lang="en-US" dirty="0"/>
              <a:t>Piece work remuneration system include:</a:t>
            </a:r>
          </a:p>
          <a:p>
            <a:pPr lvl="1"/>
            <a:r>
              <a:rPr lang="en-US" dirty="0"/>
              <a:t>Straight Piece Work </a:t>
            </a:r>
          </a:p>
          <a:p>
            <a:pPr lvl="1"/>
            <a:r>
              <a:rPr lang="en-US" dirty="0"/>
              <a:t>Straight Piecework with guaranteed minimum wage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marL="0" indent="0" algn="ctr">
              <a:buNone/>
            </a:pPr>
            <a:r>
              <a:rPr lang="en-US" dirty="0"/>
              <a:t>    </a:t>
            </a:r>
            <a:endParaRPr lang="ms-MY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Piecework (rate) remuneration methods</a:t>
            </a:r>
            <a:endParaRPr lang="en-MY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5E5A-A33B-FE86-F22D-DF001E96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7D37-BDE9-4E83-9572-FFF28C576062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C1F1-C76F-4F77-AA65-FFA2D0F3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E17F-1162-0C4F-68E6-7D372FE1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3821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Straight Piece Work: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074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The basic rate per unit remains constant irrespective number of units produced. </a:t>
            </a:r>
            <a:endParaRPr lang="ms-MY" dirty="0"/>
          </a:p>
          <a:p>
            <a:pPr marL="0" indent="0">
              <a:buNone/>
            </a:pPr>
            <a:r>
              <a:rPr lang="en-US" dirty="0"/>
              <a:t>Formula: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ms-MY" dirty="0"/>
          </a:p>
        </p:txBody>
      </p:sp>
      <p:sp>
        <p:nvSpPr>
          <p:cNvPr id="4" name="Rectangle 3"/>
          <p:cNvSpPr/>
          <p:nvPr/>
        </p:nvSpPr>
        <p:spPr>
          <a:xfrm>
            <a:off x="683568" y="3933056"/>
            <a:ext cx="777686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earnings = Unit Produced x Rate of Pay per unit.</a:t>
            </a:r>
            <a:endParaRPr lang="ms-MY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6A54-901C-F67E-2164-695CC2FC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5F14-3D3F-4D87-ADC5-9C5F68B2EC3D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F273-E8CD-C5E8-930F-84D9A1C5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D5D-A90E-6568-77CA-A1483D5C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7507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 Straight piece 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worker is paid TZS 1,000 for each product unit produced. If he produced 300 units of a products, calculate the basic wages. </a:t>
            </a:r>
          </a:p>
          <a:p>
            <a:r>
              <a:rPr lang="en-US" dirty="0"/>
              <a:t>Answer </a:t>
            </a:r>
          </a:p>
          <a:p>
            <a:pPr marL="0" indent="0">
              <a:buNone/>
            </a:pPr>
            <a:r>
              <a:rPr lang="en-US" dirty="0"/>
              <a:t> basic wages = units produced× wage rate per unit </a:t>
            </a:r>
          </a:p>
          <a:p>
            <a:pPr marL="0" indent="0" algn="ctr">
              <a:buNone/>
            </a:pPr>
            <a:r>
              <a:rPr lang="en-US" dirty="0"/>
              <a:t>basic wages = 300 units × TZS 1,000 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Basic wage =TZS300,000</a:t>
            </a:r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C58C-66FB-BC4F-CF01-A6B8E35B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0EB5-F1A4-40AC-B90D-3263D01779F5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7347-C2A0-8EDD-156E-0FACF89E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74BF-1F60-B4DE-7C9A-CF1B9F2C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12684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02" y="548680"/>
            <a:ext cx="8003232" cy="99412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/>
              <a:t>Straight Piecework with guaranteed minimum wage</a:t>
            </a:r>
            <a:endParaRPr lang="ms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48" y="1772816"/>
            <a:ext cx="8499439" cy="424847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Employees paid on number of units produced but a guaranteed minimum wage is set to each employee. </a:t>
            </a:r>
          </a:p>
          <a:p>
            <a:pPr lvl="0" algn="just"/>
            <a:r>
              <a:rPr lang="en-US" dirty="0"/>
              <a:t>the guaranteed minimum wages intended e.g. power failure shortage of material machine breakdown etc.</a:t>
            </a:r>
          </a:p>
          <a:p>
            <a:pPr algn="just"/>
            <a:r>
              <a:rPr lang="en-US" dirty="0"/>
              <a:t>When the piece rate basic earnings is below minimum wages, an employee is paid a guaranteed wage.</a:t>
            </a:r>
          </a:p>
          <a:p>
            <a:pPr lvl="0" algn="just"/>
            <a:endParaRPr lang="ms-MY" dirty="0"/>
          </a:p>
          <a:p>
            <a:pPr algn="just"/>
            <a:endParaRPr lang="ms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0B17-9FCF-7543-848A-EDC6726C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0FEE-62C1-4A3A-9865-8C2A23012D32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7453-419F-5EE4-8D75-CFF388D8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42F4-63E0-BC50-385E-E2B2F71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0721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Jumanne</a:t>
            </a:r>
            <a:r>
              <a:rPr lang="en-US" dirty="0"/>
              <a:t> is paid TZS 1,000 for each unit produced; she is guaranteed a minimum wage of 150,000 for 40hour week. In a series of 4 weeks she produces 130, 150, 170 and 180 units. </a:t>
            </a:r>
            <a:endParaRPr lang="en-MY" dirty="0"/>
          </a:p>
          <a:p>
            <a:pPr algn="just"/>
            <a:r>
              <a:rPr lang="en-US" b="1" dirty="0"/>
              <a:t>Required:</a:t>
            </a:r>
            <a:r>
              <a:rPr lang="en-US" dirty="0"/>
              <a:t> Calculate Jane pays per week.</a:t>
            </a:r>
            <a:endParaRPr lang="en-MY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0091-3E1C-2F87-F4CB-8DD8642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58A9-470F-42A1-8E45-CF9809FE9EEE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ED4F-2BEC-EBA7-CE02-765FA25A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F86E-C533-6A8A-6665-AB2186AE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59443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0461"/>
              </p:ext>
            </p:extLst>
          </p:nvPr>
        </p:nvGraphicFramePr>
        <p:xfrm>
          <a:off x="755576" y="1873188"/>
          <a:ext cx="7776864" cy="13165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6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en-US" sz="2000" baseline="30000" dirty="0">
                          <a:effectLst/>
                        </a:rPr>
                        <a:t>st</a:t>
                      </a:r>
                      <a:r>
                        <a:rPr lang="en-US" sz="2000" dirty="0">
                          <a:effectLst/>
                        </a:rPr>
                        <a:t> week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r>
                        <a:rPr lang="en-US" sz="2000" baseline="30000">
                          <a:effectLst/>
                        </a:rPr>
                        <a:t>nd</a:t>
                      </a:r>
                      <a:r>
                        <a:rPr lang="en-US" sz="2000">
                          <a:effectLst/>
                        </a:rPr>
                        <a:t> week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r>
                        <a:rPr lang="en-US" sz="2000" baseline="30000">
                          <a:effectLst/>
                        </a:rPr>
                        <a:t>rd</a:t>
                      </a:r>
                      <a:r>
                        <a:rPr lang="en-US" sz="2000">
                          <a:effectLst/>
                        </a:rPr>
                        <a:t> week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r>
                        <a:rPr lang="en-US" sz="2000" baseline="30000">
                          <a:effectLst/>
                        </a:rPr>
                        <a:t>th</a:t>
                      </a:r>
                      <a:r>
                        <a:rPr lang="en-US" sz="2000">
                          <a:effectLst/>
                        </a:rPr>
                        <a:t> week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Guaranteed wage 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Piece work wage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130,000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150,000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Jane’s pay per week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150,000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150,000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170,000</a:t>
                      </a:r>
                      <a:endParaRPr lang="en-MY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180,000</a:t>
                      </a:r>
                      <a:endParaRPr lang="en-MY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76470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Answer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7D94C-606C-E8F6-868F-FC151A8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9B39-881F-4E40-9F16-B0192EEAE650}" type="datetime1">
              <a:rPr lang="ms-MY" smtClean="0"/>
              <a:t>20/11/2024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2024C-8E55-5446-5D4B-1534C82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CD358-D36E-B6AC-3507-37AA55A9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16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9225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067128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Bonus / Incentive Schemes</a:t>
            </a:r>
            <a:endParaRPr lang="ms-MY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Bonus paid to employees to increase efficiency and productive productivity is a measure of efficiency with which output have been produced. </a:t>
            </a:r>
          </a:p>
          <a:p>
            <a:pPr algn="just"/>
            <a:r>
              <a:rPr lang="en-US" dirty="0"/>
              <a:t>An increase in production without an increase in productivity will not reduce unit cost.</a:t>
            </a:r>
            <a:endParaRPr lang="ms-MY" dirty="0"/>
          </a:p>
          <a:p>
            <a:endParaRPr lang="ms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CF0A-3330-5B63-478D-5669D6D3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8BEF-CCD6-41D8-A539-77152C4DEF7D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B0CD-3313-592B-0F50-D2D256E9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2852-C75D-42D7-9A0B-7E757296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17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6062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23989"/>
            <a:ext cx="6851104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Incentive Schemes</a:t>
            </a:r>
            <a:endParaRPr lang="ms-MY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algn="just"/>
            <a:r>
              <a:rPr lang="en-US" dirty="0"/>
              <a:t>Differential Piece rate	</a:t>
            </a:r>
            <a:endParaRPr lang="ms-MY" dirty="0"/>
          </a:p>
          <a:p>
            <a:pPr lvl="0" algn="just"/>
            <a:r>
              <a:rPr lang="en-US" dirty="0"/>
              <a:t>Premium bonus schemes.</a:t>
            </a:r>
            <a:endParaRPr lang="ms-MY" dirty="0"/>
          </a:p>
          <a:p>
            <a:pPr lvl="0" algn="just"/>
            <a:r>
              <a:rPr lang="en-US" dirty="0"/>
              <a:t>Group incentive schemes.</a:t>
            </a:r>
            <a:endParaRPr lang="ms-MY" dirty="0"/>
          </a:p>
          <a:p>
            <a:pPr lvl="1" algn="just"/>
            <a:r>
              <a:rPr lang="en-US" sz="3200" dirty="0"/>
              <a:t>Profit sharing schemes</a:t>
            </a:r>
          </a:p>
          <a:p>
            <a:pPr lvl="1" algn="just"/>
            <a:r>
              <a:rPr lang="en-US" dirty="0"/>
              <a:t>Employee share ownership plan.</a:t>
            </a:r>
            <a:endParaRPr lang="ms-MY" dirty="0"/>
          </a:p>
          <a:p>
            <a:pPr lvl="1" algn="just"/>
            <a:r>
              <a:rPr lang="en-US" dirty="0"/>
              <a:t>Etc.</a:t>
            </a:r>
            <a:endParaRPr lang="ms-MY" dirty="0"/>
          </a:p>
          <a:p>
            <a:pPr lvl="1"/>
            <a:endParaRPr lang="ms-MY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CBD88-74A4-65FB-5FDC-8C29E632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C75C-5F4E-4C95-B6E7-B5685511A86D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5CDB-CC23-C5AD-CDE5-AA38708C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A6E0-3B7A-0F1C-9FCF-824B333D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18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2328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8229600" cy="23762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Employees basic pay rate per unit changes as level of activity changes.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 rate per unit increases on</a:t>
            </a:r>
            <a:r>
              <a:rPr lang="en-US" b="1" dirty="0"/>
              <a:t> </a:t>
            </a:r>
            <a:r>
              <a:rPr lang="en-US" dirty="0"/>
              <a:t>additional units produced</a:t>
            </a:r>
          </a:p>
          <a:p>
            <a:pPr algn="just"/>
            <a:endParaRPr lang="ms-MY" dirty="0"/>
          </a:p>
        </p:txBody>
      </p:sp>
      <p:sp>
        <p:nvSpPr>
          <p:cNvPr id="2" name="Rectangle 1"/>
          <p:cNvSpPr/>
          <p:nvPr/>
        </p:nvSpPr>
        <p:spPr>
          <a:xfrm>
            <a:off x="250985" y="692696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Differential Piecework: </a:t>
            </a:r>
            <a:endParaRPr lang="en-MY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A10A-D449-3DF4-83A2-C8205236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4528-11D9-4F74-884D-AFB704D7944D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3ECF-A67F-7420-1451-723BE9B3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AD3E-31A2-3D8A-A60B-DEB67479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19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459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b="1" dirty="0"/>
              <a:t>LABOUR</a:t>
            </a:r>
            <a:endParaRPr lang="ms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29" y="142077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Like materials, labour is also one of the prime inputs of production system</a:t>
            </a:r>
          </a:p>
          <a:p>
            <a:pPr algn="just"/>
            <a:r>
              <a:rPr lang="en-GB" dirty="0"/>
              <a:t>The labour consists of workers who are essential to convert materials into finished products</a:t>
            </a:r>
          </a:p>
          <a:p>
            <a:pPr algn="just"/>
            <a:r>
              <a:rPr lang="en-GB" dirty="0"/>
              <a:t>The labour should be properly utilized and satisfactorily paid in order to minimize labour turnover and labour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7D72-49FA-5C5B-0A1E-C3BE769B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EAF1-78F6-4E2F-9790-C94B3CE23E13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539-CC5A-49B8-BD2C-919C9C01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454E-95D4-4FAA-A9FE-935A519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7147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16" y="445484"/>
            <a:ext cx="8712968" cy="1152128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differential piece rate</a:t>
            </a:r>
            <a:endParaRPr lang="en-MY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3" y="1772816"/>
            <a:ext cx="7920880" cy="37444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X Ltd operates a differential piecework system and the following weekly rates have been set.</a:t>
            </a:r>
            <a:r>
              <a:rPr lang="ms-MY" dirty="0"/>
              <a:t> </a:t>
            </a:r>
            <a:r>
              <a:rPr lang="en-US" dirty="0"/>
              <a:t>Weekly Production Rate of pay per unit are as follows:</a:t>
            </a:r>
          </a:p>
          <a:p>
            <a:pPr marL="3657600" lvl="8" indent="0" algn="ctr">
              <a:buNone/>
            </a:pPr>
            <a:r>
              <a:rPr lang="en-US" dirty="0"/>
              <a:t>                      </a:t>
            </a:r>
            <a:r>
              <a:rPr lang="en-US" b="1" dirty="0"/>
              <a:t>TZS</a:t>
            </a:r>
            <a:endParaRPr lang="ms-MY" b="1" dirty="0"/>
          </a:p>
          <a:p>
            <a:pPr marL="857250" lvl="2" indent="0" algn="ctr">
              <a:buNone/>
            </a:pPr>
            <a:r>
              <a:rPr lang="en-US" sz="2800" dirty="0"/>
              <a:t>1 – 999 Units                             2,000 per unit</a:t>
            </a:r>
            <a:endParaRPr lang="ms-MY" sz="2800" dirty="0"/>
          </a:p>
          <a:p>
            <a:pPr marL="857250" lvl="2" indent="0" algn="ctr">
              <a:buNone/>
            </a:pPr>
            <a:r>
              <a:rPr lang="en-US" sz="2800" dirty="0"/>
              <a:t>From 1000 – 1999 Units          3,000 per unit</a:t>
            </a:r>
            <a:endParaRPr lang="ms-MY" sz="2800" dirty="0"/>
          </a:p>
          <a:p>
            <a:pPr marL="857250" lvl="2" indent="0" algn="ctr">
              <a:buNone/>
            </a:pPr>
            <a:r>
              <a:rPr lang="en-US" sz="2800" dirty="0"/>
              <a:t>From units 2000 and Above     5,000 per unit</a:t>
            </a:r>
          </a:p>
          <a:p>
            <a:pPr marL="57150" indent="0" algn="just">
              <a:buNone/>
            </a:pPr>
            <a:r>
              <a:rPr lang="en-US" sz="3600" b="1" dirty="0"/>
              <a:t>Required: </a:t>
            </a:r>
          </a:p>
          <a:p>
            <a:pPr marL="57150" indent="0" algn="just">
              <a:buNone/>
            </a:pPr>
            <a:r>
              <a:rPr lang="en-US" sz="3600" dirty="0"/>
              <a:t>Calculate the basic wage of an employee who produced 1500 units during the week</a:t>
            </a:r>
            <a:endParaRPr lang="ms-MY" sz="3600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089F-04B3-6256-25C8-BD8BC35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2195-ABC1-4032-8A22-9BF7C0665847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A68C-AEAC-5AFB-C509-FD2CD5E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4AC0-9245-9D99-A3C2-00640B4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20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1676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/>
              <a:t>Answer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85152"/>
              </p:ext>
            </p:extLst>
          </p:nvPr>
        </p:nvGraphicFramePr>
        <p:xfrm>
          <a:off x="1187624" y="2060848"/>
          <a:ext cx="6995121" cy="1276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Units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rate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Total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47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Production units</a:t>
                      </a:r>
                      <a:r>
                        <a:rPr lang="en-MY" sz="2000" u="none" strike="noStrike" baseline="0" dirty="0">
                          <a:effectLst/>
                        </a:rPr>
                        <a:t> (1-999)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999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1,998,000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Above units</a:t>
                      </a:r>
                      <a:r>
                        <a:rPr lang="en-MY" sz="2000" u="none" strike="noStrike" baseline="0" dirty="0">
                          <a:effectLst/>
                        </a:rPr>
                        <a:t> 999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501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1,503,000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23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basic wages (TZS)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3,501,000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66A4B-6BD4-6919-89EE-830D4C81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083D-FE4C-4A8E-B90D-DFD03E04B3F1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8E05-0130-6A9F-D245-E1259FA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E28B-C3F6-43ED-54B4-A382382A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0101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Individual Bonus Scheme</a:t>
            </a:r>
            <a:r>
              <a:rPr lang="ms-MY" b="1" dirty="0"/>
              <a:t>s</a:t>
            </a:r>
            <a:endParaRPr lang="ms-MY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43608" y="1600200"/>
            <a:ext cx="7643192" cy="468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remuneration scheme where individual employees qualify for a bonus on top of basic wage with each person’s being calculated separately. </a:t>
            </a:r>
          </a:p>
          <a:p>
            <a:pPr algn="just"/>
            <a:r>
              <a:rPr lang="en-US" sz="2800" dirty="0"/>
              <a:t>Example: Premium bonus schemes paid according to hours saved; including:</a:t>
            </a:r>
          </a:p>
          <a:p>
            <a:pPr lvl="1" algn="just"/>
            <a:r>
              <a:rPr lang="en-US" sz="2400" dirty="0"/>
              <a:t>Halsey Premium Bonus Plan</a:t>
            </a:r>
          </a:p>
          <a:p>
            <a:pPr lvl="1" algn="just"/>
            <a:r>
              <a:rPr lang="en-US" sz="2400" dirty="0"/>
              <a:t>Halsey-Weir Plan</a:t>
            </a:r>
          </a:p>
          <a:p>
            <a:pPr lvl="1" algn="just"/>
            <a:r>
              <a:rPr lang="en-US" sz="2400" dirty="0"/>
              <a:t>Rowan Premium Bonus Plan</a:t>
            </a:r>
          </a:p>
          <a:p>
            <a:pPr algn="just"/>
            <a:endParaRPr lang="ms-MY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17AE-DA82-3327-6DDF-2E8023AE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E1C2-C187-43B3-9EAC-1D30FCD8A934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95C6-79B7-3816-BF4D-2EA3BBF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AA0D-C245-9A23-D883-83C7D2B5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2611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Halsey Premium Bonus Plan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 worker is paid a guaranteed base rate and is rewarded when his performance exceeds standard. Bonus is paid on the basis of 50% of time saved</a:t>
            </a:r>
          </a:p>
          <a:p>
            <a:pPr algn="just"/>
            <a:r>
              <a:rPr lang="ms-MY" dirty="0"/>
              <a:t>Total wages of an employee is determined as follows:</a:t>
            </a:r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endParaRPr lang="ms-MY" dirty="0"/>
          </a:p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1043608" y="5199082"/>
            <a:ext cx="7283152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wages = (Hourly rate X Time taken) + 50% × (time saved × wage rate)</a:t>
            </a:r>
            <a:endParaRPr lang="ms-MY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811FE-1508-A194-74CA-289E3997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3F32-8C10-4F1B-A366-598B6D94BDF0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2A2A-7CA7-A547-9C17-64FD74AA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64B47-76D4-1E06-6F36-E9645B9E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5193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Halsey-Weir Plan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lvl="0" algn="just"/>
            <a:r>
              <a:rPr lang="en-US" dirty="0"/>
              <a:t>In the case of Halsey Weir plan, the bonus is paid for 1/3 of the time saved by the employee</a:t>
            </a:r>
          </a:p>
          <a:p>
            <a:pPr lvl="0" algn="just"/>
            <a:r>
              <a:rPr lang="en-US" dirty="0"/>
              <a:t>The total wages is calculated as under:</a:t>
            </a:r>
            <a:endParaRPr lang="ms-MY" dirty="0"/>
          </a:p>
          <a:p>
            <a:pPr algn="just"/>
            <a:endParaRPr lang="en-US" dirty="0"/>
          </a:p>
          <a:p>
            <a:endParaRPr lang="ms-MY" dirty="0"/>
          </a:p>
        </p:txBody>
      </p:sp>
      <p:sp>
        <p:nvSpPr>
          <p:cNvPr id="4" name="Rectangle 3"/>
          <p:cNvSpPr/>
          <p:nvPr/>
        </p:nvSpPr>
        <p:spPr>
          <a:xfrm>
            <a:off x="863588" y="4293096"/>
            <a:ext cx="7416824" cy="11521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Total wages = (Hourly rate X Time taken) + ⅓ (time saved × wage rate</a:t>
            </a:r>
            <a:endParaRPr lang="ms-MY" sz="2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AC14-3768-D9ED-CB87-3EA810B8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B399-E631-4DA0-9A69-E92E1A0A17B2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DFB8-CE60-7FB0-11E7-2F8CD51E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1B67-3902-DBEC-D9F4-4762B20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84342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Rowan Premium Bonus Plan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standard time is established in respect of each job or process. </a:t>
            </a:r>
          </a:p>
          <a:p>
            <a:pPr algn="just"/>
            <a:r>
              <a:rPr lang="en-US" dirty="0"/>
              <a:t>There is a guaranteed base rate. </a:t>
            </a:r>
          </a:p>
          <a:p>
            <a:pPr algn="just"/>
            <a:r>
              <a:rPr lang="en-US" dirty="0"/>
              <a:t>A bonus is paid on the basis of time saved computed as a proportion of the time taken which the time saved bears to the standard time.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ms-MY" dirty="0"/>
          </a:p>
        </p:txBody>
      </p:sp>
      <p:sp>
        <p:nvSpPr>
          <p:cNvPr id="4" name="Rectangle 3"/>
          <p:cNvSpPr/>
          <p:nvPr/>
        </p:nvSpPr>
        <p:spPr>
          <a:xfrm>
            <a:off x="899592" y="5301208"/>
            <a:ext cx="741682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Total wages = (hourly rate x time taken) + (Time taken÷ Time allowed) × Time saved × Wage rate</a:t>
            </a:r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3CFA-7EDE-27BB-48DB-6818D6BD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02EF-1A57-4B91-B727-71B8FBD83F36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95AB-9759-7593-5F13-7FC8F8D2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09BB-D544-8BF3-746A-42D5EF6C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79560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premium bonus schemes </a:t>
            </a:r>
            <a:endParaRPr lang="ms-MY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33" y="1700808"/>
            <a:ext cx="8507288" cy="1507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following details about employees of Mr. Kazi </a:t>
            </a:r>
            <a:r>
              <a:rPr lang="en-US" dirty="0" err="1"/>
              <a:t>Ngumu</a:t>
            </a:r>
            <a:r>
              <a:rPr lang="en-US" dirty="0"/>
              <a:t> are available for the month of February, 2024. </a:t>
            </a:r>
            <a:endParaRPr lang="ms-MY" dirty="0"/>
          </a:p>
          <a:p>
            <a:pPr lvl="0" algn="just"/>
            <a:endParaRPr lang="ms-MY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72053"/>
              </p:ext>
            </p:extLst>
          </p:nvPr>
        </p:nvGraphicFramePr>
        <p:xfrm>
          <a:off x="709228" y="3356992"/>
          <a:ext cx="8003232" cy="26977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9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Employees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Kisinja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Kigurube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Aminatha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Time allowed per unit 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¼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1/6</a:t>
                      </a:r>
                      <a:endParaRPr lang="en-MY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½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Units produced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460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684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175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Units rejected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25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9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Time taken 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78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72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9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Basic Hourly rate of pay (TZS)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7864-115F-EB35-85DB-F888FD99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00A-D486-4538-8412-7289F2CA5D3E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4BCC-EF64-EA6C-ADE4-146193A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568B-C3FA-EBF5-F577-412C57FD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26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0395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75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/>
              <a:t>Required: </a:t>
            </a:r>
            <a:r>
              <a:rPr lang="en-US" sz="2400" dirty="0"/>
              <a:t>Calculate total remuneration for the above three employees of </a:t>
            </a:r>
            <a:r>
              <a:rPr lang="en-US" sz="2400" dirty="0" err="1"/>
              <a:t>Mr</a:t>
            </a:r>
            <a:r>
              <a:rPr lang="en-US" sz="2400" dirty="0"/>
              <a:t> </a:t>
            </a:r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Ngumu</a:t>
            </a:r>
            <a:r>
              <a:rPr lang="en-US" sz="2400" dirty="0"/>
              <a:t> as per Halsey, Halsey </a:t>
            </a:r>
            <a:r>
              <a:rPr lang="en-US" sz="2400" dirty="0" err="1"/>
              <a:t>wair</a:t>
            </a:r>
            <a:r>
              <a:rPr lang="en-US" sz="2400" dirty="0"/>
              <a:t> and Rowan premium bonus schemes</a:t>
            </a:r>
          </a:p>
          <a:p>
            <a:pPr marL="1371600" lvl="2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Workings: </a:t>
            </a:r>
            <a:endParaRPr lang="ms-MY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43051"/>
              </p:ext>
            </p:extLst>
          </p:nvPr>
        </p:nvGraphicFramePr>
        <p:xfrm>
          <a:off x="820092" y="2276872"/>
          <a:ext cx="7776865" cy="2695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3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25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Details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Employees 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MY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MY" sz="1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25">
                <a:tc vMerge="1">
                  <a:txBody>
                    <a:bodyPr/>
                    <a:lstStyle/>
                    <a:p>
                      <a:pPr algn="just" fontAlgn="ctr"/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Kisinja</a:t>
                      </a:r>
                      <a:endParaRPr lang="en-MY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Kigurube</a:t>
                      </a:r>
                      <a:endParaRPr lang="en-MY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Aminatha</a:t>
                      </a:r>
                      <a:endParaRPr lang="en-MY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3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Time allowed per unit (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¼ = 0.25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1/6 =</a:t>
                      </a:r>
                      <a:r>
                        <a:rPr lang="en-US" sz="1800" u="none" strike="noStrike" baseline="0" dirty="0">
                          <a:effectLst/>
                          <a:latin typeface="+mn-lt"/>
                        </a:rPr>
                        <a:t> 0.16666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½ = 0.5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Units produced during the</a:t>
                      </a:r>
                      <a:r>
                        <a:rPr lang="en-US" sz="1800" u="none" strike="noStrike" baseline="0" dirty="0">
                          <a:effectLst/>
                          <a:latin typeface="+mn-lt"/>
                        </a:rPr>
                        <a:t> periods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460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684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175</a:t>
                      </a:r>
                      <a:endParaRPr lang="en-MY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Units rejected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sng" strike="noStrike" dirty="0">
                          <a:effectLst/>
                          <a:latin typeface="+mn-lt"/>
                        </a:rPr>
                        <a:t>40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sng" strike="noStrike" dirty="0">
                          <a:effectLst/>
                          <a:latin typeface="+mn-lt"/>
                        </a:rPr>
                        <a:t>25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67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1800" u="none" strike="noStrike" dirty="0">
                          <a:effectLst/>
                          <a:latin typeface="+mn-lt"/>
                        </a:rPr>
                        <a:t>Accepted units (produced – rejected units )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sng" strike="noStrike" dirty="0">
                          <a:effectLst/>
                          <a:latin typeface="+mn-lt"/>
                        </a:rPr>
                        <a:t>420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sng" strike="noStrike" dirty="0">
                          <a:effectLst/>
                          <a:latin typeface="+mn-lt"/>
                        </a:rPr>
                        <a:t>600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sng" strike="noStrike" dirty="0">
                          <a:effectLst/>
                          <a:latin typeface="+mn-lt"/>
                        </a:rPr>
                        <a:t>150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Time allowed for accepted units (hrs) </a:t>
                      </a:r>
                      <a:endParaRPr lang="en-MY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105</a:t>
                      </a:r>
                      <a:endParaRPr lang="en-MY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Time taken (</a:t>
                      </a:r>
                      <a:r>
                        <a:rPr lang="en-US" sz="1800" u="none" strike="noStrike" dirty="0" err="1">
                          <a:effectLst/>
                          <a:latin typeface="+mn-lt"/>
                        </a:rPr>
                        <a:t>hrs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MY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sng" strike="noStrike" dirty="0">
                          <a:effectLst/>
                          <a:latin typeface="+mn-lt"/>
                        </a:rPr>
                        <a:t>78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sng" strike="noStrike" dirty="0">
                          <a:effectLst/>
                          <a:latin typeface="+mn-lt"/>
                        </a:rPr>
                        <a:t>72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sng" strike="noStrike" dirty="0">
                          <a:effectLst/>
                          <a:latin typeface="+mn-lt"/>
                        </a:rPr>
                        <a:t>80</a:t>
                      </a:r>
                      <a:endParaRPr lang="en-MY" sz="1800" b="0" i="0" u="sng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25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Time saved </a:t>
                      </a:r>
                      <a:endParaRPr lang="en-MY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MY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en-MY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nil</a:t>
                      </a:r>
                      <a:endParaRPr lang="en-MY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27585" y="5123633"/>
            <a:ext cx="8038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MY" b="1" i="1" dirty="0">
                <a:solidFill>
                  <a:srgbClr val="FF0000"/>
                </a:solidFill>
              </a:rPr>
              <a:t>Time allowed for accepted units (hrs) = units produced (accepted) * time allowed per unit. </a:t>
            </a:r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MY" b="1" i="1" dirty="0">
                <a:solidFill>
                  <a:srgbClr val="FF0000"/>
                </a:solidFill>
              </a:rPr>
              <a:t>Time saved = time allowed per unit produced (accepted) – time taken </a:t>
            </a:r>
            <a:endParaRPr lang="en-MY" b="1" i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3B4BD-B315-294B-2B35-49260A37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353B-323F-44F9-885C-59D2671F9371}" type="datetime1">
              <a:rPr lang="ms-MY" smtClean="0"/>
              <a:t>20/11/2024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105F5-C9F5-E52C-B1D4-8DBF296E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5B95-B1EE-DF6F-EC29-D0CE1173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27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61513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………..</a:t>
            </a:r>
            <a:endParaRPr lang="en-MY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4380" y="2571281"/>
          <a:ext cx="8075240" cy="1902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4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Bonus schem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Total wages (TZS)</a:t>
                      </a:r>
                      <a:endParaRPr lang="en-MY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39">
                <a:tc vMerge="1">
                  <a:txBody>
                    <a:bodyPr/>
                    <a:lstStyle/>
                    <a:p>
                      <a:pPr algn="ctr" fontAlgn="ctr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Kisinja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Kigurube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Aminatha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58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2000" u="none" strike="noStrike" dirty="0">
                          <a:effectLst/>
                        </a:rPr>
                        <a:t>Halsey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640,500.00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602,000.00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320,000.00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58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2000" u="none" strike="noStrike" dirty="0">
                          <a:effectLst/>
                        </a:rPr>
                        <a:t>Halsey weir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608,999.37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569,332.68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58">
                <a:tc>
                  <a:txBody>
                    <a:bodyPr/>
                    <a:lstStyle/>
                    <a:p>
                      <a:pPr algn="just" fontAlgn="ctr"/>
                      <a:r>
                        <a:rPr lang="en-MY" sz="2000" u="none" strike="noStrike" dirty="0">
                          <a:effectLst/>
                        </a:rPr>
                        <a:t>Rowan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686,400.00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645,120.00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7524" y="1732849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Basic wages for workers under premium bonus schemes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908C-230C-CB80-3EAB-E3D1271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8C4-731E-430F-A54C-2FAE0695317A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F8DB-CD71-07D1-4840-5B5BD362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7B05-5E94-6C45-75EB-BF85C83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28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8452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endParaRPr lang="ms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The following data relate to work at a certain factory. </a:t>
            </a:r>
          </a:p>
          <a:p>
            <a:endParaRPr lang="ms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5414"/>
              </p:ext>
            </p:extLst>
          </p:nvPr>
        </p:nvGraphicFramePr>
        <p:xfrm>
          <a:off x="683568" y="2570657"/>
          <a:ext cx="813690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sz="2400" dirty="0"/>
                        <a:t>Normal working day 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hours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Basic rate</a:t>
                      </a:r>
                      <a:r>
                        <a:rPr lang="en-US" sz="2400" baseline="0" dirty="0"/>
                        <a:t> of pay per hour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TSH 6,000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Standard</a:t>
                      </a:r>
                      <a:r>
                        <a:rPr lang="en-US" sz="2400" baseline="0" dirty="0"/>
                        <a:t> time allowed to produce 1 unit 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 minutes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Premium bonus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75% of time saved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264497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be the </a:t>
            </a:r>
            <a:r>
              <a:rPr lang="en-US" sz="3200" dirty="0" err="1"/>
              <a:t>labour</a:t>
            </a:r>
            <a:r>
              <a:rPr lang="en-US" sz="3200" dirty="0"/>
              <a:t> cost in a day when 340 units were produced</a:t>
            </a:r>
            <a:endParaRPr lang="ms-MY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59FB97-39AE-80A1-1DEF-455DF489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3F4F-8147-4573-9AFD-C38D0C53E8EC}" type="datetime1">
              <a:rPr lang="ms-MY" smtClean="0"/>
              <a:t>20/11/2024</a:t>
            </a:fld>
            <a:endParaRPr lang="ms-MY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8603A8-392D-2D04-578F-CBC4045D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45633A-C13C-303C-785E-830650F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29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10383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Labour</a:t>
            </a:r>
            <a:r>
              <a:rPr lang="en-US" b="1" dirty="0"/>
              <a:t> cost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The payment made to the labour in exchange for its service is called labour cost</a:t>
            </a:r>
          </a:p>
          <a:p>
            <a:pPr algn="just"/>
            <a:r>
              <a:rPr lang="en-GB" dirty="0"/>
              <a:t>labour cost is commonly called wages. </a:t>
            </a:r>
          </a:p>
          <a:p>
            <a:pPr algn="just"/>
            <a:r>
              <a:rPr lang="en-GB" dirty="0"/>
              <a:t>However, labour cost may includes the total amount of financial benefits given to workers and employees for their time and effort used in producing goods and services.</a:t>
            </a:r>
          </a:p>
          <a:p>
            <a:pPr algn="just"/>
            <a:r>
              <a:rPr lang="en-GB" dirty="0"/>
              <a:t>Labour cost includes monetary and non-monetary (fringe) benefits.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820E-DD70-3C57-FE8F-0D48856D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7377-458B-47CE-9AA8-59F473AF8B89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35E0-81A7-D042-6417-4A62C2F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B244-D882-A31B-BF9C-8C507198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2421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49099"/>
              </p:ext>
            </p:extLst>
          </p:nvPr>
        </p:nvGraphicFramePr>
        <p:xfrm>
          <a:off x="899592" y="1628800"/>
          <a:ext cx="7056784" cy="1984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2000" u="none" strike="noStrike" dirty="0">
                          <a:effectLst/>
                        </a:rPr>
                        <a:t>Time allowed on produced units 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11.33333333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fontAlgn="b"/>
                      <a:r>
                        <a:rPr lang="en-MY" sz="2000" u="none" strike="noStrike" dirty="0">
                          <a:effectLst/>
                        </a:rPr>
                        <a:t>Time taken (hrs)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8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fontAlgn="b"/>
                      <a:r>
                        <a:rPr lang="en-MY" sz="2000" u="none" strike="noStrike" dirty="0">
                          <a:effectLst/>
                        </a:rPr>
                        <a:t>Time saved (hrs)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3.333333333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fontAlgn="b"/>
                      <a:r>
                        <a:rPr lang="en-MY" sz="2000" u="none" strike="noStrike" dirty="0">
                          <a:effectLst/>
                        </a:rPr>
                        <a:t>Basic pay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TZS 48,000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just" fontAlgn="b"/>
                      <a:r>
                        <a:rPr lang="en-MY" sz="2000" u="none" strike="noStrike" dirty="0">
                          <a:effectLst/>
                        </a:rPr>
                        <a:t>Premium Bonus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TZS 15000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pPr algn="just" fontAlgn="b"/>
                      <a:r>
                        <a:rPr lang="en-MY" sz="2000" u="none" strike="noStrike" dirty="0">
                          <a:effectLst/>
                        </a:rPr>
                        <a:t>Total wages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TZS 63,000.00 </a:t>
                      </a:r>
                      <a:endParaRPr lang="en-MY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580" y="414908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Formulae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allowed for produced units (in hrs)= (units produced*time allowed per units (in minutes))÷ 60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saved = time allowed –time taken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Bonus = time saved *rate per hour*0.75 (premium bonus)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wages = basic wage + premium Bonus on time saved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CD6D-27DE-4084-057D-131AB98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04E2-2178-459B-8FD4-F5F7984DA674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578D-076B-5E40-596C-AA4CCB77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1D727-B2FB-CD8A-1901-3C8D02B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30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1410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 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algn="just"/>
            <a:r>
              <a:rPr lang="en-US" dirty="0"/>
              <a:t>An employee is paid TSH 5,000 for piecework hour produced. In 35 hour week he produced the following output.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3428999"/>
          <a:ext cx="7992888" cy="141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840">
                <a:tc>
                  <a:txBody>
                    <a:bodyPr/>
                    <a:lstStyle/>
                    <a:p>
                      <a:endParaRPr lang="ms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Piecework time allowed per</a:t>
                      </a:r>
                      <a:r>
                        <a:rPr lang="en-US" sz="2000" b="1" baseline="0" dirty="0"/>
                        <a:t> unit</a:t>
                      </a:r>
                      <a:endParaRPr lang="ms-MY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units of product A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 hours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56">
                <a:tc>
                  <a:txBody>
                    <a:bodyPr/>
                    <a:lstStyle/>
                    <a:p>
                      <a:r>
                        <a:rPr lang="en-US" sz="2400" dirty="0"/>
                        <a:t>5 units of product</a:t>
                      </a:r>
                      <a:r>
                        <a:rPr lang="en-US" sz="2400" baseline="0" dirty="0"/>
                        <a:t> B</a:t>
                      </a:r>
                      <a:endParaRPr lang="ms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8.0 hours</a:t>
                      </a:r>
                      <a:endParaRPr lang="ms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37321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the employee's pay for the week</a:t>
            </a:r>
            <a:endParaRPr lang="ms-MY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06067-BAA2-09A3-C262-783EDAE6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7BA-F358-4C50-B832-52BA226AD1A1}" type="datetime1">
              <a:rPr lang="ms-MY" smtClean="0"/>
              <a:t>20/11/2024</a:t>
            </a:fld>
            <a:endParaRPr lang="ms-MY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146975-A452-D0F0-F144-1BBC2F3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B4BF90-16DB-53B6-ED2A-2DDD1A6B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0063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6" y="1413778"/>
          <a:ext cx="7931224" cy="230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476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Products produced</a:t>
                      </a:r>
                      <a:r>
                        <a:rPr lang="en-MY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A</a:t>
                      </a:r>
                      <a:endParaRPr lang="en-MY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B</a:t>
                      </a:r>
                      <a:endParaRPr lang="en-MY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Piecework time allowed per unit 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2.5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8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21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Units produced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3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5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 Piece work time allowed for production(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7.5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>
                          <a:effectLst/>
                        </a:rPr>
                        <a:t>40</a:t>
                      </a:r>
                      <a:endParaRPr lang="en-MY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u="none" strike="noStrike" dirty="0">
                          <a:effectLst/>
                        </a:rPr>
                        <a:t> Piece work time produced </a:t>
                      </a:r>
                      <a:r>
                        <a:rPr lang="en-US" sz="2000" u="none" strike="noStrike" dirty="0">
                          <a:effectLst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</a:rPr>
                        <a:t>hrs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47.5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Rate per piecework hour produced (TSZ)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5,000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56">
                <a:tc>
                  <a:txBody>
                    <a:bodyPr/>
                    <a:lstStyle/>
                    <a:p>
                      <a:pPr algn="l" fontAlgn="b"/>
                      <a:r>
                        <a:rPr lang="en-MY" sz="2000" u="none" strike="noStrike" dirty="0">
                          <a:effectLst/>
                        </a:rPr>
                        <a:t>Wages (TZS)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MY" sz="2000" u="none" strike="noStrike" dirty="0">
                          <a:effectLst/>
                        </a:rPr>
                        <a:t> 237,500.00 </a:t>
                      </a:r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MY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085E8-D3EF-A418-C091-AE9A26D3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F5B-1056-4EEF-B00B-8D49A6DEC514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EA1D-8D0D-7612-162C-1C3700C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8EB8-177F-154A-EBFC-48B864C8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2315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Journal entries to record labour cost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24" y="1268759"/>
            <a:ext cx="8379024" cy="18722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Wages/salary control account is used to record wages entries.</a:t>
            </a:r>
          </a:p>
          <a:p>
            <a:pPr algn="just"/>
            <a:r>
              <a:rPr lang="en-GB" sz="2800" dirty="0"/>
              <a:t>The entries are first recorded in wages control account and then reallocated to work in progress and overheads accounts.</a:t>
            </a:r>
          </a:p>
          <a:p>
            <a:pPr algn="just"/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3297"/>
              </p:ext>
            </p:extLst>
          </p:nvPr>
        </p:nvGraphicFramePr>
        <p:xfrm>
          <a:off x="804686" y="3140968"/>
          <a:ext cx="8147248" cy="2987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6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Transaction </a:t>
                      </a:r>
                      <a:endParaRPr lang="en-GB" sz="16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Accounting entry </a:t>
                      </a:r>
                      <a:endParaRPr lang="en-GB" sz="1600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r>
                        <a:rPr lang="en-GB" sz="1600" dirty="0"/>
                        <a:t>Total salary and wages paid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Dr wages control</a:t>
                      </a:r>
                      <a:r>
                        <a:rPr lang="en-GB" sz="1600" baseline="0" dirty="0"/>
                        <a:t> account </a:t>
                      </a:r>
                    </a:p>
                    <a:p>
                      <a:pPr algn="just"/>
                      <a:r>
                        <a:rPr lang="en-GB" sz="1600" baseline="0" dirty="0"/>
                        <a:t>    Cr Cash/bank account </a:t>
                      </a:r>
                    </a:p>
                    <a:p>
                      <a:pPr algn="just"/>
                      <a:r>
                        <a:rPr lang="en-GB" sz="1600" baseline="0" dirty="0"/>
                        <a:t>(being salaries and wages paid to workers)</a:t>
                      </a:r>
                      <a:endParaRPr lang="en-GB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r>
                        <a:rPr lang="en-GB" sz="1600" dirty="0"/>
                        <a:t>Direct labour cost charged to production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Dr Work in progress account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    Cr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wages control</a:t>
                      </a:r>
                      <a:r>
                        <a:rPr lang="en-GB" sz="1600" baseline="0" dirty="0"/>
                        <a:t> account </a:t>
                      </a:r>
                    </a:p>
                    <a:p>
                      <a:pPr algn="just"/>
                      <a:r>
                        <a:rPr lang="en-GB" sz="1600" dirty="0"/>
                        <a:t>(being</a:t>
                      </a:r>
                      <a:r>
                        <a:rPr lang="en-GB" sz="1600" baseline="0" dirty="0"/>
                        <a:t> direct labour cost charged)</a:t>
                      </a:r>
                      <a:endParaRPr lang="en-GB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7168">
                <a:tc>
                  <a:txBody>
                    <a:bodyPr/>
                    <a:lstStyle/>
                    <a:p>
                      <a:r>
                        <a:rPr lang="en-GB" sz="1600" dirty="0"/>
                        <a:t>Indirect</a:t>
                      </a:r>
                      <a:r>
                        <a:rPr lang="en-GB" sz="1600" baseline="0" dirty="0"/>
                        <a:t> labour cost charged to production </a:t>
                      </a:r>
                      <a:endParaRPr lang="en-GB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Dr Production overhead control account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    Cr wages control</a:t>
                      </a:r>
                      <a:r>
                        <a:rPr lang="en-GB" sz="1600" baseline="0" dirty="0"/>
                        <a:t> account </a:t>
                      </a:r>
                    </a:p>
                    <a:p>
                      <a:pPr algn="just"/>
                      <a:r>
                        <a:rPr lang="en-GB" sz="1600" dirty="0"/>
                        <a:t>(being indirect labour</a:t>
                      </a:r>
                      <a:r>
                        <a:rPr lang="en-GB" sz="1600" baseline="0" dirty="0"/>
                        <a:t> cots charged to production)</a:t>
                      </a:r>
                      <a:endParaRPr lang="en-GB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B1FF1-1A95-7D10-4ED5-6D4EF4FA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30A-A6C7-4466-B641-CDE0183A8044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7F2AD-47FE-F231-EDE0-7FBB58E7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1939-B5C3-7923-3016-6CF0867D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7159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7"/>
            <a:ext cx="8229600" cy="53069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The following transactions took place smith &amp; Co during the month of June 2018</a:t>
            </a:r>
          </a:p>
          <a:p>
            <a:pPr lvl="1" algn="just"/>
            <a:r>
              <a:rPr lang="en-GB" sz="2400" dirty="0"/>
              <a:t>Wages paid (40% indirect) in cash TSH 49,000,000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Answer</a:t>
            </a:r>
          </a:p>
          <a:p>
            <a:pPr lvl="1" fontAlgn="ctr"/>
            <a:r>
              <a:rPr lang="en-GB" sz="2400" b="1" dirty="0"/>
              <a:t>Total wages paid  </a:t>
            </a:r>
            <a:endParaRPr lang="en-MY" sz="2400" b="1" dirty="0"/>
          </a:p>
          <a:p>
            <a:pPr marL="400050" lvl="1" indent="0" fontAlgn="ctr">
              <a:spcBef>
                <a:spcPts val="0"/>
              </a:spcBef>
              <a:buNone/>
            </a:pPr>
            <a:r>
              <a:rPr lang="en-GB" sz="1600" dirty="0"/>
              <a:t>   </a:t>
            </a:r>
            <a:r>
              <a:rPr lang="en-GB" sz="2200" dirty="0"/>
              <a:t>Dr Wages control account  TZS 49,000</a:t>
            </a:r>
            <a:endParaRPr lang="en-MY" sz="2200" dirty="0"/>
          </a:p>
          <a:p>
            <a:pPr marL="400050" lvl="1" indent="0" fontAlgn="ctr">
              <a:spcBef>
                <a:spcPts val="0"/>
              </a:spcBef>
              <a:buNone/>
            </a:pPr>
            <a:r>
              <a:rPr lang="en-MY" sz="2200" dirty="0"/>
              <a:t>  </a:t>
            </a:r>
            <a:r>
              <a:rPr lang="en-GB" sz="2200" dirty="0"/>
              <a:t>    Cr Cash/bank account  TZS 49,000</a:t>
            </a:r>
            <a:endParaRPr lang="en-MY" sz="2200" dirty="0"/>
          </a:p>
          <a:p>
            <a:pPr marL="400050" lvl="1" indent="0" fontAlgn="ctr">
              <a:spcBef>
                <a:spcPts val="0"/>
              </a:spcBef>
              <a:buNone/>
            </a:pPr>
            <a:r>
              <a:rPr lang="en-GB" sz="2200" dirty="0"/>
              <a:t>               </a:t>
            </a:r>
            <a:r>
              <a:rPr lang="en-GB" sz="2200" i="1" dirty="0"/>
              <a:t>(being wages paid to worker</a:t>
            </a:r>
            <a:r>
              <a:rPr lang="en-GB" sz="2000" i="1" dirty="0"/>
              <a:t>s)</a:t>
            </a:r>
            <a:endParaRPr lang="en-MY" sz="2000" i="1" dirty="0"/>
          </a:p>
          <a:p>
            <a:pPr lvl="1" fontAlgn="t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Direct labour cost charged to production </a:t>
            </a:r>
            <a:endParaRPr lang="en-MY" sz="2400" b="1" dirty="0">
              <a:latin typeface="Arial" panose="020B0604020202020204" pitchFamily="34" charset="0"/>
            </a:endParaRPr>
          </a:p>
          <a:p>
            <a:pPr marL="400050" lvl="1" indent="0" algn="just" fontAlgn="t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Dr Work in progress account   TSH 29, 400</a:t>
            </a:r>
            <a:endParaRPr lang="en-MY" sz="2000" dirty="0">
              <a:latin typeface="Arial" panose="020B0604020202020204" pitchFamily="34" charset="0"/>
            </a:endParaRP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Cr wages control account  TSH 29, 400</a:t>
            </a:r>
            <a:endParaRPr lang="en-MY" sz="2000" dirty="0">
              <a:latin typeface="Arial" panose="020B0604020202020204" pitchFamily="34" charset="0"/>
            </a:endParaRPr>
          </a:p>
          <a:p>
            <a:pPr marL="400050" lvl="1" indent="0" algn="just" fontAlgn="t">
              <a:spcBef>
                <a:spcPts val="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  <a:r>
              <a:rPr lang="en-GB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(being direct labour cost charged)</a:t>
            </a:r>
            <a:endParaRPr lang="en-GB" sz="2000" i="1" dirty="0"/>
          </a:p>
          <a:p>
            <a:pPr lvl="1" fontAlgn="t"/>
            <a:r>
              <a:rPr lang="en-GB" sz="2200" b="1" dirty="0"/>
              <a:t>Indirect labour cost charged to production </a:t>
            </a:r>
            <a:endParaRPr lang="en-MY" sz="2200" b="1" dirty="0"/>
          </a:p>
          <a:p>
            <a:pPr marL="400050" lvl="1" indent="0" fontAlgn="t">
              <a:buNone/>
            </a:pPr>
            <a:r>
              <a:rPr lang="en-GB" sz="2200" dirty="0"/>
              <a:t>Dr Production overhead control account   TSH 19400</a:t>
            </a:r>
            <a:endParaRPr lang="en-MY" sz="2200" dirty="0"/>
          </a:p>
          <a:p>
            <a:pPr marL="400050" lvl="1" indent="0">
              <a:buNone/>
            </a:pPr>
            <a:r>
              <a:rPr lang="en-GB" sz="2200" dirty="0"/>
              <a:t>    Cr wages control account                          TSH 19,400</a:t>
            </a:r>
            <a:r>
              <a:rPr lang="en-MY" sz="2200" dirty="0"/>
              <a:t> </a:t>
            </a:r>
          </a:p>
          <a:p>
            <a:pPr marL="400050" lvl="1" indent="0">
              <a:buNone/>
            </a:pPr>
            <a:r>
              <a:rPr lang="en-MY" sz="2200" i="1" dirty="0"/>
              <a:t>         </a:t>
            </a:r>
            <a:r>
              <a:rPr lang="en-GB" sz="2200" i="1" dirty="0"/>
              <a:t>(being indirect labour cots charged to production)</a:t>
            </a:r>
            <a:endParaRPr lang="en-MY" sz="2200" i="1" dirty="0"/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82BC-B130-7597-2DED-37F36DAF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085-4BF0-4D7E-BB6D-967405D469C8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E2C3-0EA2-1BA1-4DB3-B58EEF56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D173-D872-51A6-EF14-9854364C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98843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 2: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8229600" cy="2376264"/>
          </a:xfrm>
        </p:spPr>
        <p:txBody>
          <a:bodyPr>
            <a:normAutofit/>
          </a:bodyPr>
          <a:lstStyle/>
          <a:p>
            <a:pPr lvl="0" algn="just"/>
            <a:r>
              <a:rPr lang="en-MY" dirty="0"/>
              <a:t>Find out the advantages and disadvantages of each labour remuneration method.</a:t>
            </a:r>
          </a:p>
          <a:p>
            <a:pPr lvl="1" algn="just"/>
            <a:r>
              <a:rPr lang="en-MY" dirty="0"/>
              <a:t>Send the assignment to the email:</a:t>
            </a:r>
          </a:p>
          <a:p>
            <a:pPr marL="457200" lvl="1" indent="0" algn="just">
              <a:buNone/>
            </a:pPr>
            <a:r>
              <a:rPr lang="en-MY" dirty="0">
                <a:hlinkClick r:id="rId2"/>
              </a:rPr>
              <a:t>fauzmokha@suza.ac.tz</a:t>
            </a:r>
            <a:endParaRPr lang="en-MY" dirty="0"/>
          </a:p>
          <a:p>
            <a:pPr marL="0" lvl="0" indent="0" algn="just">
              <a:buNone/>
            </a:pPr>
            <a:endParaRPr lang="ms-MY" dirty="0"/>
          </a:p>
          <a:p>
            <a:endParaRPr lang="ms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98F2-F8BC-0E0F-37EE-6E6A9DA7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CF8A-9F35-4387-A08E-B2246146C7D9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F84F-1267-F657-8DE7-F8A7665B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A5B5-A348-A8A0-ADCD-42844187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01046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for listening</a:t>
            </a:r>
            <a:endParaRPr lang="ms-MY" sz="8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C42AD-144F-D57D-B96A-7BA1A80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A34C-428A-48B2-8BAA-AFE6B4295425}" type="datetime1">
              <a:rPr lang="ms-MY" smtClean="0"/>
              <a:t>20/11/2024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2DC72-5033-85C2-3028-90C02F83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6121-A5B6-2B80-FF7E-1D56C50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36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85819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Monetary V/S fringe benefits</a:t>
            </a:r>
            <a:endParaRPr lang="ms-MY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Monetary benefits </a:t>
            </a:r>
            <a:r>
              <a:rPr lang="en-US" dirty="0"/>
              <a:t>include basic wages, dearness allowance, and employer’s contribution to provident find, production bonus, pension and gratuity.</a:t>
            </a:r>
            <a:endParaRPr lang="ms-MY" dirty="0"/>
          </a:p>
          <a:p>
            <a:pPr algn="just"/>
            <a:r>
              <a:rPr lang="en-US" dirty="0"/>
              <a:t> </a:t>
            </a:r>
            <a:r>
              <a:rPr lang="en-US" b="1" dirty="0"/>
              <a:t>Fringe benefits</a:t>
            </a:r>
            <a:r>
              <a:rPr lang="en-US" dirty="0"/>
              <a:t> include subsidized food, subsidized housing, subsidized education, medical facilities and holiday pay</a:t>
            </a:r>
            <a:endParaRPr lang="ms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D84A-C3FA-C689-AED4-7DC205B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D2B0-3283-453F-9B0A-4B00D0F2BABC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8322-A76F-5466-4F5F-C2B619A4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5BD5-5394-4219-43C4-A4A1A23F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312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and indirect </a:t>
            </a:r>
            <a:r>
              <a:rPr lang="en-US" b="1" dirty="0" err="1"/>
              <a:t>labour</a:t>
            </a:r>
            <a:r>
              <a:rPr lang="en-US" b="1" dirty="0"/>
              <a:t> cost</a:t>
            </a:r>
            <a:endParaRPr lang="ms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Labour costs are of two types such as follows:</a:t>
            </a:r>
          </a:p>
          <a:p>
            <a:pPr lvl="1"/>
            <a:r>
              <a:rPr lang="en-GB" b="1" dirty="0"/>
              <a:t>Direct labour Cost:</a:t>
            </a:r>
            <a:r>
              <a:rPr lang="en-GB" dirty="0"/>
              <a:t> Direct labour cost is the amount spent by the factory for those workers involved directly in the manufacturing process.</a:t>
            </a:r>
          </a:p>
          <a:p>
            <a:pPr lvl="1"/>
            <a:r>
              <a:rPr lang="en-GB" b="1" dirty="0"/>
              <a:t>Indirect labour Cost:</a:t>
            </a:r>
            <a:r>
              <a:rPr lang="en-GB" dirty="0"/>
              <a:t> Indirect labour cost is the amount spent by the factory for those workers who are not directly engaged in the production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B8BD-8563-FDCE-BA45-7CC373A3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5DF6-E2B4-4EF5-9E3D-EAE6FC3F7303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BB01-618E-9E65-B149-D0612E9A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2E19-E4EE-2C01-D577-58592C4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9168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6707088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labour Cost</a:t>
            </a:r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Labour</a:t>
            </a:r>
            <a:r>
              <a:rPr lang="en-US" dirty="0"/>
              <a:t> Cost can either be direct, or indirect they include:</a:t>
            </a:r>
            <a:endParaRPr lang="ms-MY" dirty="0"/>
          </a:p>
          <a:p>
            <a:pPr lvl="1" algn="just"/>
            <a:r>
              <a:rPr lang="en-US" sz="3200" dirty="0"/>
              <a:t>Basic Wages.</a:t>
            </a:r>
            <a:endParaRPr lang="ms-MY" sz="3200" dirty="0"/>
          </a:p>
          <a:p>
            <a:pPr lvl="1" algn="just"/>
            <a:r>
              <a:rPr lang="en-US" sz="3200" dirty="0"/>
              <a:t>Overtime premium</a:t>
            </a:r>
            <a:endParaRPr lang="ms-MY" sz="3200" dirty="0"/>
          </a:p>
          <a:p>
            <a:pPr lvl="1" algn="just"/>
            <a:r>
              <a:rPr lang="en-US" sz="3200" dirty="0"/>
              <a:t>Bonus payment</a:t>
            </a:r>
            <a:endParaRPr lang="ms-MY" sz="3200" dirty="0"/>
          </a:p>
          <a:p>
            <a:pPr lvl="1" algn="just"/>
            <a:r>
              <a:rPr lang="en-US" sz="3200" dirty="0"/>
              <a:t>Idle time</a:t>
            </a:r>
            <a:endParaRPr lang="ms-MY" sz="3200" dirty="0"/>
          </a:p>
          <a:p>
            <a:pPr lvl="1" algn="just"/>
            <a:r>
              <a:rPr lang="en-GB" sz="3200" dirty="0"/>
              <a:t>Labour</a:t>
            </a:r>
            <a:r>
              <a:rPr lang="en-US" sz="3200" dirty="0"/>
              <a:t> turnover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4B31-FA24-6713-51DE-0E425F7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FCC3-6116-4053-8523-7D0C5A2E0A41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DBA8-A8DD-AD91-5418-98DD9F44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8872-74AA-6327-1456-FF9366AA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6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8830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63272" cy="93610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 REMUNERATION (PAYMENT) METHODS</a:t>
            </a:r>
            <a:br>
              <a:rPr lang="ms-MY" dirty="0"/>
            </a:b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methods by which basic wages can be determined they include.</a:t>
            </a:r>
            <a:endParaRPr lang="ms-MY" dirty="0"/>
          </a:p>
          <a:p>
            <a:pPr lvl="1"/>
            <a:r>
              <a:rPr lang="en-US" sz="3200" dirty="0"/>
              <a:t>Fixed salary per month.</a:t>
            </a:r>
            <a:endParaRPr lang="ms-MY" sz="3200" dirty="0"/>
          </a:p>
          <a:p>
            <a:pPr lvl="1"/>
            <a:r>
              <a:rPr lang="en-US" sz="3200" dirty="0"/>
              <a:t>Time based systems.</a:t>
            </a:r>
            <a:endParaRPr lang="ms-MY" sz="3200" dirty="0"/>
          </a:p>
          <a:p>
            <a:pPr lvl="1"/>
            <a:r>
              <a:rPr lang="en-US" sz="3200" dirty="0"/>
              <a:t>Piece works systems.</a:t>
            </a:r>
            <a:endParaRPr lang="ms-MY" sz="3200" dirty="0"/>
          </a:p>
          <a:p>
            <a:pPr lvl="1"/>
            <a:r>
              <a:rPr lang="en-US" sz="3200" dirty="0"/>
              <a:t>Bonus / incentive schemes</a:t>
            </a:r>
            <a:r>
              <a:rPr lang="en-US" dirty="0"/>
              <a:t>. </a:t>
            </a:r>
            <a:endParaRPr lang="ms-MY" dirty="0"/>
          </a:p>
          <a:p>
            <a:endParaRPr lang="ms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0C9B4-887F-78F3-E29A-CC5E09F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6429-9ED6-412A-AED2-1C4AD758A81C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E688-D975-715C-CA37-6699015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82D6-0F13-249B-A462-B1CBB95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7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2484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19256" cy="3744416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/>
              <a:t>Fixed salary per month  </a:t>
            </a:r>
          </a:p>
          <a:p>
            <a:pPr lvl="1" algn="just"/>
            <a:r>
              <a:rPr lang="en-US" dirty="0"/>
              <a:t>Mainly applies to permanent workers who received a fixed salary every specific period such as every month, week, etc.</a:t>
            </a:r>
          </a:p>
          <a:p>
            <a:pPr lvl="2" algn="just"/>
            <a:r>
              <a:rPr lang="en-US" sz="2800" b="1" dirty="0"/>
              <a:t>Example</a:t>
            </a:r>
            <a:r>
              <a:rPr lang="en-US" sz="2800" dirty="0"/>
              <a:t>, most government’s permanent employees are paid fixed salary monthly.</a:t>
            </a:r>
            <a:endParaRPr lang="ms-MY" sz="2800" dirty="0"/>
          </a:p>
        </p:txBody>
      </p:sp>
      <p:sp>
        <p:nvSpPr>
          <p:cNvPr id="2" name="Rectangle 1"/>
          <p:cNvSpPr/>
          <p:nvPr/>
        </p:nvSpPr>
        <p:spPr>
          <a:xfrm>
            <a:off x="323528" y="620688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METHODS…….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02D7-935A-14C1-A4DB-A549857E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1765-84D8-4732-96DC-0CCC2E551C51}" type="datetime1">
              <a:rPr lang="ms-MY" smtClean="0"/>
              <a:t>20/11/2024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A923-2643-5F88-F29A-0947701A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8C9A-68FC-4166-7B5F-285292A2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8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100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based systems</a:t>
            </a:r>
            <a:endParaRPr lang="en-MY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36912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dirty="0"/>
              <a:t>Wages is determined by number of hours worked. </a:t>
            </a:r>
          </a:p>
          <a:p>
            <a:pPr lvl="0" algn="just"/>
            <a:r>
              <a:rPr lang="en-US" dirty="0"/>
              <a:t>If an employee works more than their basis hours then an overtime payment might be made.</a:t>
            </a:r>
            <a:r>
              <a:rPr lang="en-US" b="1" dirty="0"/>
              <a:t> </a:t>
            </a:r>
          </a:p>
          <a:p>
            <a:pPr lvl="0" algn="just"/>
            <a:r>
              <a:rPr lang="en-US" b="1" dirty="0"/>
              <a:t>Formula: </a:t>
            </a:r>
          </a:p>
          <a:p>
            <a:pPr lvl="0" algn="just"/>
            <a:endParaRPr lang="en-US" b="1" dirty="0"/>
          </a:p>
          <a:p>
            <a:pPr marL="0" lvl="0" indent="0" algn="just">
              <a:buNone/>
            </a:pPr>
            <a:endParaRPr lang="en-US" b="1" dirty="0"/>
          </a:p>
          <a:p>
            <a:pPr lvl="0"/>
            <a:endParaRPr lang="ms-MY" dirty="0"/>
          </a:p>
          <a:p>
            <a:pPr lvl="0"/>
            <a:endParaRPr lang="en-US" b="1" dirty="0"/>
          </a:p>
          <a:p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1043608" y="4509120"/>
            <a:ext cx="7643192" cy="13681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Wages = Hours x Basic rate per hour + Overtime hours worked x Overtime premium pay per hour</a:t>
            </a:r>
            <a:endParaRPr lang="ms-MY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4712-EE4A-D0BE-3ECA-3398F052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9D78-34FF-41E0-954F-692EBF68299A}" type="datetime1">
              <a:rPr lang="ms-MY" smtClean="0"/>
              <a:t>20/11/2024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C25E-9B2E-48C7-0F2B-9ABE0A9C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s-MY"/>
              <a:t>Dr Fauz M. Khamis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89596-17CB-9A7C-C5D0-B168C27C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415A-1E61-44D3-B3C0-31AA66B3E158}" type="slidenum">
              <a:rPr lang="ms-MY" smtClean="0"/>
              <a:t>9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693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2154</Words>
  <Application>Microsoft Office PowerPoint</Application>
  <PresentationFormat>On-screen Show (4:3)</PresentationFormat>
  <Paragraphs>442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Wingdings</vt:lpstr>
      <vt:lpstr>Office Theme</vt:lpstr>
      <vt:lpstr>LABOUR COSTING</vt:lpstr>
      <vt:lpstr>LABOUR</vt:lpstr>
      <vt:lpstr>Labour cost</vt:lpstr>
      <vt:lpstr>Monetary V/S fringe benefits</vt:lpstr>
      <vt:lpstr>Direct and indirect labour cost</vt:lpstr>
      <vt:lpstr>Elements of labour Cost</vt:lpstr>
      <vt:lpstr> LABOUR REMUNERATION (PAYMENT) METHODS </vt:lpstr>
      <vt:lpstr>PowerPoint Presentation</vt:lpstr>
      <vt:lpstr>Time based systems</vt:lpstr>
      <vt:lpstr>Example: time based method</vt:lpstr>
      <vt:lpstr>PowerPoint Presentation</vt:lpstr>
      <vt:lpstr>Straight Piece Work:</vt:lpstr>
      <vt:lpstr>Example : Straight piece rate </vt:lpstr>
      <vt:lpstr>Straight Piecework with guaranteed minimum wage</vt:lpstr>
      <vt:lpstr>Example </vt:lpstr>
      <vt:lpstr>PowerPoint Presentation</vt:lpstr>
      <vt:lpstr>Bonus / Incentive Schemes</vt:lpstr>
      <vt:lpstr>Types of Incentive Schemes</vt:lpstr>
      <vt:lpstr>PowerPoint Presentation</vt:lpstr>
      <vt:lpstr>Example: differential piece rate</vt:lpstr>
      <vt:lpstr>Answer </vt:lpstr>
      <vt:lpstr>Individual Bonus Schemes</vt:lpstr>
      <vt:lpstr>Halsey Premium Bonus Plan</vt:lpstr>
      <vt:lpstr>Halsey-Weir Plan</vt:lpstr>
      <vt:lpstr>Rowan Premium Bonus Plan</vt:lpstr>
      <vt:lpstr>Example: premium bonus schemes </vt:lpstr>
      <vt:lpstr>PowerPoint Presentation</vt:lpstr>
      <vt:lpstr>Solution ………..</vt:lpstr>
      <vt:lpstr>Example </vt:lpstr>
      <vt:lpstr>Answer </vt:lpstr>
      <vt:lpstr>Example </vt:lpstr>
      <vt:lpstr>Answer </vt:lpstr>
      <vt:lpstr>Journal entries to record labour cost </vt:lpstr>
      <vt:lpstr>Example </vt:lpstr>
      <vt:lpstr>Assignment 2: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COSTING FOR LABOR</dc:title>
  <dc:creator>User</dc:creator>
  <cp:lastModifiedBy>Fauz Khamis</cp:lastModifiedBy>
  <cp:revision>207</cp:revision>
  <dcterms:created xsi:type="dcterms:W3CDTF">2015-03-31T01:34:20Z</dcterms:created>
  <dcterms:modified xsi:type="dcterms:W3CDTF">2024-11-20T04:24:39Z</dcterms:modified>
</cp:coreProperties>
</file>