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88" r:id="rId14"/>
    <p:sldId id="267" r:id="rId15"/>
    <p:sldId id="268" r:id="rId16"/>
    <p:sldId id="269" r:id="rId17"/>
    <p:sldId id="289" r:id="rId18"/>
    <p:sldId id="270" r:id="rId19"/>
    <p:sldId id="290" r:id="rId20"/>
    <p:sldId id="271" r:id="rId21"/>
    <p:sldId id="272" r:id="rId22"/>
    <p:sldId id="273" r:id="rId23"/>
    <p:sldId id="274" r:id="rId24"/>
    <p:sldId id="287" r:id="rId25"/>
    <p:sldId id="275" r:id="rId26"/>
    <p:sldId id="277" r:id="rId27"/>
    <p:sldId id="278" r:id="rId28"/>
    <p:sldId id="279" r:id="rId29"/>
    <p:sldId id="280" r:id="rId30"/>
    <p:sldId id="281" r:id="rId31"/>
    <p:sldId id="282" r:id="rId32"/>
    <p:sldId id="283" r:id="rId33"/>
    <p:sldId id="284" r:id="rId34"/>
    <p:sldId id="285" r:id="rId35"/>
    <p:sldId id="286" r:id="rId36"/>
    <p:sldId id="292" r:id="rId37"/>
    <p:sldId id="293" r:id="rId38"/>
    <p:sldId id="294" r:id="rId39"/>
    <p:sldId id="296" r:id="rId40"/>
    <p:sldId id="297" r:id="rId41"/>
    <p:sldId id="298" r:id="rId42"/>
    <p:sldId id="299" r:id="rId43"/>
    <p:sldId id="300" r:id="rId44"/>
    <p:sldId id="301" r:id="rId45"/>
    <p:sldId id="303" r:id="rId46"/>
    <p:sldId id="304" r:id="rId47"/>
    <p:sldId id="306" r:id="rId48"/>
    <p:sldId id="307" r:id="rId49"/>
    <p:sldId id="308" r:id="rId50"/>
    <p:sldId id="310" r:id="rId51"/>
    <p:sldId id="311" r:id="rId52"/>
    <p:sldId id="312" r:id="rId53"/>
    <p:sldId id="314" r:id="rId54"/>
    <p:sldId id="315" r:id="rId55"/>
    <p:sldId id="316" r:id="rId56"/>
    <p:sldId id="317" r:id="rId57"/>
    <p:sldId id="29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0EEB6-7C08-4B11-9CDB-677F63BEC1EE}" type="datetimeFigureOut">
              <a:rPr lang="en-US" smtClean="0"/>
              <a:pPr/>
              <a:t>11/13/2024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85D780-8750-45E8-9B48-DC822FACF1BB}" type="slidenum">
              <a:rPr lang="en-US" smtClean="0"/>
              <a:pPr/>
              <a:t>‹#›</a:t>
            </a:fld>
            <a:endParaRPr lang="en-US"/>
          </a:p>
        </p:txBody>
      </p:sp>
    </p:spTree>
    <p:extLst>
      <p:ext uri="{BB962C8B-B14F-4D97-AF65-F5344CB8AC3E}">
        <p14:creationId xmlns:p14="http://schemas.microsoft.com/office/powerpoint/2010/main" val="60102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5485D780-8750-45E8-9B48-DC822FACF1BB}" type="slidenum">
              <a:rPr lang="en-US" smtClean="0"/>
              <a:pPr/>
              <a:t>1</a:t>
            </a:fld>
            <a:endParaRPr lang="en-US"/>
          </a:p>
        </p:txBody>
      </p:sp>
    </p:spTree>
    <p:extLst>
      <p:ext uri="{BB962C8B-B14F-4D97-AF65-F5344CB8AC3E}">
        <p14:creationId xmlns:p14="http://schemas.microsoft.com/office/powerpoint/2010/main" val="199575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85D780-8750-45E8-9B48-DC822FACF1BB}" type="slidenum">
              <a:rPr lang="en-US" smtClean="0"/>
              <a:pPr/>
              <a:t>6</a:t>
            </a:fld>
            <a:endParaRPr lang="en-US"/>
          </a:p>
        </p:txBody>
      </p:sp>
    </p:spTree>
    <p:extLst>
      <p:ext uri="{BB962C8B-B14F-4D97-AF65-F5344CB8AC3E}">
        <p14:creationId xmlns:p14="http://schemas.microsoft.com/office/powerpoint/2010/main" val="411094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85D780-8750-45E8-9B48-DC822FACF1BB}" type="slidenum">
              <a:rPr lang="en-US" smtClean="0"/>
              <a:pPr/>
              <a:t>7</a:t>
            </a:fld>
            <a:endParaRPr lang="en-US"/>
          </a:p>
        </p:txBody>
      </p:sp>
    </p:spTree>
    <p:extLst>
      <p:ext uri="{BB962C8B-B14F-4D97-AF65-F5344CB8AC3E}">
        <p14:creationId xmlns:p14="http://schemas.microsoft.com/office/powerpoint/2010/main" val="110559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042502-D59C-4612-B82A-BCD1923094EC}"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79225-8A24-40BC-846A-239BD0303E2A}"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776387-6587-48AC-A475-456D58E424DC}"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D48F95-FCDA-453E-A1FE-6C5742C2B70B}"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B8A7A-2DA2-49D5-B94E-7F3ED2315D96}"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386E9-49BA-4F1A-9DBE-F42E289F88E3}"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AEACA8-6610-4D4F-B382-1092EBFA9070}" type="datetime1">
              <a:rPr lang="en-US" smtClean="0"/>
              <a:t>11/13/2024</a:t>
            </a:fld>
            <a:endParaRPr lang="en-US"/>
          </a:p>
        </p:txBody>
      </p:sp>
      <p:sp>
        <p:nvSpPr>
          <p:cNvPr id="8" name="Footer Placeholder 7"/>
          <p:cNvSpPr>
            <a:spLocks noGrp="1"/>
          </p:cNvSpPr>
          <p:nvPr>
            <p:ph type="ftr" sz="quarter" idx="11"/>
          </p:nvPr>
        </p:nvSpPr>
        <p:spPr/>
        <p:txBody>
          <a:bodyPr/>
          <a:lstStyle/>
          <a:p>
            <a:r>
              <a:rPr lang="en-US"/>
              <a:t>Dr Fauz M. Khamis</a:t>
            </a:r>
          </a:p>
        </p:txBody>
      </p:sp>
      <p:sp>
        <p:nvSpPr>
          <p:cNvPr id="9" name="Slide Number Placeholder 8"/>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05E87-7B93-4DE6-86E9-B72EB8610862}"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2D2BC-B032-4D1F-B20E-8C6630ADD749}" type="datetime1">
              <a:rPr lang="en-US" smtClean="0"/>
              <a:t>11/13/2024</a:t>
            </a:fld>
            <a:endParaRPr lang="en-US"/>
          </a:p>
        </p:txBody>
      </p:sp>
      <p:sp>
        <p:nvSpPr>
          <p:cNvPr id="3" name="Footer Placeholder 2"/>
          <p:cNvSpPr>
            <a:spLocks noGrp="1"/>
          </p:cNvSpPr>
          <p:nvPr>
            <p:ph type="ftr" sz="quarter" idx="11"/>
          </p:nvPr>
        </p:nvSpPr>
        <p:spPr/>
        <p:txBody>
          <a:bodyPr/>
          <a:lstStyle/>
          <a:p>
            <a:r>
              <a:rPr lang="en-US"/>
              <a:t>Dr Fauz M. Khamis</a:t>
            </a:r>
          </a:p>
        </p:txBody>
      </p:sp>
      <p:sp>
        <p:nvSpPr>
          <p:cNvPr id="4" name="Slide Number Placeholder 3"/>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09AB4E-1A45-428E-9F07-72E6FF859819}"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89D55-3014-48EB-A486-D7FE5D300768}"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69A90-EC51-4C29-B08A-33616EE47CEA}" type="datetime1">
              <a:rPr lang="en-US" smtClean="0"/>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Fauz M. Khamis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FF0AE-5ABD-48F3-ADFF-84A75EFA2B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209800"/>
            <a:ext cx="7772400" cy="1470025"/>
          </a:xfrm>
          <a:prstGeom prst="rect">
            <a:avLst/>
          </a:prstGeom>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Costing for materials</a:t>
            </a:r>
          </a:p>
        </p:txBody>
      </p:sp>
      <p:sp>
        <p:nvSpPr>
          <p:cNvPr id="2" name="Date Placeholder 1"/>
          <p:cNvSpPr>
            <a:spLocks noGrp="1"/>
          </p:cNvSpPr>
          <p:nvPr>
            <p:ph type="dt" sz="half" idx="10"/>
          </p:nvPr>
        </p:nvSpPr>
        <p:spPr/>
        <p:txBody>
          <a:bodyPr/>
          <a:lstStyle/>
          <a:p>
            <a:fld id="{A3094585-1C82-4896-9522-154B19CEE362}"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1</a:t>
            </a:fld>
            <a:endParaRPr lang="en-US"/>
          </a:p>
        </p:txBody>
      </p:sp>
    </p:spTree>
    <p:extLst>
      <p:ext uri="{BB962C8B-B14F-4D97-AF65-F5344CB8AC3E}">
        <p14:creationId xmlns:p14="http://schemas.microsoft.com/office/powerpoint/2010/main" val="328676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Purchasing procedures</a:t>
            </a:r>
            <a:endParaRPr lang="en-US" dirty="0"/>
          </a:p>
        </p:txBody>
      </p:sp>
      <p:sp>
        <p:nvSpPr>
          <p:cNvPr id="3" name="Content Placeholder 2"/>
          <p:cNvSpPr>
            <a:spLocks noGrp="1"/>
          </p:cNvSpPr>
          <p:nvPr>
            <p:ph idx="1"/>
          </p:nvPr>
        </p:nvSpPr>
        <p:spPr/>
        <p:txBody>
          <a:bodyPr/>
          <a:lstStyle/>
          <a:p>
            <a:pPr lvl="0" algn="just"/>
            <a:r>
              <a:rPr lang="en-US" dirty="0"/>
              <a:t>Purchasing procedure involves the following decisions:</a:t>
            </a:r>
          </a:p>
          <a:p>
            <a:pPr lvl="2" algn="just"/>
            <a:r>
              <a:rPr lang="en-US" sz="2800" dirty="0"/>
              <a:t>What to purchase; </a:t>
            </a:r>
          </a:p>
          <a:p>
            <a:pPr lvl="2" algn="just"/>
            <a:r>
              <a:rPr lang="en-US" sz="2800" dirty="0"/>
              <a:t>When to purchase; </a:t>
            </a:r>
          </a:p>
          <a:p>
            <a:pPr lvl="2" algn="just"/>
            <a:r>
              <a:rPr lang="en-US" sz="2800" dirty="0"/>
              <a:t> Form whom to purchase;</a:t>
            </a:r>
          </a:p>
          <a:p>
            <a:pPr lvl="2" algn="just"/>
            <a:r>
              <a:rPr lang="en-US" sz="2800" dirty="0"/>
              <a:t>How much to purchase, and </a:t>
            </a:r>
          </a:p>
          <a:p>
            <a:pPr lvl="2" algn="just"/>
            <a:r>
              <a:rPr lang="en-US" sz="2800" dirty="0"/>
              <a:t>Finally at what price the material should be purchased</a:t>
            </a:r>
          </a:p>
        </p:txBody>
      </p:sp>
      <p:sp>
        <p:nvSpPr>
          <p:cNvPr id="4" name="Date Placeholder 3"/>
          <p:cNvSpPr>
            <a:spLocks noGrp="1"/>
          </p:cNvSpPr>
          <p:nvPr>
            <p:ph type="dt" sz="half" idx="10"/>
          </p:nvPr>
        </p:nvSpPr>
        <p:spPr/>
        <p:txBody>
          <a:bodyPr/>
          <a:lstStyle/>
          <a:p>
            <a:fld id="{519CD99B-B0CB-4733-86C7-C3C643DFEFAB}"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Purchasing procedures-logical steps to be followed</a:t>
            </a:r>
            <a:endParaRPr lang="en-US" dirty="0"/>
          </a:p>
        </p:txBody>
      </p:sp>
      <p:grpSp>
        <p:nvGrpSpPr>
          <p:cNvPr id="3" name="Group 2"/>
          <p:cNvGrpSpPr/>
          <p:nvPr/>
        </p:nvGrpSpPr>
        <p:grpSpPr>
          <a:xfrm>
            <a:off x="228600" y="2094722"/>
            <a:ext cx="8691749" cy="3925078"/>
            <a:chOff x="228600" y="2094722"/>
            <a:chExt cx="8691749" cy="3925078"/>
          </a:xfrm>
        </p:grpSpPr>
        <p:sp>
          <p:nvSpPr>
            <p:cNvPr id="4" name="Rectangle 3"/>
            <p:cNvSpPr/>
            <p:nvPr/>
          </p:nvSpPr>
          <p:spPr>
            <a:xfrm>
              <a:off x="228600" y="2667000"/>
              <a:ext cx="1676400" cy="914400"/>
            </a:xfrm>
            <a:prstGeom prst="rect">
              <a:avLst/>
            </a:prstGeom>
            <a:ln>
              <a:solidFill>
                <a:schemeClr val="accent1"/>
              </a:solidFill>
            </a:ln>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Purchase requisition</a:t>
              </a:r>
            </a:p>
          </p:txBody>
        </p:sp>
        <p:sp>
          <p:nvSpPr>
            <p:cNvPr id="7" name="Rectangle 6"/>
            <p:cNvSpPr/>
            <p:nvPr/>
          </p:nvSpPr>
          <p:spPr>
            <a:xfrm>
              <a:off x="5026251" y="2667000"/>
              <a:ext cx="1600200" cy="1371600"/>
            </a:xfrm>
            <a:prstGeom prst="rect">
              <a:avLst/>
            </a:prstGeom>
            <a:ln>
              <a:solidFill>
                <a:schemeClr val="accent1"/>
              </a:solidFill>
            </a:ln>
            <a:scene3d>
              <a:camera prst="orthographicFront"/>
              <a:lightRig rig="threePt" dir="t"/>
            </a:scene3d>
            <a:sp3d>
              <a:bevelT prst="angle"/>
            </a:sp3d>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a:t>Receiving the material supplies</a:t>
              </a:r>
            </a:p>
          </p:txBody>
        </p:sp>
        <p:sp>
          <p:nvSpPr>
            <p:cNvPr id="8" name="Rectangle 7"/>
            <p:cNvSpPr/>
            <p:nvPr/>
          </p:nvSpPr>
          <p:spPr>
            <a:xfrm>
              <a:off x="8005949" y="2667000"/>
              <a:ext cx="914400" cy="1217377"/>
            </a:xfrm>
            <a:prstGeom prst="rect">
              <a:avLst/>
            </a:prstGeom>
            <a:ln>
              <a:solidFill>
                <a:schemeClr val="accent1"/>
              </a:solidFill>
            </a:ln>
            <a:scene3d>
              <a:camera prst="orthographicFront"/>
              <a:lightRig rig="threePt" dir="t"/>
            </a:scene3d>
            <a:sp3d>
              <a:bevelT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Issuing good receipt note</a:t>
              </a:r>
            </a:p>
          </p:txBody>
        </p:sp>
        <p:sp>
          <p:nvSpPr>
            <p:cNvPr id="9" name="Rectangle 8"/>
            <p:cNvSpPr/>
            <p:nvPr/>
          </p:nvSpPr>
          <p:spPr>
            <a:xfrm>
              <a:off x="1524000" y="4953000"/>
              <a:ext cx="1905000" cy="1066800"/>
            </a:xfrm>
            <a:prstGeom prst="rect">
              <a:avLst/>
            </a:prstGeom>
            <a:ln>
              <a:solidFill>
                <a:schemeClr val="accent1"/>
              </a:solidFill>
            </a:ln>
            <a:effectLst>
              <a:glow rad="228600">
                <a:schemeClr val="accent5">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Source of materials supply and selecting supplier </a:t>
              </a:r>
            </a:p>
          </p:txBody>
        </p:sp>
        <p:sp>
          <p:nvSpPr>
            <p:cNvPr id="10" name="Rectangle 9"/>
            <p:cNvSpPr/>
            <p:nvPr/>
          </p:nvSpPr>
          <p:spPr>
            <a:xfrm>
              <a:off x="3124200" y="2971800"/>
              <a:ext cx="1295400" cy="1423722"/>
            </a:xfrm>
            <a:prstGeom prst="rect">
              <a:avLst/>
            </a:prstGeom>
            <a:ln>
              <a:solidFill>
                <a:schemeClr val="accent1"/>
              </a:solidFill>
            </a:ln>
            <a:scene3d>
              <a:camera prst="orthographicFront"/>
              <a:lightRig rig="threePt" dir="t"/>
            </a:scene3d>
            <a:sp3d>
              <a:bevelT prst="angle"/>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Preparation and execution of purchase order</a:t>
              </a:r>
            </a:p>
          </p:txBody>
        </p:sp>
        <p:sp>
          <p:nvSpPr>
            <p:cNvPr id="11" name="Rectangle 10"/>
            <p:cNvSpPr/>
            <p:nvPr/>
          </p:nvSpPr>
          <p:spPr>
            <a:xfrm>
              <a:off x="6324600" y="4114800"/>
              <a:ext cx="1600200" cy="990600"/>
            </a:xfrm>
            <a:prstGeom prst="rect">
              <a:avLst/>
            </a:prstGeom>
            <a:ln>
              <a:solidFill>
                <a:schemeClr val="accent1"/>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Inspection and testing of the materi</a:t>
              </a:r>
              <a:r>
                <a:rPr lang="en-US" dirty="0"/>
                <a:t>als </a:t>
              </a:r>
            </a:p>
          </p:txBody>
        </p:sp>
        <p:sp>
          <p:nvSpPr>
            <p:cNvPr id="12" name="Curved Right Arrow 11"/>
            <p:cNvSpPr/>
            <p:nvPr/>
          </p:nvSpPr>
          <p:spPr>
            <a:xfrm rot="20668137">
              <a:off x="283792" y="3680996"/>
              <a:ext cx="1052564" cy="2263286"/>
            </a:xfrm>
            <a:prstGeom prst="curvedRightArrow">
              <a:avLst>
                <a:gd name="adj1" fmla="val 25000"/>
                <a:gd name="adj2" fmla="val 45348"/>
                <a:gd name="adj3" fmla="val 25000"/>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3" name="Circular Arrow 22"/>
            <p:cNvSpPr/>
            <p:nvPr/>
          </p:nvSpPr>
          <p:spPr>
            <a:xfrm rot="18995626">
              <a:off x="1709219" y="3654343"/>
              <a:ext cx="1845045" cy="1387931"/>
            </a:xfrm>
            <a:prstGeom prst="circularArrow">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5" name="Curved Right Arrow 24"/>
            <p:cNvSpPr/>
            <p:nvPr/>
          </p:nvSpPr>
          <p:spPr>
            <a:xfrm rot="18743283">
              <a:off x="5424713" y="3939519"/>
              <a:ext cx="571632" cy="1424949"/>
            </a:xfrm>
            <a:prstGeom prst="curvedRightArrow">
              <a:avLst>
                <a:gd name="adj1" fmla="val 25000"/>
                <a:gd name="adj2" fmla="val 45348"/>
                <a:gd name="adj3" fmla="val 25000"/>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7" name="Circular Arrow 26"/>
            <p:cNvSpPr/>
            <p:nvPr/>
          </p:nvSpPr>
          <p:spPr>
            <a:xfrm rot="19376639">
              <a:off x="6546732" y="2897202"/>
              <a:ext cx="1778513" cy="1590324"/>
            </a:xfrm>
            <a:prstGeom prst="circularArrow">
              <a:avLst>
                <a:gd name="adj1" fmla="val 12500"/>
                <a:gd name="adj2" fmla="val 1142319"/>
                <a:gd name="adj3" fmla="val 20457681"/>
                <a:gd name="adj4" fmla="val 10830189"/>
                <a:gd name="adj5" fmla="val 12500"/>
              </a:avLst>
            </a:prstGeom>
            <a:ln>
              <a:solidFill>
                <a:schemeClr val="accent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chemeClr val="tx1"/>
                </a:solidFill>
              </a:endParaRPr>
            </a:p>
          </p:txBody>
        </p:sp>
        <p:sp>
          <p:nvSpPr>
            <p:cNvPr id="29" name="Circular Arrow 28"/>
            <p:cNvSpPr/>
            <p:nvPr/>
          </p:nvSpPr>
          <p:spPr>
            <a:xfrm rot="20911309">
              <a:off x="3960921" y="2094722"/>
              <a:ext cx="2045334" cy="1411024"/>
            </a:xfrm>
            <a:prstGeom prst="circularArrow">
              <a:avLst/>
            </a:prstGeom>
            <a:ln>
              <a:solidFill>
                <a:schemeClr val="accent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grpSp>
      <p:sp>
        <p:nvSpPr>
          <p:cNvPr id="5" name="Date Placeholder 4"/>
          <p:cNvSpPr>
            <a:spLocks noGrp="1"/>
          </p:cNvSpPr>
          <p:nvPr>
            <p:ph type="dt" sz="half" idx="10"/>
          </p:nvPr>
        </p:nvSpPr>
        <p:spPr/>
        <p:txBody>
          <a:bodyPr/>
          <a:lstStyle/>
          <a:p>
            <a:fld id="{F4109878-DBE4-4982-A8D6-28B6B08EE188}"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13" name="Slide Number Placeholder 12"/>
          <p:cNvSpPr>
            <a:spLocks noGrp="1"/>
          </p:cNvSpPr>
          <p:nvPr>
            <p:ph type="sldNum" sz="quarter" idx="12"/>
          </p:nvPr>
        </p:nvSpPr>
        <p:spPr/>
        <p:txBody>
          <a:bodyPr/>
          <a:lstStyle/>
          <a:p>
            <a:fld id="{2B4FF0AE-5ABD-48F3-ADFF-84A75EFA2B8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Purchase requisition</a:t>
            </a:r>
          </a:p>
        </p:txBody>
      </p:sp>
      <p:sp>
        <p:nvSpPr>
          <p:cNvPr id="3" name="Content Placeholder 2"/>
          <p:cNvSpPr>
            <a:spLocks noGrp="1"/>
          </p:cNvSpPr>
          <p:nvPr>
            <p:ph idx="1"/>
          </p:nvPr>
        </p:nvSpPr>
        <p:spPr>
          <a:xfrm>
            <a:off x="457200" y="1600200"/>
            <a:ext cx="8229600" cy="4419599"/>
          </a:xfrm>
        </p:spPr>
        <p:txBody>
          <a:bodyPr>
            <a:normAutofit lnSpcReduction="10000"/>
          </a:bodyPr>
          <a:lstStyle/>
          <a:p>
            <a:pPr algn="just"/>
            <a:r>
              <a:rPr lang="en-US" dirty="0"/>
              <a:t>Any department that requires the material they have to request from the stores by preparing a </a:t>
            </a:r>
            <a:r>
              <a:rPr lang="en-US" b="1" dirty="0"/>
              <a:t>purchases requisition form.</a:t>
            </a:r>
          </a:p>
          <a:p>
            <a:pPr lvl="0" algn="just"/>
            <a:r>
              <a:rPr lang="en-US" b="1" dirty="0"/>
              <a:t>Purchases requisition </a:t>
            </a:r>
            <a:r>
              <a:rPr lang="en-US" dirty="0"/>
              <a:t>includes</a:t>
            </a:r>
            <a:r>
              <a:rPr lang="en-US" b="1" dirty="0"/>
              <a:t> </a:t>
            </a:r>
            <a:r>
              <a:rPr lang="en-US" dirty="0"/>
              <a:t>Date, Originating Department, Complete Description of material desired, Other Special Information, Date on which material is required for use, Signature of issuing authority of requisition.</a:t>
            </a:r>
          </a:p>
          <a:p>
            <a:endParaRPr lang="en-US" dirty="0"/>
          </a:p>
          <a:p>
            <a:pPr algn="just"/>
            <a:endParaRPr lang="en-US" dirty="0"/>
          </a:p>
        </p:txBody>
      </p:sp>
      <p:sp>
        <p:nvSpPr>
          <p:cNvPr id="4" name="Date Placeholder 3"/>
          <p:cNvSpPr>
            <a:spLocks noGrp="1"/>
          </p:cNvSpPr>
          <p:nvPr>
            <p:ph type="dt" sz="half" idx="10"/>
          </p:nvPr>
        </p:nvSpPr>
        <p:spPr/>
        <p:txBody>
          <a:bodyPr/>
          <a:lstStyle/>
          <a:p>
            <a:fld id="{39DEAE7D-D744-4AA2-B842-53C2DCF0127C}"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Purchase requisition- example</a:t>
            </a:r>
            <a:endParaRPr lang="ms-MY"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8486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2DF476E4-63AA-464F-8711-9B89520B3220}"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13</a:t>
            </a:fld>
            <a:endParaRPr lang="en-US"/>
          </a:p>
        </p:txBody>
      </p:sp>
    </p:spTree>
    <p:extLst>
      <p:ext uri="{BB962C8B-B14F-4D97-AF65-F5344CB8AC3E}">
        <p14:creationId xmlns:p14="http://schemas.microsoft.com/office/powerpoint/2010/main" val="3763389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t>2:</a:t>
            </a:r>
            <a:r>
              <a:rPr lang="en-US" sz="4000" dirty="0"/>
              <a:t> </a:t>
            </a:r>
            <a:r>
              <a:rPr lang="en-US" sz="4000" b="1" dirty="0"/>
              <a:t>Letter of enquiry</a:t>
            </a:r>
            <a:endParaRPr lang="en-US" sz="4000" dirty="0"/>
          </a:p>
        </p:txBody>
      </p:sp>
      <p:sp>
        <p:nvSpPr>
          <p:cNvPr id="3" name="Content Placeholder 2"/>
          <p:cNvSpPr>
            <a:spLocks noGrp="1"/>
          </p:cNvSpPr>
          <p:nvPr>
            <p:ph idx="1"/>
          </p:nvPr>
        </p:nvSpPr>
        <p:spPr>
          <a:xfrm>
            <a:off x="457200" y="1600201"/>
            <a:ext cx="8229600" cy="1447800"/>
          </a:xfrm>
        </p:spPr>
        <p:txBody>
          <a:bodyPr>
            <a:normAutofit lnSpcReduction="10000"/>
          </a:bodyPr>
          <a:lstStyle/>
          <a:p>
            <a:pPr algn="just"/>
            <a:r>
              <a:rPr lang="en-US" dirty="0"/>
              <a:t>Procurement department send letter of enquiry various suppliers to find out the prices and quality of goods.</a:t>
            </a:r>
          </a:p>
          <a:p>
            <a:pPr algn="just"/>
            <a:endParaRPr lang="en-US" dirty="0"/>
          </a:p>
        </p:txBody>
      </p:sp>
      <p:sp>
        <p:nvSpPr>
          <p:cNvPr id="4" name="TextBox 3"/>
          <p:cNvSpPr txBox="1"/>
          <p:nvPr/>
        </p:nvSpPr>
        <p:spPr>
          <a:xfrm>
            <a:off x="457200" y="3276600"/>
            <a:ext cx="6934200" cy="707886"/>
          </a:xfrm>
          <a:prstGeom prst="rect">
            <a:avLst/>
          </a:prstGeom>
          <a:noFill/>
        </p:spPr>
        <p:txBody>
          <a:bodyPr wrap="square" rtlCol="0">
            <a:spAutoFit/>
          </a:bodyPr>
          <a:lstStyle/>
          <a:p>
            <a:r>
              <a:rPr lang="en-US" sz="4000" b="1" dirty="0"/>
              <a:t>3: Quotations</a:t>
            </a:r>
            <a:endParaRPr lang="en-US" sz="4000" dirty="0"/>
          </a:p>
        </p:txBody>
      </p:sp>
      <p:sp>
        <p:nvSpPr>
          <p:cNvPr id="6" name="TextBox 5"/>
          <p:cNvSpPr txBox="1"/>
          <p:nvPr/>
        </p:nvSpPr>
        <p:spPr>
          <a:xfrm>
            <a:off x="838200" y="4114800"/>
            <a:ext cx="8077200" cy="2554545"/>
          </a:xfrm>
          <a:prstGeom prst="rect">
            <a:avLst/>
          </a:prstGeom>
          <a:noFill/>
        </p:spPr>
        <p:txBody>
          <a:bodyPr wrap="square" rtlCol="0">
            <a:spAutoFit/>
          </a:bodyPr>
          <a:lstStyle/>
          <a:p>
            <a:pPr algn="just">
              <a:buFont typeface="Arial" pitchFamily="34" charset="0"/>
              <a:buChar char="•"/>
            </a:pPr>
            <a:r>
              <a:rPr lang="en-US" sz="3200" dirty="0"/>
              <a:t>A quotation is an offer to supply goods according to the terms and terms and specification stated.</a:t>
            </a:r>
          </a:p>
          <a:p>
            <a:pPr algn="just">
              <a:buFont typeface="Arial" pitchFamily="34" charset="0"/>
              <a:buChar char="•"/>
            </a:pPr>
            <a:r>
              <a:rPr lang="en-US" sz="3200" dirty="0"/>
              <a:t>Quotations are response to the letter of enquiry </a:t>
            </a:r>
          </a:p>
        </p:txBody>
      </p:sp>
      <p:sp>
        <p:nvSpPr>
          <p:cNvPr id="5" name="Date Placeholder 4"/>
          <p:cNvSpPr>
            <a:spLocks noGrp="1"/>
          </p:cNvSpPr>
          <p:nvPr>
            <p:ph type="dt" sz="half" idx="10"/>
          </p:nvPr>
        </p:nvSpPr>
        <p:spPr/>
        <p:txBody>
          <a:bodyPr/>
          <a:lstStyle/>
          <a:p>
            <a:fld id="{210C425D-23B4-4145-910B-F4886546FE4B}" type="datetime1">
              <a:rPr lang="en-US" smtClean="0"/>
              <a:t>11/13/2024</a:t>
            </a:fld>
            <a:endParaRPr lang="en-US"/>
          </a:p>
        </p:txBody>
      </p:sp>
      <p:sp>
        <p:nvSpPr>
          <p:cNvPr id="7" name="Footer Placeholder 6"/>
          <p:cNvSpPr>
            <a:spLocks noGrp="1"/>
          </p:cNvSpPr>
          <p:nvPr>
            <p:ph type="ftr" sz="quarter" idx="11"/>
          </p:nvPr>
        </p:nvSpPr>
        <p:spPr/>
        <p:txBody>
          <a:bodyPr/>
          <a:lstStyle/>
          <a:p>
            <a:r>
              <a:rPr lang="en-US"/>
              <a:t>Dr Fauz M. Khamis</a:t>
            </a:r>
          </a:p>
        </p:txBody>
      </p:sp>
      <p:sp>
        <p:nvSpPr>
          <p:cNvPr id="8" name="Slide Number Placeholder 7"/>
          <p:cNvSpPr>
            <a:spLocks noGrp="1"/>
          </p:cNvSpPr>
          <p:nvPr>
            <p:ph type="sldNum" sz="quarter" idx="12"/>
          </p:nvPr>
        </p:nvSpPr>
        <p:spPr/>
        <p:txBody>
          <a:bodyPr/>
          <a:lstStyle/>
          <a:p>
            <a:fld id="{2B4FF0AE-5ABD-48F3-ADFF-84A75EFA2B8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4: </a:t>
            </a:r>
            <a:r>
              <a:rPr lang="en-US" b="1" dirty="0"/>
              <a:t>Selection of Source</a:t>
            </a:r>
            <a:endParaRPr lang="en-US" dirty="0"/>
          </a:p>
        </p:txBody>
      </p:sp>
      <p:sp>
        <p:nvSpPr>
          <p:cNvPr id="3" name="Content Placeholder 2"/>
          <p:cNvSpPr>
            <a:spLocks noGrp="1"/>
          </p:cNvSpPr>
          <p:nvPr>
            <p:ph idx="1"/>
          </p:nvPr>
        </p:nvSpPr>
        <p:spPr/>
        <p:txBody>
          <a:bodyPr>
            <a:normAutofit lnSpcReduction="10000"/>
          </a:bodyPr>
          <a:lstStyle/>
          <a:p>
            <a:pPr algn="just"/>
            <a:r>
              <a:rPr lang="en-US" dirty="0"/>
              <a:t>Sources of supply has to be limited on the basis of:</a:t>
            </a:r>
          </a:p>
          <a:p>
            <a:pPr lvl="1" algn="just"/>
            <a:r>
              <a:rPr lang="en-US" b="1" dirty="0"/>
              <a:t>On the basis of financial resource:</a:t>
            </a:r>
            <a:r>
              <a:rPr lang="en-US" dirty="0"/>
              <a:t> Purchase department will see his pocket before selecting the source.</a:t>
            </a:r>
          </a:p>
          <a:p>
            <a:pPr lvl="1" algn="just"/>
            <a:r>
              <a:rPr lang="en-US" b="1" dirty="0"/>
              <a:t>Service after buying:</a:t>
            </a:r>
            <a:r>
              <a:rPr lang="en-US" dirty="0"/>
              <a:t> Purchase department will choose that supplier which provides the service after buying.</a:t>
            </a:r>
          </a:p>
          <a:p>
            <a:pPr lvl="1" algn="just"/>
            <a:r>
              <a:rPr lang="en-US" b="1" dirty="0"/>
              <a:t>On the basis of sample:</a:t>
            </a:r>
            <a:r>
              <a:rPr lang="en-US" dirty="0"/>
              <a:t> Purchase department will get the sample for selecting the source of supplier.</a:t>
            </a:r>
          </a:p>
          <a:p>
            <a:pPr algn="just"/>
            <a:endParaRPr lang="en-US" dirty="0"/>
          </a:p>
        </p:txBody>
      </p:sp>
      <p:sp>
        <p:nvSpPr>
          <p:cNvPr id="4" name="Date Placeholder 3"/>
          <p:cNvSpPr>
            <a:spLocks noGrp="1"/>
          </p:cNvSpPr>
          <p:nvPr>
            <p:ph type="dt" sz="half" idx="10"/>
          </p:nvPr>
        </p:nvSpPr>
        <p:spPr/>
        <p:txBody>
          <a:bodyPr/>
          <a:lstStyle/>
          <a:p>
            <a:fld id="{6A182113-9F46-4F2C-8A8A-FEEA3E03AA29}"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5: Placing of Order (PO):</a:t>
            </a:r>
            <a:endParaRPr lang="en-US" dirty="0"/>
          </a:p>
        </p:txBody>
      </p:sp>
      <p:sp>
        <p:nvSpPr>
          <p:cNvPr id="3" name="Content Placeholder 2"/>
          <p:cNvSpPr>
            <a:spLocks noGrp="1"/>
          </p:cNvSpPr>
          <p:nvPr>
            <p:ph idx="1"/>
          </p:nvPr>
        </p:nvSpPr>
        <p:spPr/>
        <p:txBody>
          <a:bodyPr>
            <a:normAutofit lnSpcReduction="10000"/>
          </a:bodyPr>
          <a:lstStyle/>
          <a:p>
            <a:pPr algn="just"/>
            <a:r>
              <a:rPr lang="en-US" dirty="0"/>
              <a:t>When the source of supplier is selected, purchase department places his purchase order.</a:t>
            </a:r>
          </a:p>
          <a:p>
            <a:pPr algn="just"/>
            <a:r>
              <a:rPr lang="en-US" dirty="0"/>
              <a:t>Purchase order is the written agreement in which purchaser and sellers will bind its terms and condition.</a:t>
            </a:r>
          </a:p>
          <a:p>
            <a:pPr algn="just"/>
            <a:r>
              <a:rPr lang="en-US" dirty="0"/>
              <a:t>When the purchase order is issued to a supplier within the country then it is known as </a:t>
            </a:r>
            <a:r>
              <a:rPr lang="en-US" b="1" dirty="0"/>
              <a:t>Local Purchase Order (LPO)</a:t>
            </a:r>
            <a:endParaRPr lang="en-US" dirty="0"/>
          </a:p>
        </p:txBody>
      </p:sp>
      <p:sp>
        <p:nvSpPr>
          <p:cNvPr id="4" name="Date Placeholder 3"/>
          <p:cNvSpPr>
            <a:spLocks noGrp="1"/>
          </p:cNvSpPr>
          <p:nvPr>
            <p:ph type="dt" sz="half" idx="10"/>
          </p:nvPr>
        </p:nvSpPr>
        <p:spPr/>
        <p:txBody>
          <a:bodyPr/>
          <a:lstStyle/>
          <a:p>
            <a:fld id="{579FC8B1-EBA8-494E-A76B-EE757C7283D2}"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Purchase order-Example</a:t>
            </a:r>
            <a:endParaRPr lang="ms-MY" b="1" dirty="0"/>
          </a:p>
        </p:txBody>
      </p:sp>
      <p:pic>
        <p:nvPicPr>
          <p:cNvPr id="4" name="Content Placeholder 3" descr="http://dl.groovygecko.net/anon.groovy/clients/kaplan/AlexILS/ACCAWIKI/ACCA%20F2/Images/F2_MA_CH4_040.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696200" cy="4953000"/>
          </a:xfrm>
          <a:prstGeom prst="rect">
            <a:avLst/>
          </a:prstGeom>
          <a:noFill/>
          <a:ln>
            <a:noFill/>
          </a:ln>
        </p:spPr>
      </p:pic>
      <p:sp>
        <p:nvSpPr>
          <p:cNvPr id="3" name="Date Placeholder 2"/>
          <p:cNvSpPr>
            <a:spLocks noGrp="1"/>
          </p:cNvSpPr>
          <p:nvPr>
            <p:ph type="dt" sz="half" idx="10"/>
          </p:nvPr>
        </p:nvSpPr>
        <p:spPr/>
        <p:txBody>
          <a:bodyPr/>
          <a:lstStyle/>
          <a:p>
            <a:fld id="{376B2457-57D7-46AF-94E5-EE15CBED6017}"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17</a:t>
            </a:fld>
            <a:endParaRPr lang="en-US"/>
          </a:p>
        </p:txBody>
      </p:sp>
    </p:spTree>
    <p:extLst>
      <p:ext uri="{BB962C8B-B14F-4D97-AF65-F5344CB8AC3E}">
        <p14:creationId xmlns:p14="http://schemas.microsoft.com/office/powerpoint/2010/main" val="284270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6: Receipt and Checking of Goods </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dirty="0"/>
              <a:t>On receipt of the goods, </a:t>
            </a:r>
            <a:r>
              <a:rPr lang="en-US" b="1" dirty="0"/>
              <a:t>good received note</a:t>
            </a:r>
            <a:r>
              <a:rPr lang="en-US" dirty="0"/>
              <a:t> will be issued by the buying organization.</a:t>
            </a:r>
          </a:p>
          <a:p>
            <a:pPr>
              <a:buNone/>
            </a:pPr>
            <a:endParaRPr lang="en-US" dirty="0"/>
          </a:p>
          <a:p>
            <a:pPr algn="just"/>
            <a:r>
              <a:rPr lang="en-US" b="1" dirty="0"/>
              <a:t>Advice note </a:t>
            </a:r>
            <a:r>
              <a:rPr lang="en-US" dirty="0"/>
              <a:t>is issued when good have been delivery through public transport to inform the buyer that the goods have been dispatched.</a:t>
            </a:r>
          </a:p>
          <a:p>
            <a:pPr algn="just">
              <a:buNone/>
            </a:pPr>
            <a:r>
              <a:rPr lang="en-US" dirty="0"/>
              <a:t> </a:t>
            </a:r>
          </a:p>
          <a:p>
            <a:pPr algn="just"/>
            <a:r>
              <a:rPr lang="en-US" dirty="0"/>
              <a:t>The purchasing department has to inspect the goods before the </a:t>
            </a:r>
            <a:r>
              <a:rPr lang="en-US" b="1" dirty="0"/>
              <a:t>delivery note is signed.</a:t>
            </a:r>
          </a:p>
          <a:p>
            <a:pPr algn="just">
              <a:buNone/>
            </a:pPr>
            <a:endParaRPr lang="en-US" b="1" dirty="0"/>
          </a:p>
          <a:p>
            <a:pPr algn="just"/>
            <a:r>
              <a:rPr lang="en-US" dirty="0"/>
              <a:t>If the goods are rejected the purchasing department has to prepare the </a:t>
            </a:r>
            <a:r>
              <a:rPr lang="en-US" b="1" dirty="0"/>
              <a:t>goods rejection note</a:t>
            </a:r>
            <a:endParaRPr lang="en-US" dirty="0"/>
          </a:p>
        </p:txBody>
      </p:sp>
      <p:sp>
        <p:nvSpPr>
          <p:cNvPr id="4" name="Date Placeholder 3"/>
          <p:cNvSpPr>
            <a:spLocks noGrp="1"/>
          </p:cNvSpPr>
          <p:nvPr>
            <p:ph type="dt" sz="half" idx="10"/>
          </p:nvPr>
        </p:nvSpPr>
        <p:spPr/>
        <p:txBody>
          <a:bodyPr/>
          <a:lstStyle/>
          <a:p>
            <a:fld id="{EA833DC8-9D5C-454A-A79B-111239E78091}"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Good received note - Example</a:t>
            </a:r>
            <a:endParaRPr lang="ms-MY" b="1" dirty="0"/>
          </a:p>
        </p:txBody>
      </p:sp>
      <p:pic>
        <p:nvPicPr>
          <p:cNvPr id="4" name="Content Placeholder 3" descr="http://dl.groovygecko.net/anon.groovy/clients/kaplan/AlexILS/ACCAWIKI/ACCA%20F2/Images/F2_MA_CH4_050.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24800" cy="4419600"/>
          </a:xfrm>
          <a:prstGeom prst="rect">
            <a:avLst/>
          </a:prstGeom>
          <a:noFill/>
          <a:ln>
            <a:noFill/>
          </a:ln>
        </p:spPr>
      </p:pic>
      <p:sp>
        <p:nvSpPr>
          <p:cNvPr id="3" name="Date Placeholder 2"/>
          <p:cNvSpPr>
            <a:spLocks noGrp="1"/>
          </p:cNvSpPr>
          <p:nvPr>
            <p:ph type="dt" sz="half" idx="10"/>
          </p:nvPr>
        </p:nvSpPr>
        <p:spPr/>
        <p:txBody>
          <a:bodyPr/>
          <a:lstStyle/>
          <a:p>
            <a:fld id="{3A6CC8BB-182F-4693-AC3B-28E7DC07805B}"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19</a:t>
            </a:fld>
            <a:endParaRPr lang="en-US"/>
          </a:p>
        </p:txBody>
      </p:sp>
    </p:spTree>
    <p:extLst>
      <p:ext uri="{BB962C8B-B14F-4D97-AF65-F5344CB8AC3E}">
        <p14:creationId xmlns:p14="http://schemas.microsoft.com/office/powerpoint/2010/main" val="250765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1600200"/>
            <a:ext cx="7467600" cy="3581400"/>
          </a:xfrm>
        </p:spPr>
        <p:txBody>
          <a:bodyPr>
            <a:normAutofit fontScale="92500"/>
          </a:bodyPr>
          <a:lstStyle/>
          <a:p>
            <a:r>
              <a:rPr lang="en-US" b="1" dirty="0">
                <a:effectLst>
                  <a:outerShdw blurRad="38100" dist="38100" dir="2700000" algn="tl">
                    <a:srgbClr val="000000">
                      <a:alpha val="43137"/>
                    </a:srgbClr>
                  </a:outerShdw>
                </a:effectLst>
              </a:rPr>
              <a:t>LEARNING OUTCOMES:</a:t>
            </a:r>
          </a:p>
          <a:p>
            <a:pPr marL="457200" indent="-457200" algn="just">
              <a:buFont typeface="Arial" pitchFamily="34" charset="0"/>
              <a:buChar char="•"/>
            </a:pPr>
            <a:r>
              <a:rPr lang="en-US" dirty="0">
                <a:solidFill>
                  <a:schemeClr val="tx1"/>
                </a:solidFill>
              </a:rPr>
              <a:t>Describe materials input to production process.</a:t>
            </a:r>
          </a:p>
          <a:p>
            <a:pPr marL="457200" indent="-457200" algn="just">
              <a:buFont typeface="Arial" pitchFamily="34" charset="0"/>
              <a:buChar char="•"/>
            </a:pPr>
            <a:r>
              <a:rPr lang="en-US" dirty="0">
                <a:solidFill>
                  <a:schemeClr val="tx1"/>
                </a:solidFill>
              </a:rPr>
              <a:t> Apply procedures for purchasing, issuing, pricing and accounting for materials costs.</a:t>
            </a:r>
          </a:p>
          <a:p>
            <a:pPr marL="457200" indent="-457200" algn="just">
              <a:buFont typeface="Arial" pitchFamily="34" charset="0"/>
              <a:buChar char="•"/>
            </a:pPr>
            <a:r>
              <a:rPr lang="en-US" dirty="0">
                <a:solidFill>
                  <a:schemeClr val="tx1"/>
                </a:solidFill>
              </a:rPr>
              <a:t>Apply procedures of store keeping, stores issues and stock valuation</a:t>
            </a:r>
          </a:p>
          <a:p>
            <a:pPr marL="457200" indent="-457200" algn="just">
              <a:buFont typeface="Arial" pitchFamily="34" charset="0"/>
              <a:buChar char="•"/>
            </a:pPr>
            <a:endParaRPr lang="en-US" dirty="0"/>
          </a:p>
          <a:p>
            <a:pPr marL="457200" indent="-457200" algn="just">
              <a:buFont typeface="Arial" pitchFamily="34" charset="0"/>
              <a:buChar char="•"/>
            </a:pPr>
            <a:endParaRPr lang="en-US" dirty="0"/>
          </a:p>
          <a:p>
            <a:pPr marL="457200" indent="-457200" algn="just">
              <a:buFont typeface="Arial" pitchFamily="34" charset="0"/>
              <a:buChar char="•"/>
            </a:pPr>
            <a:endParaRPr lang="en-US" dirty="0"/>
          </a:p>
        </p:txBody>
      </p:sp>
      <p:sp>
        <p:nvSpPr>
          <p:cNvPr id="2" name="Date Placeholder 1"/>
          <p:cNvSpPr>
            <a:spLocks noGrp="1"/>
          </p:cNvSpPr>
          <p:nvPr>
            <p:ph type="dt" sz="half" idx="10"/>
          </p:nvPr>
        </p:nvSpPr>
        <p:spPr/>
        <p:txBody>
          <a:bodyPr/>
          <a:lstStyle/>
          <a:p>
            <a:fld id="{7C109967-2639-4F75-AE53-B22FA397BFED}"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83163"/>
          </a:xfrm>
        </p:spPr>
        <p:txBody>
          <a:bodyPr/>
          <a:lstStyle/>
          <a:p>
            <a:pPr algn="just"/>
            <a:r>
              <a:rPr lang="en-US" dirty="0"/>
              <a:t>After the delivery of the goods, supplier has to send an </a:t>
            </a:r>
            <a:r>
              <a:rPr lang="en-US" b="1" dirty="0"/>
              <a:t>invoice</a:t>
            </a:r>
            <a:r>
              <a:rPr lang="en-US" dirty="0"/>
              <a:t> to the purchasing department.</a:t>
            </a:r>
          </a:p>
          <a:p>
            <a:pPr algn="just"/>
            <a:r>
              <a:rPr lang="en-US" dirty="0"/>
              <a:t>This document provides details about the quality, Quantity price and the total amount owed. </a:t>
            </a:r>
          </a:p>
          <a:p>
            <a:pPr algn="just"/>
            <a:r>
              <a:rPr lang="en-US" dirty="0"/>
              <a:t>The invoice shows the claim of money from supplier to the buyer.</a:t>
            </a:r>
          </a:p>
        </p:txBody>
      </p:sp>
      <p:sp>
        <p:nvSpPr>
          <p:cNvPr id="4" name="TextBox 3"/>
          <p:cNvSpPr txBox="1"/>
          <p:nvPr/>
        </p:nvSpPr>
        <p:spPr>
          <a:xfrm>
            <a:off x="228600" y="304800"/>
            <a:ext cx="6324600" cy="707886"/>
          </a:xfrm>
          <a:prstGeom prst="rect">
            <a:avLst/>
          </a:prstGeom>
          <a:noFill/>
        </p:spPr>
        <p:txBody>
          <a:bodyPr wrap="square" rtlCol="0">
            <a:spAutoFit/>
          </a:bodyPr>
          <a:lstStyle/>
          <a:p>
            <a:r>
              <a:rPr lang="en-US" sz="4000" b="1" dirty="0"/>
              <a:t>7: Invoice</a:t>
            </a:r>
          </a:p>
        </p:txBody>
      </p:sp>
      <p:sp>
        <p:nvSpPr>
          <p:cNvPr id="2" name="Date Placeholder 1"/>
          <p:cNvSpPr>
            <a:spLocks noGrp="1"/>
          </p:cNvSpPr>
          <p:nvPr>
            <p:ph type="dt" sz="half" idx="10"/>
          </p:nvPr>
        </p:nvSpPr>
        <p:spPr/>
        <p:txBody>
          <a:bodyPr/>
          <a:lstStyle/>
          <a:p>
            <a:fld id="{3652922E-14E8-497C-8B48-FD166A851AD3}"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8:Payments</a:t>
            </a:r>
            <a:endParaRPr lang="en-US" dirty="0"/>
          </a:p>
        </p:txBody>
      </p:sp>
      <p:sp>
        <p:nvSpPr>
          <p:cNvPr id="3" name="Content Placeholder 2"/>
          <p:cNvSpPr>
            <a:spLocks noGrp="1"/>
          </p:cNvSpPr>
          <p:nvPr>
            <p:ph idx="1"/>
          </p:nvPr>
        </p:nvSpPr>
        <p:spPr>
          <a:xfrm>
            <a:off x="457200" y="1905000"/>
            <a:ext cx="8229600" cy="2819400"/>
          </a:xfrm>
        </p:spPr>
        <p:txBody>
          <a:bodyPr/>
          <a:lstStyle/>
          <a:p>
            <a:pPr algn="just"/>
            <a:r>
              <a:rPr lang="en-US" dirty="0"/>
              <a:t>The payment may be made by cash or by </a:t>
            </a:r>
            <a:r>
              <a:rPr lang="en-US" dirty="0" err="1"/>
              <a:t>cheque</a:t>
            </a:r>
            <a:r>
              <a:rPr lang="en-US" dirty="0"/>
              <a:t>.</a:t>
            </a:r>
          </a:p>
          <a:p>
            <a:pPr algn="just"/>
            <a:r>
              <a:rPr lang="en-US" dirty="0"/>
              <a:t>When money is received by the he has to issue a </a:t>
            </a:r>
            <a:r>
              <a:rPr lang="en-US" b="1" dirty="0"/>
              <a:t>receipt</a:t>
            </a:r>
            <a:r>
              <a:rPr lang="en-US" dirty="0"/>
              <a:t> to prove that the money has been received from the buyer.</a:t>
            </a:r>
          </a:p>
        </p:txBody>
      </p:sp>
      <p:sp>
        <p:nvSpPr>
          <p:cNvPr id="4" name="Date Placeholder 3"/>
          <p:cNvSpPr>
            <a:spLocks noGrp="1"/>
          </p:cNvSpPr>
          <p:nvPr>
            <p:ph type="dt" sz="half" idx="10"/>
          </p:nvPr>
        </p:nvSpPr>
        <p:spPr/>
        <p:txBody>
          <a:bodyPr/>
          <a:lstStyle/>
          <a:p>
            <a:fld id="{6F4FB979-3416-4A64-BA6F-8FA7A69020A3}"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9: Recording of purchases</a:t>
            </a:r>
            <a:endParaRPr lang="en-US" dirty="0"/>
          </a:p>
        </p:txBody>
      </p:sp>
      <p:sp>
        <p:nvSpPr>
          <p:cNvPr id="3" name="Content Placeholder 2"/>
          <p:cNvSpPr>
            <a:spLocks noGrp="1"/>
          </p:cNvSpPr>
          <p:nvPr>
            <p:ph idx="1"/>
          </p:nvPr>
        </p:nvSpPr>
        <p:spPr/>
        <p:txBody>
          <a:bodyPr/>
          <a:lstStyle/>
          <a:p>
            <a:pPr algn="just"/>
            <a:r>
              <a:rPr lang="en-US" dirty="0"/>
              <a:t>The purchased goods are recorded in the book of accounts</a:t>
            </a:r>
          </a:p>
          <a:p>
            <a:pPr algn="just"/>
            <a:r>
              <a:rPr lang="en-US" dirty="0"/>
              <a:t>The storekeeper uses the good </a:t>
            </a:r>
            <a:r>
              <a:rPr lang="en-US" b="1" dirty="0"/>
              <a:t>received note </a:t>
            </a:r>
            <a:r>
              <a:rPr lang="en-US" dirty="0"/>
              <a:t>to record the receipt of the goods in the books.</a:t>
            </a:r>
          </a:p>
          <a:p>
            <a:pPr algn="just"/>
            <a:r>
              <a:rPr lang="en-US" dirty="0"/>
              <a:t>The entries made by the financial accountants are based on invoice</a:t>
            </a:r>
          </a:p>
        </p:txBody>
      </p:sp>
      <p:sp>
        <p:nvSpPr>
          <p:cNvPr id="4" name="Date Placeholder 3"/>
          <p:cNvSpPr>
            <a:spLocks noGrp="1"/>
          </p:cNvSpPr>
          <p:nvPr>
            <p:ph type="dt" sz="half" idx="10"/>
          </p:nvPr>
        </p:nvSpPr>
        <p:spPr/>
        <p:txBody>
          <a:bodyPr/>
          <a:lstStyle/>
          <a:p>
            <a:fld id="{612BFA74-8BAD-48D5-A555-2903858C4F75}"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b="1" dirty="0"/>
              <a:t>Issue of materials</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pPr algn="just"/>
            <a:r>
              <a:rPr lang="en-US" dirty="0"/>
              <a:t>The store keeper is responsible for issuing the materials to other departments like   Production department.</a:t>
            </a:r>
          </a:p>
          <a:p>
            <a:pPr algn="just"/>
            <a:r>
              <a:rPr lang="en-US" dirty="0"/>
              <a:t>The authorized for issuing materials from store is called </a:t>
            </a:r>
            <a:r>
              <a:rPr lang="en-US" b="1" dirty="0"/>
              <a:t>materials requisition note/slip</a:t>
            </a:r>
          </a:p>
          <a:p>
            <a:pPr algn="just"/>
            <a:r>
              <a:rPr lang="en-US" b="1" dirty="0"/>
              <a:t>Materials issue note/slip </a:t>
            </a:r>
            <a:r>
              <a:rPr lang="en-US" dirty="0"/>
              <a:t>is used for issuing materials from store. </a:t>
            </a:r>
          </a:p>
          <a:p>
            <a:pPr algn="just"/>
            <a:r>
              <a:rPr lang="en-US" dirty="0"/>
              <a:t>Material issue note shows details of materials issued, material requisition number and the signature of the person who issue and receive the material. Its information is useful for preparation of cost accounts.</a:t>
            </a:r>
          </a:p>
        </p:txBody>
      </p:sp>
      <p:sp>
        <p:nvSpPr>
          <p:cNvPr id="4" name="Date Placeholder 3"/>
          <p:cNvSpPr>
            <a:spLocks noGrp="1"/>
          </p:cNvSpPr>
          <p:nvPr>
            <p:ph type="dt" sz="half" idx="10"/>
          </p:nvPr>
        </p:nvSpPr>
        <p:spPr/>
        <p:txBody>
          <a:bodyPr/>
          <a:lstStyle/>
          <a:p>
            <a:fld id="{71C679FA-6490-44C5-80DA-B555C9E162F7}"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b="1" dirty="0"/>
              <a:t>Materials requisition note-Example</a:t>
            </a:r>
            <a:endParaRPr lang="ms-MY" b="1" dirty="0"/>
          </a:p>
        </p:txBody>
      </p:sp>
      <p:pic>
        <p:nvPicPr>
          <p:cNvPr id="6" name="Content Placeholder 5" descr="http://dl.groovygecko.net/anon.groovy/clients/kaplan/AlexILS/ACCAWIKI/ACCA%20F2/Images/F2_MA_CH4_060.gif"/>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7772400" cy="4267200"/>
          </a:xfrm>
          <a:prstGeom prst="rect">
            <a:avLst/>
          </a:prstGeom>
          <a:noFill/>
          <a:ln>
            <a:noFill/>
          </a:ln>
        </p:spPr>
      </p:pic>
      <p:sp>
        <p:nvSpPr>
          <p:cNvPr id="3" name="Date Placeholder 2"/>
          <p:cNvSpPr>
            <a:spLocks noGrp="1"/>
          </p:cNvSpPr>
          <p:nvPr>
            <p:ph type="dt" sz="half" idx="10"/>
          </p:nvPr>
        </p:nvSpPr>
        <p:spPr/>
        <p:txBody>
          <a:bodyPr/>
          <a:lstStyle/>
          <a:p>
            <a:fld id="{96E0AFB1-C0FB-4F3C-A5ED-F94A0CBD11ED}"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24</a:t>
            </a:fld>
            <a:endParaRPr lang="en-US"/>
          </a:p>
        </p:txBody>
      </p:sp>
    </p:spTree>
    <p:extLst>
      <p:ext uri="{BB962C8B-B14F-4D97-AF65-F5344CB8AC3E}">
        <p14:creationId xmlns:p14="http://schemas.microsoft.com/office/powerpoint/2010/main" val="956711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a:t>Store keeping</a:t>
            </a:r>
            <a:endParaRPr lang="en-US" dirty="0"/>
          </a:p>
        </p:txBody>
      </p:sp>
      <p:sp>
        <p:nvSpPr>
          <p:cNvPr id="3" name="Content Placeholder 2"/>
          <p:cNvSpPr>
            <a:spLocks noGrp="1"/>
          </p:cNvSpPr>
          <p:nvPr>
            <p:ph idx="1"/>
          </p:nvPr>
        </p:nvSpPr>
        <p:spPr>
          <a:xfrm>
            <a:off x="457200" y="1600201"/>
            <a:ext cx="8229600" cy="3962400"/>
          </a:xfrm>
        </p:spPr>
        <p:txBody>
          <a:bodyPr>
            <a:normAutofit fontScale="92500"/>
          </a:bodyPr>
          <a:lstStyle/>
          <a:p>
            <a:pPr algn="just"/>
            <a:r>
              <a:rPr lang="en-US" dirty="0"/>
              <a:t>Means keeping of materials in the store and keeping of the store records.</a:t>
            </a:r>
          </a:p>
          <a:p>
            <a:pPr algn="just"/>
            <a:r>
              <a:rPr lang="en-US" dirty="0"/>
              <a:t>It is the responsibility of the store department to make sure that the materials received are stored until they are required by the use or production. </a:t>
            </a:r>
          </a:p>
          <a:p>
            <a:pPr algn="just"/>
            <a:r>
              <a:rPr lang="en-US" dirty="0"/>
              <a:t>Records about receipt and issue of materials and the balance remained/held in the store are also adequately maintained to provide information.</a:t>
            </a:r>
          </a:p>
        </p:txBody>
      </p:sp>
      <p:sp>
        <p:nvSpPr>
          <p:cNvPr id="4" name="Date Placeholder 3"/>
          <p:cNvSpPr>
            <a:spLocks noGrp="1"/>
          </p:cNvSpPr>
          <p:nvPr>
            <p:ph type="dt" sz="half" idx="10"/>
          </p:nvPr>
        </p:nvSpPr>
        <p:spPr/>
        <p:txBody>
          <a:bodyPr/>
          <a:lstStyle/>
          <a:p>
            <a:fld id="{A8CA11A4-369F-49B4-9F2C-632A3ACB004E}"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Features of Effective Store keeping</a:t>
            </a:r>
            <a:endParaRPr lang="ms-MY"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52600"/>
            <a:ext cx="8229600" cy="3810000"/>
          </a:xfrm>
        </p:spPr>
        <p:txBody>
          <a:bodyPr>
            <a:normAutofit fontScale="92500" lnSpcReduction="10000"/>
          </a:bodyPr>
          <a:lstStyle/>
          <a:p>
            <a:pPr lvl="0"/>
            <a:r>
              <a:rPr lang="en-US" sz="3500" dirty="0"/>
              <a:t>Immediate location of materials</a:t>
            </a:r>
            <a:endParaRPr lang="ms-MY" sz="3500" dirty="0"/>
          </a:p>
          <a:p>
            <a:pPr lvl="0"/>
            <a:r>
              <a:rPr lang="en-US" sz="3500" dirty="0"/>
              <a:t>Full identification of all materials </a:t>
            </a:r>
            <a:endParaRPr lang="ms-MY" sz="3500" dirty="0"/>
          </a:p>
          <a:p>
            <a:pPr lvl="0"/>
            <a:r>
              <a:rPr lang="en-US" sz="3500" dirty="0"/>
              <a:t>Speeding the receipt and issue of material</a:t>
            </a:r>
            <a:endParaRPr lang="ms-MY" sz="3500" dirty="0"/>
          </a:p>
          <a:p>
            <a:pPr lvl="0"/>
            <a:r>
              <a:rPr lang="en-US" sz="3500" dirty="0"/>
              <a:t>Keeping correct and up-to date records of receipt, issue and stock balance of materials</a:t>
            </a:r>
            <a:endParaRPr lang="ms-MY" sz="3500" dirty="0"/>
          </a:p>
          <a:p>
            <a:pPr lvl="0"/>
            <a:r>
              <a:rPr lang="en-US" sz="3500" dirty="0"/>
              <a:t>Protection of materials from pilferage and deterioration</a:t>
            </a:r>
            <a:endParaRPr lang="ms-MY" sz="3500" dirty="0"/>
          </a:p>
          <a:p>
            <a:endParaRPr lang="ms-MY" dirty="0"/>
          </a:p>
        </p:txBody>
      </p:sp>
      <p:sp>
        <p:nvSpPr>
          <p:cNvPr id="4" name="Date Placeholder 3"/>
          <p:cNvSpPr>
            <a:spLocks noGrp="1"/>
          </p:cNvSpPr>
          <p:nvPr>
            <p:ph type="dt" sz="half" idx="10"/>
          </p:nvPr>
        </p:nvSpPr>
        <p:spPr/>
        <p:txBody>
          <a:bodyPr/>
          <a:lstStyle/>
          <a:p>
            <a:fld id="{9C12A23F-FB74-4557-A1DF-5E606D083E0F}"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26</a:t>
            </a:fld>
            <a:endParaRPr lang="en-US"/>
          </a:p>
        </p:txBody>
      </p:sp>
    </p:spTree>
    <p:extLst>
      <p:ext uri="{BB962C8B-B14F-4D97-AF65-F5344CB8AC3E}">
        <p14:creationId xmlns:p14="http://schemas.microsoft.com/office/powerpoint/2010/main" val="249141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Features……</a:t>
            </a:r>
            <a:endParaRPr lang="ms-MY" dirty="0"/>
          </a:p>
        </p:txBody>
      </p:sp>
      <p:sp>
        <p:nvSpPr>
          <p:cNvPr id="3" name="Content Placeholder 2"/>
          <p:cNvSpPr>
            <a:spLocks noGrp="1"/>
          </p:cNvSpPr>
          <p:nvPr>
            <p:ph idx="1"/>
          </p:nvPr>
        </p:nvSpPr>
        <p:spPr>
          <a:xfrm>
            <a:off x="457200" y="1600201"/>
            <a:ext cx="8229600" cy="3657600"/>
          </a:xfrm>
        </p:spPr>
        <p:txBody>
          <a:bodyPr/>
          <a:lstStyle/>
          <a:p>
            <a:pPr lvl="0"/>
            <a:r>
              <a:rPr lang="en-US" dirty="0"/>
              <a:t>Protection of materials from theft and fire by:</a:t>
            </a:r>
            <a:endParaRPr lang="ms-MY" dirty="0"/>
          </a:p>
          <a:p>
            <a:pPr lvl="1"/>
            <a:r>
              <a:rPr lang="en-US" sz="3200" dirty="0"/>
              <a:t>Having fire protection devices</a:t>
            </a:r>
            <a:endParaRPr lang="ms-MY" sz="3200" dirty="0"/>
          </a:p>
          <a:p>
            <a:pPr lvl="1"/>
            <a:r>
              <a:rPr lang="en-US" sz="3200" dirty="0"/>
              <a:t>Not including explosive in the same room or under high pressure</a:t>
            </a:r>
            <a:endParaRPr lang="ms-MY" sz="3200" dirty="0"/>
          </a:p>
          <a:p>
            <a:pPr lvl="1"/>
            <a:r>
              <a:rPr lang="en-US" sz="3200" dirty="0"/>
              <a:t>Having theft protection devices</a:t>
            </a:r>
            <a:endParaRPr lang="ms-MY" sz="3200" dirty="0"/>
          </a:p>
          <a:p>
            <a:r>
              <a:rPr lang="en-US" dirty="0"/>
              <a:t>Economic use of the store storage space</a:t>
            </a:r>
            <a:endParaRPr lang="ms-MY" dirty="0"/>
          </a:p>
        </p:txBody>
      </p:sp>
      <p:sp>
        <p:nvSpPr>
          <p:cNvPr id="4" name="Date Placeholder 3"/>
          <p:cNvSpPr>
            <a:spLocks noGrp="1"/>
          </p:cNvSpPr>
          <p:nvPr>
            <p:ph type="dt" sz="half" idx="10"/>
          </p:nvPr>
        </p:nvSpPr>
        <p:spPr/>
        <p:txBody>
          <a:bodyPr/>
          <a:lstStyle/>
          <a:p>
            <a:fld id="{F5DB658E-6C8C-4E04-977B-BE19ED579384}"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27</a:t>
            </a:fld>
            <a:endParaRPr lang="en-US"/>
          </a:p>
        </p:txBody>
      </p:sp>
    </p:spTree>
    <p:extLst>
      <p:ext uri="{BB962C8B-B14F-4D97-AF65-F5344CB8AC3E}">
        <p14:creationId xmlns:p14="http://schemas.microsoft.com/office/powerpoint/2010/main" val="491787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of store keeping</a:t>
            </a:r>
            <a:endParaRPr lang="ms-MY" dirty="0"/>
          </a:p>
        </p:txBody>
      </p:sp>
      <p:sp>
        <p:nvSpPr>
          <p:cNvPr id="3" name="Content Placeholder 2"/>
          <p:cNvSpPr>
            <a:spLocks noGrp="1"/>
          </p:cNvSpPr>
          <p:nvPr>
            <p:ph idx="1"/>
          </p:nvPr>
        </p:nvSpPr>
        <p:spPr/>
        <p:txBody>
          <a:bodyPr>
            <a:normAutofit lnSpcReduction="10000"/>
          </a:bodyPr>
          <a:lstStyle/>
          <a:p>
            <a:r>
              <a:rPr lang="en-US" b="1" dirty="0"/>
              <a:t>Centralized stores: </a:t>
            </a:r>
            <a:r>
              <a:rPr lang="en-US" dirty="0"/>
              <a:t>materials or items are kept in one central store and are issued in one central point</a:t>
            </a:r>
          </a:p>
          <a:p>
            <a:pPr lvl="0" algn="just"/>
            <a:r>
              <a:rPr lang="en-US" b="1" dirty="0"/>
              <a:t>Decentralized stores: </a:t>
            </a:r>
            <a:r>
              <a:rPr lang="en-US" dirty="0"/>
              <a:t>materials are held in different stores (sub stores) i.e. each department stores their own materials.</a:t>
            </a:r>
          </a:p>
          <a:p>
            <a:pPr algn="just"/>
            <a:r>
              <a:rPr lang="en-US" b="1" dirty="0" err="1"/>
              <a:t>Imprest</a:t>
            </a:r>
            <a:r>
              <a:rPr lang="en-US" b="1" dirty="0"/>
              <a:t> stores: </a:t>
            </a:r>
            <a:r>
              <a:rPr lang="en-US" dirty="0"/>
              <a:t>materials are received by the central stores and are then distributed to some sub stores in </a:t>
            </a:r>
            <a:r>
              <a:rPr lang="en-US" dirty="0" err="1"/>
              <a:t>imprest</a:t>
            </a:r>
            <a:r>
              <a:rPr lang="en-US" dirty="0"/>
              <a:t> system.</a:t>
            </a:r>
            <a:endParaRPr lang="ms-MY" b="1" dirty="0"/>
          </a:p>
          <a:p>
            <a:pPr lvl="0" algn="just"/>
            <a:endParaRPr lang="ms-MY" dirty="0"/>
          </a:p>
          <a:p>
            <a:endParaRPr lang="ms-MY" dirty="0"/>
          </a:p>
        </p:txBody>
      </p:sp>
      <p:sp>
        <p:nvSpPr>
          <p:cNvPr id="4" name="Date Placeholder 3"/>
          <p:cNvSpPr>
            <a:spLocks noGrp="1"/>
          </p:cNvSpPr>
          <p:nvPr>
            <p:ph type="dt" sz="half" idx="10"/>
          </p:nvPr>
        </p:nvSpPr>
        <p:spPr/>
        <p:txBody>
          <a:bodyPr/>
          <a:lstStyle/>
          <a:p>
            <a:fld id="{CAA785A9-BCE1-45DD-89DA-99E93DD2D9C8}"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28</a:t>
            </a:fld>
            <a:endParaRPr lang="en-US"/>
          </a:p>
        </p:txBody>
      </p:sp>
    </p:spTree>
    <p:extLst>
      <p:ext uri="{BB962C8B-B14F-4D97-AF65-F5344CB8AC3E}">
        <p14:creationId xmlns:p14="http://schemas.microsoft.com/office/powerpoint/2010/main" val="1163706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Stores Records</a:t>
            </a:r>
            <a:endParaRPr lang="ms-MY" dirty="0"/>
          </a:p>
        </p:txBody>
      </p:sp>
      <p:sp>
        <p:nvSpPr>
          <p:cNvPr id="3" name="Content Placeholder 2"/>
          <p:cNvSpPr>
            <a:spLocks noGrp="1"/>
          </p:cNvSpPr>
          <p:nvPr>
            <p:ph idx="1"/>
          </p:nvPr>
        </p:nvSpPr>
        <p:spPr>
          <a:xfrm>
            <a:off x="457200" y="1600201"/>
            <a:ext cx="8229600" cy="3352800"/>
          </a:xfrm>
        </p:spPr>
        <p:txBody>
          <a:bodyPr/>
          <a:lstStyle/>
          <a:p>
            <a:pPr algn="just"/>
            <a:r>
              <a:rPr lang="en-US" dirty="0"/>
              <a:t>Stock records refer to documents which give information regarding the movement of stock.</a:t>
            </a:r>
          </a:p>
          <a:p>
            <a:pPr algn="just"/>
            <a:r>
              <a:rPr lang="en-US" dirty="0"/>
              <a:t>The store keeper must keep records about materials received and issued from the store.</a:t>
            </a:r>
          </a:p>
          <a:p>
            <a:pPr algn="just"/>
            <a:r>
              <a:rPr lang="en-US" b="1" dirty="0"/>
              <a:t>Bin card</a:t>
            </a:r>
            <a:r>
              <a:rPr lang="en-US" dirty="0"/>
              <a:t> and </a:t>
            </a:r>
            <a:r>
              <a:rPr lang="en-US" b="1" dirty="0"/>
              <a:t>store ledger </a:t>
            </a:r>
            <a:r>
              <a:rPr lang="en-US" dirty="0"/>
              <a:t>are the main documents.</a:t>
            </a:r>
          </a:p>
          <a:p>
            <a:pPr algn="just"/>
            <a:endParaRPr lang="en-US" dirty="0"/>
          </a:p>
          <a:p>
            <a:pPr algn="just"/>
            <a:endParaRPr lang="ms-MY" dirty="0"/>
          </a:p>
        </p:txBody>
      </p:sp>
      <p:sp>
        <p:nvSpPr>
          <p:cNvPr id="4" name="Date Placeholder 3"/>
          <p:cNvSpPr>
            <a:spLocks noGrp="1"/>
          </p:cNvSpPr>
          <p:nvPr>
            <p:ph type="dt" sz="half" idx="10"/>
          </p:nvPr>
        </p:nvSpPr>
        <p:spPr/>
        <p:txBody>
          <a:bodyPr/>
          <a:lstStyle/>
          <a:p>
            <a:fld id="{6426E8E6-592B-4EB6-B8B7-42201B1EC6B2}"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29</a:t>
            </a:fld>
            <a:endParaRPr lang="en-US"/>
          </a:p>
        </p:txBody>
      </p:sp>
    </p:spTree>
    <p:extLst>
      <p:ext uri="{BB962C8B-B14F-4D97-AF65-F5344CB8AC3E}">
        <p14:creationId xmlns:p14="http://schemas.microsoft.com/office/powerpoint/2010/main" val="84817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6934200" cy="944562"/>
          </a:xfrm>
        </p:spPr>
        <p:txBody>
          <a:bodyPr/>
          <a:lstStyle/>
          <a:p>
            <a:r>
              <a:rPr lang="en-US" b="1" dirty="0">
                <a:effectLst>
                  <a:outerShdw blurRad="38100" dist="38100" dir="2700000" algn="tl">
                    <a:srgbClr val="000000">
                      <a:alpha val="43137"/>
                    </a:srgbClr>
                  </a:outerShdw>
                </a:effectLst>
              </a:rPr>
              <a:t>Materials –meaning</a:t>
            </a:r>
          </a:p>
        </p:txBody>
      </p:sp>
      <p:sp>
        <p:nvSpPr>
          <p:cNvPr id="3" name="Content Placeholder 2"/>
          <p:cNvSpPr>
            <a:spLocks noGrp="1"/>
          </p:cNvSpPr>
          <p:nvPr>
            <p:ph idx="1"/>
          </p:nvPr>
        </p:nvSpPr>
        <p:spPr/>
        <p:txBody>
          <a:bodyPr>
            <a:normAutofit lnSpcReduction="10000"/>
          </a:bodyPr>
          <a:lstStyle/>
          <a:p>
            <a:pPr algn="just"/>
            <a:r>
              <a:rPr lang="en-US" dirty="0"/>
              <a:t>Materials are things that are converted in to finished goods in association with the direct labor and direct expenses.</a:t>
            </a:r>
          </a:p>
          <a:p>
            <a:pPr algn="just"/>
            <a:r>
              <a:rPr lang="en-US" dirty="0"/>
              <a:t>Material input to the production process can be in the form of raw materials, work in progress and  finished products depending on the stage they are in the production process.</a:t>
            </a:r>
          </a:p>
          <a:p>
            <a:pPr algn="just"/>
            <a:r>
              <a:rPr lang="en-US" dirty="0"/>
              <a:t>It forms a large part of  total cost of finished goods in most of manufacturing industries.</a:t>
            </a:r>
          </a:p>
        </p:txBody>
      </p:sp>
      <p:sp>
        <p:nvSpPr>
          <p:cNvPr id="4" name="Date Placeholder 3"/>
          <p:cNvSpPr>
            <a:spLocks noGrp="1"/>
          </p:cNvSpPr>
          <p:nvPr>
            <p:ph type="dt" sz="half" idx="10"/>
          </p:nvPr>
        </p:nvSpPr>
        <p:spPr/>
        <p:txBody>
          <a:bodyPr/>
          <a:lstStyle/>
          <a:p>
            <a:fld id="{15235AF8-5BE5-421F-BB0B-18AFF5F1DC21}"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Bin Card/Bin Tag / Stock card</a:t>
            </a:r>
            <a:endParaRPr lang="ms-MY"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1828800"/>
            <a:ext cx="8229600" cy="3886200"/>
          </a:xfrm>
        </p:spPr>
        <p:txBody>
          <a:bodyPr/>
          <a:lstStyle/>
          <a:p>
            <a:pPr algn="just"/>
            <a:r>
              <a:rPr lang="en-US" dirty="0"/>
              <a:t>A card showing quantitative record of the receipts, issues and closing balances of the material kept in the corresponding bin/shelf.</a:t>
            </a:r>
          </a:p>
          <a:p>
            <a:pPr algn="just"/>
            <a:r>
              <a:rPr lang="en-US" dirty="0"/>
              <a:t>Separate Bin cards are prepared for each item of stores.</a:t>
            </a:r>
          </a:p>
          <a:p>
            <a:pPr algn="just"/>
            <a:r>
              <a:rPr lang="en-US" dirty="0"/>
              <a:t>It help to find out the number of various items in store on a particular date.</a:t>
            </a:r>
          </a:p>
          <a:p>
            <a:pPr algn="just"/>
            <a:endParaRPr lang="ms-MY" dirty="0"/>
          </a:p>
        </p:txBody>
      </p:sp>
      <p:sp>
        <p:nvSpPr>
          <p:cNvPr id="4" name="Date Placeholder 3"/>
          <p:cNvSpPr>
            <a:spLocks noGrp="1"/>
          </p:cNvSpPr>
          <p:nvPr>
            <p:ph type="dt" sz="half" idx="10"/>
          </p:nvPr>
        </p:nvSpPr>
        <p:spPr/>
        <p:txBody>
          <a:bodyPr/>
          <a:lstStyle/>
          <a:p>
            <a:fld id="{82C9C360-CA5D-46A6-B75E-EF5262655E94}"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30</a:t>
            </a:fld>
            <a:endParaRPr lang="en-US"/>
          </a:p>
        </p:txBody>
      </p:sp>
    </p:spTree>
    <p:extLst>
      <p:ext uri="{BB962C8B-B14F-4D97-AF65-F5344CB8AC3E}">
        <p14:creationId xmlns:p14="http://schemas.microsoft.com/office/powerpoint/2010/main" val="3424101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 card format</a:t>
            </a:r>
            <a:endParaRPr lang="ms-MY"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6962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FAB355E0-81A1-4872-ADF8-2349052B0BB0}"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31</a:t>
            </a:fld>
            <a:endParaRPr lang="en-US"/>
          </a:p>
        </p:txBody>
      </p:sp>
    </p:spTree>
    <p:extLst>
      <p:ext uri="{BB962C8B-B14F-4D97-AF65-F5344CB8AC3E}">
        <p14:creationId xmlns:p14="http://schemas.microsoft.com/office/powerpoint/2010/main" val="24045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Stores Ledger</a:t>
            </a:r>
            <a:endParaRPr lang="ms-MY"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t>Is a record of stores, both in quantity and value.</a:t>
            </a:r>
          </a:p>
          <a:p>
            <a:r>
              <a:rPr lang="en-US" dirty="0"/>
              <a:t>The main difference with bin card is that value of material is shown in the Stores ledger.</a:t>
            </a:r>
          </a:p>
          <a:p>
            <a:r>
              <a:rPr lang="en-US" dirty="0"/>
              <a:t>It contains three columns; receipt, issue and the stock balance in hand.</a:t>
            </a:r>
          </a:p>
          <a:p>
            <a:r>
              <a:rPr lang="en-US" dirty="0"/>
              <a:t>There is further subdivision of columns in to quantity, price, and the value in total.</a:t>
            </a:r>
          </a:p>
          <a:p>
            <a:endParaRPr lang="ms-MY" dirty="0"/>
          </a:p>
        </p:txBody>
      </p:sp>
      <p:sp>
        <p:nvSpPr>
          <p:cNvPr id="4" name="Date Placeholder 3"/>
          <p:cNvSpPr>
            <a:spLocks noGrp="1"/>
          </p:cNvSpPr>
          <p:nvPr>
            <p:ph type="dt" sz="half" idx="10"/>
          </p:nvPr>
        </p:nvSpPr>
        <p:spPr/>
        <p:txBody>
          <a:bodyPr/>
          <a:lstStyle/>
          <a:p>
            <a:fld id="{9B8C6AA8-9F41-4027-A673-65163E2397C1}"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32</a:t>
            </a:fld>
            <a:endParaRPr lang="en-US"/>
          </a:p>
        </p:txBody>
      </p:sp>
    </p:spTree>
    <p:extLst>
      <p:ext uri="{BB962C8B-B14F-4D97-AF65-F5344CB8AC3E}">
        <p14:creationId xmlns:p14="http://schemas.microsoft.com/office/powerpoint/2010/main" val="4116110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effectLst>
                  <a:outerShdw blurRad="38100" dist="38100" dir="2700000" algn="tl">
                    <a:srgbClr val="000000">
                      <a:alpha val="43137"/>
                    </a:srgbClr>
                  </a:outerShdw>
                </a:effectLst>
              </a:rPr>
              <a:t>Store ledger format</a:t>
            </a:r>
            <a:endParaRPr lang="ms-MY" b="1" dirty="0">
              <a:effectLst>
                <a:outerShdw blurRad="38100" dist="38100" dir="2700000" algn="tl">
                  <a:srgbClr val="000000">
                    <a:alpha val="43137"/>
                  </a:srgb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8458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F4558C4A-90DD-4444-B943-7D51C5A33C64}"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33</a:t>
            </a:fld>
            <a:endParaRPr lang="en-US"/>
          </a:p>
        </p:txBody>
      </p:sp>
    </p:spTree>
    <p:extLst>
      <p:ext uri="{BB962C8B-B14F-4D97-AF65-F5344CB8AC3E}">
        <p14:creationId xmlns:p14="http://schemas.microsoft.com/office/powerpoint/2010/main" val="301063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outerShdw blurRad="38100" dist="38100" dir="2700000" algn="tl">
                    <a:srgbClr val="000000">
                      <a:alpha val="43137"/>
                    </a:srgbClr>
                  </a:outerShdw>
                </a:effectLst>
              </a:rPr>
              <a:t>Stock taking</a:t>
            </a:r>
            <a:endParaRPr lang="ms-MY"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7638"/>
            <a:ext cx="8229600" cy="3763962"/>
          </a:xfrm>
        </p:spPr>
        <p:txBody>
          <a:bodyPr/>
          <a:lstStyle/>
          <a:p>
            <a:pPr algn="just"/>
            <a:r>
              <a:rPr lang="en-US" dirty="0"/>
              <a:t>The process of physically checking (counting) the material (Stocks) in the store to ensure that they are in correct amount.</a:t>
            </a:r>
          </a:p>
          <a:p>
            <a:pPr algn="just"/>
            <a:r>
              <a:rPr lang="en-US" dirty="0"/>
              <a:t>It involves counting and making comparisons of the stock quantities shown in the records and actual quantities held in the store</a:t>
            </a:r>
            <a:endParaRPr lang="ms-MY" dirty="0"/>
          </a:p>
        </p:txBody>
      </p:sp>
      <p:sp>
        <p:nvSpPr>
          <p:cNvPr id="4" name="Date Placeholder 3"/>
          <p:cNvSpPr>
            <a:spLocks noGrp="1"/>
          </p:cNvSpPr>
          <p:nvPr>
            <p:ph type="dt" sz="half" idx="10"/>
          </p:nvPr>
        </p:nvSpPr>
        <p:spPr/>
        <p:txBody>
          <a:bodyPr/>
          <a:lstStyle/>
          <a:p>
            <a:fld id="{3FE332A2-9B1A-4548-B103-C3456ED63636}"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34</a:t>
            </a:fld>
            <a:endParaRPr lang="en-US"/>
          </a:p>
        </p:txBody>
      </p:sp>
    </p:spTree>
    <p:extLst>
      <p:ext uri="{BB962C8B-B14F-4D97-AF65-F5344CB8AC3E}">
        <p14:creationId xmlns:p14="http://schemas.microsoft.com/office/powerpoint/2010/main" val="2894998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effectLst>
                  <a:outerShdw blurRad="38100" dist="38100" dir="2700000" algn="tl">
                    <a:srgbClr val="000000">
                      <a:alpha val="43137"/>
                    </a:srgbClr>
                  </a:outerShdw>
                </a:effectLst>
              </a:rPr>
              <a:t>Systems of stock taking</a:t>
            </a:r>
            <a:endParaRPr lang="ms-MY"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458200" cy="3962400"/>
          </a:xfrm>
        </p:spPr>
        <p:txBody>
          <a:bodyPr>
            <a:normAutofit/>
          </a:bodyPr>
          <a:lstStyle/>
          <a:p>
            <a:pPr lvl="0">
              <a:buFont typeface="Wingdings" pitchFamily="2" charset="2"/>
              <a:buChar char="Ø"/>
            </a:pPr>
            <a:r>
              <a:rPr lang="en-US" b="1" dirty="0"/>
              <a:t>Perpetual stock taking/continuous stock taking</a:t>
            </a:r>
            <a:endParaRPr lang="ms-MY" b="1" dirty="0"/>
          </a:p>
          <a:p>
            <a:pPr lvl="1" algn="just"/>
            <a:r>
              <a:rPr lang="en-US" sz="3500" dirty="0"/>
              <a:t>stock taking is done after each consumption or transaction.</a:t>
            </a:r>
            <a:endParaRPr lang="ms-MY" sz="3500" dirty="0"/>
          </a:p>
          <a:p>
            <a:pPr lvl="0">
              <a:buFont typeface="Wingdings" pitchFamily="2" charset="2"/>
              <a:buChar char="Ø"/>
            </a:pPr>
            <a:r>
              <a:rPr lang="en-US" b="1" dirty="0"/>
              <a:t>Periodic stock taking</a:t>
            </a:r>
            <a:endParaRPr lang="ms-MY" b="1" dirty="0"/>
          </a:p>
          <a:p>
            <a:pPr lvl="1" algn="just"/>
            <a:r>
              <a:rPr lang="en-US" sz="3200" dirty="0"/>
              <a:t>Stock taking, is done after a regular intervals/periodically. For example, after every one month, six months, etc.</a:t>
            </a:r>
            <a:endParaRPr lang="ms-MY" sz="3200" dirty="0"/>
          </a:p>
          <a:p>
            <a:endParaRPr lang="ms-MY" dirty="0"/>
          </a:p>
        </p:txBody>
      </p:sp>
      <p:sp>
        <p:nvSpPr>
          <p:cNvPr id="4" name="Date Placeholder 3"/>
          <p:cNvSpPr>
            <a:spLocks noGrp="1"/>
          </p:cNvSpPr>
          <p:nvPr>
            <p:ph type="dt" sz="half" idx="10"/>
          </p:nvPr>
        </p:nvSpPr>
        <p:spPr/>
        <p:txBody>
          <a:bodyPr/>
          <a:lstStyle/>
          <a:p>
            <a:fld id="{B57D2318-20AC-48A6-8877-3A40D378C016}"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35</a:t>
            </a:fld>
            <a:endParaRPr lang="en-US"/>
          </a:p>
        </p:txBody>
      </p:sp>
    </p:spTree>
    <p:extLst>
      <p:ext uri="{BB962C8B-B14F-4D97-AF65-F5344CB8AC3E}">
        <p14:creationId xmlns:p14="http://schemas.microsoft.com/office/powerpoint/2010/main" val="4054977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6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STOCK CONTROL</a:t>
            </a:r>
            <a:endParaRPr lang="ms-MY" sz="6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Date Placeholder 2"/>
          <p:cNvSpPr>
            <a:spLocks noGrp="1"/>
          </p:cNvSpPr>
          <p:nvPr>
            <p:ph type="dt" sz="half" idx="10"/>
          </p:nvPr>
        </p:nvSpPr>
        <p:spPr/>
        <p:txBody>
          <a:bodyPr/>
          <a:lstStyle/>
          <a:p>
            <a:fld id="{E0A57683-9370-4040-9774-2513DC256722}"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36</a:t>
            </a:fld>
            <a:endParaRPr lang="en-US"/>
          </a:p>
        </p:txBody>
      </p:sp>
    </p:spTree>
    <p:extLst>
      <p:ext uri="{BB962C8B-B14F-4D97-AF65-F5344CB8AC3E}">
        <p14:creationId xmlns:p14="http://schemas.microsoft.com/office/powerpoint/2010/main" val="1875519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657"/>
            <a:ext cx="8229600" cy="1143000"/>
          </a:xfrm>
        </p:spPr>
        <p:txBody>
          <a:bodyPr/>
          <a:lstStyle/>
          <a:p>
            <a:r>
              <a:rPr lang="en-US" b="1" dirty="0">
                <a:effectLst>
                  <a:outerShdw blurRad="38100" dist="38100" dir="2700000" algn="tl">
                    <a:srgbClr val="000000">
                      <a:alpha val="43137"/>
                    </a:srgbClr>
                  </a:outerShdw>
                </a:effectLst>
              </a:rPr>
              <a:t>Stock (inventory) control</a:t>
            </a:r>
            <a:endParaRPr lang="ms-MY"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85775" y="1960562"/>
            <a:ext cx="8229600" cy="4059238"/>
          </a:xfrm>
        </p:spPr>
        <p:txBody>
          <a:bodyPr>
            <a:normAutofit fontScale="92500"/>
          </a:bodyPr>
          <a:lstStyle/>
          <a:p>
            <a:pPr algn="just"/>
            <a:r>
              <a:rPr lang="en-US" sz="2800" dirty="0"/>
              <a:t>Is the system used by the firm to control the stock in the store</a:t>
            </a:r>
          </a:p>
          <a:p>
            <a:pPr algn="just"/>
            <a:r>
              <a:rPr lang="en-US" sz="2800" dirty="0"/>
              <a:t>Stock control means making sure that the business has the right quantity of goods, in the right place and right time.</a:t>
            </a:r>
          </a:p>
          <a:p>
            <a:pPr algn="just"/>
            <a:r>
              <a:rPr lang="en-US" sz="2800" dirty="0"/>
              <a:t>Stock control necessitates the maintenance of sufficient inventory level of for every material required.</a:t>
            </a:r>
          </a:p>
          <a:p>
            <a:pPr algn="just"/>
            <a:r>
              <a:rPr lang="en-US" sz="2800" dirty="0"/>
              <a:t>The scientific techniques are applied to control  the inventory level</a:t>
            </a:r>
          </a:p>
          <a:p>
            <a:pPr algn="just"/>
            <a:endParaRPr lang="en-US" sz="2800" dirty="0"/>
          </a:p>
          <a:p>
            <a:pPr algn="just"/>
            <a:endParaRPr lang="ms-MY" dirty="0"/>
          </a:p>
        </p:txBody>
      </p:sp>
      <p:sp>
        <p:nvSpPr>
          <p:cNvPr id="4" name="Date Placeholder 3"/>
          <p:cNvSpPr>
            <a:spLocks noGrp="1"/>
          </p:cNvSpPr>
          <p:nvPr>
            <p:ph type="dt" sz="half" idx="10"/>
          </p:nvPr>
        </p:nvSpPr>
        <p:spPr/>
        <p:txBody>
          <a:bodyPr/>
          <a:lstStyle/>
          <a:p>
            <a:fld id="{BF0F387E-8927-4D62-80E5-B46E179785E0}"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37</a:t>
            </a:fld>
            <a:endParaRPr lang="en-US"/>
          </a:p>
        </p:txBody>
      </p:sp>
    </p:spTree>
    <p:extLst>
      <p:ext uri="{BB962C8B-B14F-4D97-AF65-F5344CB8AC3E}">
        <p14:creationId xmlns:p14="http://schemas.microsoft.com/office/powerpoint/2010/main" val="40137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Stock control-Objectives</a:t>
            </a:r>
            <a:endParaRPr lang="ms-MY"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781128"/>
          </a:xfrm>
        </p:spPr>
        <p:txBody>
          <a:bodyPr>
            <a:normAutofit/>
          </a:bodyPr>
          <a:lstStyle/>
          <a:p>
            <a:pPr algn="just"/>
            <a:r>
              <a:rPr lang="en-US" dirty="0"/>
              <a:t>The main objectives of stock control involve the following:-</a:t>
            </a:r>
            <a:endParaRPr lang="ms-MY" dirty="0"/>
          </a:p>
          <a:p>
            <a:pPr lvl="1" algn="just"/>
            <a:r>
              <a:rPr lang="en-US" dirty="0"/>
              <a:t>To ensure the availability of goods when required</a:t>
            </a:r>
            <a:endParaRPr lang="ms-MY" dirty="0"/>
          </a:p>
          <a:p>
            <a:pPr lvl="1" algn="just"/>
            <a:r>
              <a:rPr lang="en-US" dirty="0"/>
              <a:t>To reduce the  storage costs as much as possible</a:t>
            </a:r>
            <a:endParaRPr lang="ms-MY" dirty="0"/>
          </a:p>
          <a:p>
            <a:pPr lvl="1" algn="just"/>
            <a:r>
              <a:rPr lang="en-US" dirty="0"/>
              <a:t>To minimize the risk of deterioration, theft and wastage.</a:t>
            </a:r>
            <a:endParaRPr lang="ms-MY" dirty="0"/>
          </a:p>
          <a:p>
            <a:pPr lvl="1" algn="just"/>
            <a:r>
              <a:rPr lang="en-US" dirty="0"/>
              <a:t>To avoid over or under stocking.</a:t>
            </a:r>
            <a:endParaRPr lang="ms-MY" dirty="0"/>
          </a:p>
          <a:p>
            <a:pPr lvl="1" algn="just"/>
            <a:r>
              <a:rPr lang="en-US" dirty="0"/>
              <a:t>To maintain accurate records.</a:t>
            </a:r>
            <a:endParaRPr lang="ms-MY" dirty="0"/>
          </a:p>
        </p:txBody>
      </p:sp>
      <p:sp>
        <p:nvSpPr>
          <p:cNvPr id="4" name="Date Placeholder 3"/>
          <p:cNvSpPr>
            <a:spLocks noGrp="1"/>
          </p:cNvSpPr>
          <p:nvPr>
            <p:ph type="dt" sz="half" idx="10"/>
          </p:nvPr>
        </p:nvSpPr>
        <p:spPr/>
        <p:txBody>
          <a:bodyPr/>
          <a:lstStyle/>
          <a:p>
            <a:fld id="{4433C7E3-807D-44BE-863F-54D202859ADC}"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38</a:t>
            </a:fld>
            <a:endParaRPr lang="en-US"/>
          </a:p>
        </p:txBody>
      </p:sp>
    </p:spTree>
    <p:extLst>
      <p:ext uri="{BB962C8B-B14F-4D97-AF65-F5344CB8AC3E}">
        <p14:creationId xmlns:p14="http://schemas.microsoft.com/office/powerpoint/2010/main" val="911086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838200"/>
          </a:xfrm>
        </p:spPr>
        <p:txBody>
          <a:bodyPr/>
          <a:lstStyle/>
          <a:p>
            <a:r>
              <a:rPr lang="en-US" b="1" dirty="0">
                <a:effectLst>
                  <a:outerShdw blurRad="38100" dist="38100" dir="2700000" algn="tl">
                    <a:srgbClr val="000000">
                      <a:alpha val="43137"/>
                    </a:srgbClr>
                  </a:outerShdw>
                </a:effectLst>
              </a:rPr>
              <a:t>Calculating  Stock levels</a:t>
            </a:r>
            <a:endParaRPr lang="ms-MY"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33636" y="1828800"/>
            <a:ext cx="8405564" cy="4343400"/>
          </a:xfrm>
        </p:spPr>
        <p:txBody>
          <a:bodyPr>
            <a:normAutofit lnSpcReduction="10000"/>
          </a:bodyPr>
          <a:lstStyle/>
          <a:p>
            <a:pPr algn="just"/>
            <a:r>
              <a:rPr lang="en-US" sz="2800" dirty="0"/>
              <a:t>To avoid over/under stocking each items of the inventory has the:</a:t>
            </a:r>
          </a:p>
          <a:p>
            <a:pPr lvl="2" algn="just"/>
            <a:r>
              <a:rPr lang="en-US" dirty="0"/>
              <a:t>Maximum Level, </a:t>
            </a:r>
          </a:p>
          <a:p>
            <a:pPr lvl="2" algn="just"/>
            <a:r>
              <a:rPr lang="en-US" dirty="0"/>
              <a:t>Minimum Level, </a:t>
            </a:r>
          </a:p>
          <a:p>
            <a:pPr lvl="2" algn="just"/>
            <a:r>
              <a:rPr lang="en-US" dirty="0"/>
              <a:t>Average level</a:t>
            </a:r>
            <a:r>
              <a:rPr lang="ms-MY" dirty="0"/>
              <a:t>, </a:t>
            </a:r>
          </a:p>
          <a:p>
            <a:pPr lvl="2" algn="just"/>
            <a:r>
              <a:rPr lang="en-US" dirty="0"/>
              <a:t>danger level, </a:t>
            </a:r>
          </a:p>
          <a:p>
            <a:pPr lvl="2" algn="just"/>
            <a:r>
              <a:rPr lang="en-US" dirty="0"/>
              <a:t>an Order point, and </a:t>
            </a:r>
          </a:p>
          <a:p>
            <a:pPr lvl="2" algn="just"/>
            <a:r>
              <a:rPr lang="en-US" dirty="0"/>
              <a:t>order quantity. </a:t>
            </a:r>
          </a:p>
          <a:p>
            <a:pPr lvl="0" algn="just"/>
            <a:r>
              <a:rPr lang="en-US" sz="2800" dirty="0"/>
              <a:t>In this part, we will learn how to calculate various inventory levels.</a:t>
            </a:r>
          </a:p>
          <a:p>
            <a:pPr algn="just"/>
            <a:endParaRPr lang="en-US" dirty="0"/>
          </a:p>
          <a:p>
            <a:pPr algn="just"/>
            <a:endParaRPr lang="en-US" dirty="0"/>
          </a:p>
          <a:p>
            <a:pPr algn="just"/>
            <a:endParaRPr lang="ms-MY" dirty="0"/>
          </a:p>
          <a:p>
            <a:pPr marL="0" indent="0">
              <a:buNone/>
            </a:pPr>
            <a:endParaRPr lang="ms-MY" dirty="0"/>
          </a:p>
        </p:txBody>
      </p:sp>
      <p:sp>
        <p:nvSpPr>
          <p:cNvPr id="4" name="Date Placeholder 3"/>
          <p:cNvSpPr>
            <a:spLocks noGrp="1"/>
          </p:cNvSpPr>
          <p:nvPr>
            <p:ph type="dt" sz="half" idx="10"/>
          </p:nvPr>
        </p:nvSpPr>
        <p:spPr/>
        <p:txBody>
          <a:bodyPr/>
          <a:lstStyle/>
          <a:p>
            <a:fld id="{19DAA26C-039E-4BC1-8A98-AA9F1BB6D0C4}"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39</a:t>
            </a:fld>
            <a:endParaRPr lang="en-US"/>
          </a:p>
        </p:txBody>
      </p:sp>
    </p:spTree>
    <p:extLst>
      <p:ext uri="{BB962C8B-B14F-4D97-AF65-F5344CB8AC3E}">
        <p14:creationId xmlns:p14="http://schemas.microsoft.com/office/powerpoint/2010/main" val="178946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Materials -classifications</a:t>
            </a:r>
          </a:p>
        </p:txBody>
      </p:sp>
      <p:sp>
        <p:nvSpPr>
          <p:cNvPr id="3" name="Content Placeholder 2"/>
          <p:cNvSpPr>
            <a:spLocks noGrp="1"/>
          </p:cNvSpPr>
          <p:nvPr>
            <p:ph idx="1"/>
          </p:nvPr>
        </p:nvSpPr>
        <p:spPr>
          <a:xfrm>
            <a:off x="457200" y="1524000"/>
            <a:ext cx="8229600" cy="4602163"/>
          </a:xfrm>
        </p:spPr>
        <p:txBody>
          <a:bodyPr>
            <a:normAutofit lnSpcReduction="10000"/>
          </a:bodyPr>
          <a:lstStyle/>
          <a:p>
            <a:pPr algn="just"/>
            <a:r>
              <a:rPr lang="en-US" dirty="0"/>
              <a:t>Based on the role they play in the production, materials can be classified as direct or indirect.</a:t>
            </a:r>
          </a:p>
          <a:p>
            <a:pPr algn="just"/>
            <a:r>
              <a:rPr lang="en-US" b="1" dirty="0"/>
              <a:t>Direct materials: </a:t>
            </a:r>
            <a:r>
              <a:rPr lang="en-US" dirty="0"/>
              <a:t>Materials that can be specifically attributed to a particular unit of production  or job or service provided.</a:t>
            </a:r>
          </a:p>
          <a:p>
            <a:pPr algn="just"/>
            <a:r>
              <a:rPr lang="en-US" b="1" dirty="0"/>
              <a:t>Indirect materials: </a:t>
            </a:r>
            <a:r>
              <a:rPr lang="en-US" dirty="0"/>
              <a:t>The one which can not directly attributed to a specific unit of output or job or service provided.</a:t>
            </a:r>
          </a:p>
        </p:txBody>
      </p:sp>
      <p:sp>
        <p:nvSpPr>
          <p:cNvPr id="4" name="Date Placeholder 3"/>
          <p:cNvSpPr>
            <a:spLocks noGrp="1"/>
          </p:cNvSpPr>
          <p:nvPr>
            <p:ph type="dt" sz="half" idx="10"/>
          </p:nvPr>
        </p:nvSpPr>
        <p:spPr/>
        <p:txBody>
          <a:bodyPr/>
          <a:lstStyle/>
          <a:p>
            <a:fld id="{8E6111D5-2B4E-482A-BBD7-DBEE8A27F99E}"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4" y="550158"/>
            <a:ext cx="8229600" cy="796950"/>
          </a:xfrm>
        </p:spPr>
        <p:txBody>
          <a:bodyPr/>
          <a:lstStyle/>
          <a:p>
            <a:r>
              <a:rPr lang="en-US" b="1" dirty="0"/>
              <a:t>Maximum Stock level (</a:t>
            </a:r>
            <a:r>
              <a:rPr lang="en-US" b="1" dirty="0" err="1"/>
              <a:t>MaxSL</a:t>
            </a:r>
            <a:r>
              <a:rPr lang="en-US" b="1" dirty="0"/>
              <a:t>):</a:t>
            </a:r>
            <a:endParaRPr lang="ms-MY" dirty="0"/>
          </a:p>
        </p:txBody>
      </p:sp>
      <p:sp>
        <p:nvSpPr>
          <p:cNvPr id="3" name="Content Placeholder 2"/>
          <p:cNvSpPr>
            <a:spLocks noGrp="1"/>
          </p:cNvSpPr>
          <p:nvPr>
            <p:ph idx="1"/>
          </p:nvPr>
        </p:nvSpPr>
        <p:spPr>
          <a:xfrm>
            <a:off x="471487" y="1551932"/>
            <a:ext cx="8579296" cy="1969194"/>
          </a:xfrm>
        </p:spPr>
        <p:txBody>
          <a:bodyPr/>
          <a:lstStyle/>
          <a:p>
            <a:pPr algn="just"/>
            <a:r>
              <a:rPr lang="en-US" sz="2800" dirty="0"/>
              <a:t>Indicates the maximum quantity of an item of material which can be held in stock at any time.</a:t>
            </a:r>
          </a:p>
          <a:p>
            <a:pPr algn="just"/>
            <a:r>
              <a:rPr lang="en-US" sz="2800" dirty="0"/>
              <a:t>It can be calculated by applying the following formula:</a:t>
            </a:r>
          </a:p>
          <a:p>
            <a:pPr marL="0" indent="0" algn="just">
              <a:buNone/>
            </a:pPr>
            <a:endParaRPr lang="en-US" sz="2800" dirty="0"/>
          </a:p>
          <a:p>
            <a:pPr marL="0" indent="0" algn="just">
              <a:buNone/>
            </a:pPr>
            <a:endParaRPr lang="en-US" dirty="0"/>
          </a:p>
          <a:p>
            <a:endParaRPr lang="ms-MY" dirty="0"/>
          </a:p>
        </p:txBody>
      </p:sp>
      <p:sp>
        <p:nvSpPr>
          <p:cNvPr id="4" name="Rounded Rectangle 3"/>
          <p:cNvSpPr/>
          <p:nvPr/>
        </p:nvSpPr>
        <p:spPr>
          <a:xfrm>
            <a:off x="457200" y="3354562"/>
            <a:ext cx="7967662" cy="1584176"/>
          </a:xfrm>
          <a:prstGeom prst="roundRect">
            <a:avLst/>
          </a:prstGeom>
          <a:scene3d>
            <a:camera prst="orthographicFront"/>
            <a:lightRig rig="threePt" dir="t"/>
          </a:scene3d>
          <a:sp3d>
            <a:bevelT prst="angle"/>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b="1" dirty="0" err="1"/>
              <a:t>MaxSL</a:t>
            </a:r>
            <a:r>
              <a:rPr lang="en-US" sz="2400" b="1" dirty="0"/>
              <a:t> = Re-order level + Re-order quantity  - (Minimum consumption × Minimum re-order period)</a:t>
            </a:r>
            <a:endParaRPr lang="ms-MY" sz="2400" b="1" dirty="0"/>
          </a:p>
        </p:txBody>
      </p:sp>
      <p:sp>
        <p:nvSpPr>
          <p:cNvPr id="5" name="Date Placeholder 4"/>
          <p:cNvSpPr>
            <a:spLocks noGrp="1"/>
          </p:cNvSpPr>
          <p:nvPr>
            <p:ph type="dt" sz="half" idx="10"/>
          </p:nvPr>
        </p:nvSpPr>
        <p:spPr/>
        <p:txBody>
          <a:bodyPr/>
          <a:lstStyle/>
          <a:p>
            <a:fld id="{065A6200-D8B5-4CFA-956E-0D5C4B470DA5}"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40</a:t>
            </a:fld>
            <a:endParaRPr lang="en-US"/>
          </a:p>
        </p:txBody>
      </p:sp>
    </p:spTree>
    <p:extLst>
      <p:ext uri="{BB962C8B-B14F-4D97-AF65-F5344CB8AC3E}">
        <p14:creationId xmlns:p14="http://schemas.microsoft.com/office/powerpoint/2010/main" val="3635616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Minimum stock level</a:t>
            </a:r>
            <a:endParaRPr lang="ms-MY"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84784"/>
            <a:ext cx="8229600" cy="4641379"/>
          </a:xfrm>
        </p:spPr>
        <p:txBody>
          <a:bodyPr/>
          <a:lstStyle/>
          <a:p>
            <a:pPr algn="just"/>
            <a:r>
              <a:rPr lang="en-US" dirty="0"/>
              <a:t>Represents the quantity below which the inventory of any items should not allow to fall.</a:t>
            </a:r>
          </a:p>
          <a:p>
            <a:pPr marL="0" indent="0" algn="just">
              <a:buNone/>
            </a:pPr>
            <a:endParaRPr lang="ms-MY" dirty="0"/>
          </a:p>
        </p:txBody>
      </p:sp>
      <p:sp>
        <p:nvSpPr>
          <p:cNvPr id="4" name="Rectangle 3"/>
          <p:cNvSpPr/>
          <p:nvPr/>
        </p:nvSpPr>
        <p:spPr>
          <a:xfrm>
            <a:off x="1187624" y="3140968"/>
            <a:ext cx="7128792" cy="914400"/>
          </a:xfrm>
          <a:prstGeom prst="rect">
            <a:avLst/>
          </a:prstGeom>
          <a:scene3d>
            <a:camera prst="orthographicFront"/>
            <a:lightRig rig="threePt" dir="t"/>
          </a:scene3d>
          <a:sp3d>
            <a:bevelT prst="angle"/>
          </a:sp3d>
        </p:spPr>
        <p:style>
          <a:lnRef idx="2">
            <a:schemeClr val="accent5"/>
          </a:lnRef>
          <a:fillRef idx="1">
            <a:schemeClr val="lt1"/>
          </a:fillRef>
          <a:effectRef idx="0">
            <a:schemeClr val="accent5"/>
          </a:effectRef>
          <a:fontRef idx="minor">
            <a:schemeClr val="dk1"/>
          </a:fontRef>
        </p:style>
        <p:txBody>
          <a:bodyPr rtlCol="0" anchor="ctr"/>
          <a:lstStyle/>
          <a:p>
            <a:pPr algn="just"/>
            <a:r>
              <a:rPr lang="en-US" sz="2800" b="1" dirty="0">
                <a:effectLst>
                  <a:outerShdw blurRad="38100" dist="38100" dir="2700000" algn="tl">
                    <a:srgbClr val="000000">
                      <a:alpha val="43137"/>
                    </a:srgbClr>
                  </a:outerShdw>
                </a:effectLst>
              </a:rPr>
              <a:t>Minimum level = Re-order level – (Normal consumption x normal re-order period)</a:t>
            </a:r>
            <a:endParaRPr lang="ms-MY" sz="2800" b="1" dirty="0">
              <a:effectLst>
                <a:outerShdw blurRad="38100" dist="38100" dir="2700000" algn="tl">
                  <a:srgbClr val="000000">
                    <a:alpha val="43137"/>
                  </a:srgbClr>
                </a:outerShdw>
              </a:effectLst>
            </a:endParaRPr>
          </a:p>
        </p:txBody>
      </p:sp>
      <p:sp>
        <p:nvSpPr>
          <p:cNvPr id="5" name="Date Placeholder 4"/>
          <p:cNvSpPr>
            <a:spLocks noGrp="1"/>
          </p:cNvSpPr>
          <p:nvPr>
            <p:ph type="dt" sz="half" idx="10"/>
          </p:nvPr>
        </p:nvSpPr>
        <p:spPr/>
        <p:txBody>
          <a:bodyPr/>
          <a:lstStyle/>
          <a:p>
            <a:fld id="{28C32E22-1E19-4AB2-9271-1DC919BB2202}"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41</a:t>
            </a:fld>
            <a:endParaRPr lang="en-US"/>
          </a:p>
        </p:txBody>
      </p:sp>
    </p:spTree>
    <p:extLst>
      <p:ext uri="{BB962C8B-B14F-4D97-AF65-F5344CB8AC3E}">
        <p14:creationId xmlns:p14="http://schemas.microsoft.com/office/powerpoint/2010/main" val="4084980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b="1" dirty="0">
                <a:effectLst>
                  <a:outerShdw blurRad="38100" dist="38100" dir="2700000" algn="tl">
                    <a:srgbClr val="000000">
                      <a:alpha val="43137"/>
                    </a:srgbClr>
                  </a:outerShdw>
                </a:effectLst>
              </a:rPr>
              <a:t>Re-ordering Level</a:t>
            </a:r>
            <a:endParaRPr lang="ms-MY"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3204" y="1340768"/>
            <a:ext cx="8229600" cy="3528392"/>
          </a:xfrm>
        </p:spPr>
        <p:txBody>
          <a:bodyPr>
            <a:normAutofit/>
          </a:bodyPr>
          <a:lstStyle/>
          <a:p>
            <a:pPr algn="just"/>
            <a:r>
              <a:rPr lang="en-US" dirty="0"/>
              <a:t>Is the point at which it becomes essential to initiate purchase orders for its fresh supplies.</a:t>
            </a:r>
          </a:p>
          <a:p>
            <a:pPr algn="just"/>
            <a:r>
              <a:rPr lang="en-US" dirty="0"/>
              <a:t>To decide the Order Point, three factors are considered, viz., (1) Lead time (2) expected Usage during Lead time, and (3) Minimum Limit or the Safety stock.</a:t>
            </a:r>
          </a:p>
          <a:p>
            <a:pPr marL="0" indent="0" algn="just">
              <a:buNone/>
            </a:pPr>
            <a:endParaRPr lang="en-US" dirty="0"/>
          </a:p>
          <a:p>
            <a:pPr algn="just"/>
            <a:endParaRPr lang="ms-MY" dirty="0"/>
          </a:p>
        </p:txBody>
      </p:sp>
      <p:sp>
        <p:nvSpPr>
          <p:cNvPr id="5" name="TextBox 4"/>
          <p:cNvSpPr txBox="1"/>
          <p:nvPr/>
        </p:nvSpPr>
        <p:spPr>
          <a:xfrm>
            <a:off x="683568" y="5013176"/>
            <a:ext cx="7560840" cy="954107"/>
          </a:xfrm>
          <a:prstGeom prst="rect">
            <a:avLst/>
          </a:prstGeom>
          <a:scene3d>
            <a:camera prst="orthographicFront"/>
            <a:lightRig rig="threePt" dir="t"/>
          </a:scene3d>
          <a:sp3d>
            <a:bevelT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b="1" dirty="0"/>
              <a:t>Reorder level = maximum re-order period x maximum usage</a:t>
            </a:r>
            <a:endParaRPr lang="ms-MY" sz="2800" b="1" dirty="0"/>
          </a:p>
        </p:txBody>
      </p:sp>
      <p:sp>
        <p:nvSpPr>
          <p:cNvPr id="4" name="Date Placeholder 3"/>
          <p:cNvSpPr>
            <a:spLocks noGrp="1"/>
          </p:cNvSpPr>
          <p:nvPr>
            <p:ph type="dt" sz="half" idx="10"/>
          </p:nvPr>
        </p:nvSpPr>
        <p:spPr/>
        <p:txBody>
          <a:bodyPr/>
          <a:lstStyle/>
          <a:p>
            <a:fld id="{63633F37-D753-4B05-9A1B-5839BBBB76DA}"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42</a:t>
            </a:fld>
            <a:endParaRPr lang="en-US"/>
          </a:p>
        </p:txBody>
      </p:sp>
    </p:spTree>
    <p:extLst>
      <p:ext uri="{BB962C8B-B14F-4D97-AF65-F5344CB8AC3E}">
        <p14:creationId xmlns:p14="http://schemas.microsoft.com/office/powerpoint/2010/main" val="2307305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Re-ordering Level………</a:t>
            </a:r>
            <a:endParaRPr lang="ms-MY" dirty="0"/>
          </a:p>
        </p:txBody>
      </p:sp>
      <p:sp>
        <p:nvSpPr>
          <p:cNvPr id="3" name="Content Placeholder 2"/>
          <p:cNvSpPr>
            <a:spLocks noGrp="1"/>
          </p:cNvSpPr>
          <p:nvPr>
            <p:ph idx="1"/>
          </p:nvPr>
        </p:nvSpPr>
        <p:spPr/>
        <p:txBody>
          <a:bodyPr/>
          <a:lstStyle/>
          <a:p>
            <a:pPr marL="0" indent="0" algn="ctr">
              <a:buNone/>
            </a:pPr>
            <a:r>
              <a:rPr lang="en-US" dirty="0"/>
              <a:t>Or;</a:t>
            </a:r>
          </a:p>
          <a:p>
            <a:pPr marL="0" indent="0" algn="ctr">
              <a:buNone/>
            </a:pPr>
            <a:endParaRPr lang="en-US" dirty="0"/>
          </a:p>
          <a:p>
            <a:pPr marL="0" indent="0" algn="ctr">
              <a:buNone/>
            </a:pPr>
            <a:endParaRPr lang="en-US" dirty="0"/>
          </a:p>
          <a:p>
            <a:pPr marL="0" indent="0" algn="ctr">
              <a:buNone/>
            </a:pPr>
            <a:r>
              <a:rPr lang="en-US" dirty="0"/>
              <a:t>Or;</a:t>
            </a:r>
          </a:p>
          <a:p>
            <a:pPr marL="0" indent="0" algn="ctr">
              <a:buNone/>
            </a:pPr>
            <a:endParaRPr lang="en-US" dirty="0"/>
          </a:p>
          <a:p>
            <a:pPr marL="0" indent="0" algn="ctr">
              <a:buNone/>
            </a:pPr>
            <a:endParaRPr lang="ms-MY" dirty="0"/>
          </a:p>
        </p:txBody>
      </p:sp>
      <p:sp>
        <p:nvSpPr>
          <p:cNvPr id="4" name="Rectangle 3"/>
          <p:cNvSpPr/>
          <p:nvPr/>
        </p:nvSpPr>
        <p:spPr>
          <a:xfrm>
            <a:off x="1187624" y="2348880"/>
            <a:ext cx="7416824" cy="936104"/>
          </a:xfrm>
          <a:prstGeom prst="rect">
            <a:avLst/>
          </a:prstGeom>
          <a:scene3d>
            <a:camera prst="orthographicFront"/>
            <a:lightRig rig="threePt" dir="t"/>
          </a:scene3d>
          <a:sp3d>
            <a:bevelT prst="angle"/>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2800" b="1" dirty="0"/>
              <a:t>Minimum level + consumption during time lag period</a:t>
            </a:r>
            <a:endParaRPr lang="ms-MY" sz="2800" b="1" dirty="0"/>
          </a:p>
        </p:txBody>
      </p:sp>
      <p:sp>
        <p:nvSpPr>
          <p:cNvPr id="5" name="Rectangle 4"/>
          <p:cNvSpPr/>
          <p:nvPr/>
        </p:nvSpPr>
        <p:spPr>
          <a:xfrm>
            <a:off x="1187624" y="4293096"/>
            <a:ext cx="7200800" cy="1296144"/>
          </a:xfrm>
          <a:prstGeom prst="rect">
            <a:avLst/>
          </a:prstGeom>
          <a:scene3d>
            <a:camera prst="orthographicFront"/>
            <a:lightRig rig="threePt" dir="t"/>
          </a:scene3d>
          <a:sp3d>
            <a:bevelT prst="angle"/>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effectLst>
                  <a:outerShdw blurRad="38100" dist="38100" dir="2700000" algn="tl">
                    <a:srgbClr val="000000">
                      <a:alpha val="43137"/>
                    </a:srgbClr>
                  </a:outerShdw>
                </a:effectLst>
              </a:rPr>
              <a:t>Maximum consumptions × lead time +  safety stock</a:t>
            </a:r>
            <a:endParaRPr lang="ms-MY" sz="2800" b="1" dirty="0">
              <a:effectLst>
                <a:outerShdw blurRad="38100" dist="38100" dir="2700000" algn="tl">
                  <a:srgbClr val="000000">
                    <a:alpha val="43137"/>
                  </a:srgbClr>
                </a:outerShdw>
              </a:effectLst>
            </a:endParaRPr>
          </a:p>
        </p:txBody>
      </p:sp>
      <p:sp>
        <p:nvSpPr>
          <p:cNvPr id="6" name="Date Placeholder 5"/>
          <p:cNvSpPr>
            <a:spLocks noGrp="1"/>
          </p:cNvSpPr>
          <p:nvPr>
            <p:ph type="dt" sz="half" idx="10"/>
          </p:nvPr>
        </p:nvSpPr>
        <p:spPr/>
        <p:txBody>
          <a:bodyPr/>
          <a:lstStyle/>
          <a:p>
            <a:fld id="{64F7F687-9791-42CD-A0C9-C666FB8566FC}" type="datetime1">
              <a:rPr lang="en-US" smtClean="0"/>
              <a:t>11/13/2024</a:t>
            </a:fld>
            <a:endParaRPr lang="en-US"/>
          </a:p>
        </p:txBody>
      </p:sp>
      <p:sp>
        <p:nvSpPr>
          <p:cNvPr id="7" name="Footer Placeholder 6"/>
          <p:cNvSpPr>
            <a:spLocks noGrp="1"/>
          </p:cNvSpPr>
          <p:nvPr>
            <p:ph type="ftr" sz="quarter" idx="11"/>
          </p:nvPr>
        </p:nvSpPr>
        <p:spPr/>
        <p:txBody>
          <a:bodyPr/>
          <a:lstStyle/>
          <a:p>
            <a:r>
              <a:rPr lang="en-US"/>
              <a:t>Dr Fauz M. Khamis</a:t>
            </a:r>
          </a:p>
        </p:txBody>
      </p:sp>
      <p:sp>
        <p:nvSpPr>
          <p:cNvPr id="8" name="Slide Number Placeholder 7"/>
          <p:cNvSpPr>
            <a:spLocks noGrp="1"/>
          </p:cNvSpPr>
          <p:nvPr>
            <p:ph type="sldNum" sz="quarter" idx="12"/>
          </p:nvPr>
        </p:nvSpPr>
        <p:spPr/>
        <p:txBody>
          <a:bodyPr/>
          <a:lstStyle/>
          <a:p>
            <a:fld id="{2B4FF0AE-5ABD-48F3-ADFF-84A75EFA2B8E}" type="slidenum">
              <a:rPr lang="en-US" smtClean="0"/>
              <a:pPr/>
              <a:t>43</a:t>
            </a:fld>
            <a:endParaRPr lang="en-US"/>
          </a:p>
        </p:txBody>
      </p:sp>
    </p:spTree>
    <p:extLst>
      <p:ext uri="{BB962C8B-B14F-4D97-AF65-F5344CB8AC3E}">
        <p14:creationId xmlns:p14="http://schemas.microsoft.com/office/powerpoint/2010/main" val="1950579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Example 1</a:t>
            </a:r>
            <a:endParaRPr lang="ms-MY" dirty="0"/>
          </a:p>
        </p:txBody>
      </p:sp>
      <p:sp>
        <p:nvSpPr>
          <p:cNvPr id="3" name="Content Placeholder 2"/>
          <p:cNvSpPr>
            <a:spLocks noGrp="1"/>
          </p:cNvSpPr>
          <p:nvPr>
            <p:ph idx="1"/>
          </p:nvPr>
        </p:nvSpPr>
        <p:spPr>
          <a:xfrm>
            <a:off x="251520" y="1268760"/>
            <a:ext cx="8712968" cy="4446240"/>
          </a:xfrm>
        </p:spPr>
        <p:txBody>
          <a:bodyPr>
            <a:noAutofit/>
          </a:bodyPr>
          <a:lstStyle/>
          <a:p>
            <a:pPr algn="just"/>
            <a:r>
              <a:rPr lang="en-US" dirty="0"/>
              <a:t>Given that Materials X and Y are used as follows:</a:t>
            </a:r>
          </a:p>
          <a:p>
            <a:pPr lvl="1" indent="-342900" algn="just"/>
            <a:r>
              <a:rPr lang="en-US" dirty="0"/>
              <a:t>Minimum usage 50 units each per week, Maximum usage 150 units each per week, Normal usage 100 units each per week.</a:t>
            </a:r>
          </a:p>
          <a:p>
            <a:pPr lvl="1" indent="-342900" algn="just"/>
            <a:r>
              <a:rPr lang="en-US" dirty="0"/>
              <a:t>Ordering quantities: X 600 units, and Y 1000 units.  Delivery period: X  = 4 to 6 day, Y = 2 to 4 days.</a:t>
            </a:r>
          </a:p>
          <a:p>
            <a:pPr algn="just"/>
            <a:r>
              <a:rPr lang="en-US" sz="2800" dirty="0"/>
              <a:t>Calculate for each materials, Maximum level, minimum level and ordering level.</a:t>
            </a:r>
            <a:endParaRPr lang="ms-MY" sz="2800" dirty="0"/>
          </a:p>
        </p:txBody>
      </p:sp>
      <p:sp>
        <p:nvSpPr>
          <p:cNvPr id="4" name="Date Placeholder 3"/>
          <p:cNvSpPr>
            <a:spLocks noGrp="1"/>
          </p:cNvSpPr>
          <p:nvPr>
            <p:ph type="dt" sz="half" idx="10"/>
          </p:nvPr>
        </p:nvSpPr>
        <p:spPr/>
        <p:txBody>
          <a:bodyPr/>
          <a:lstStyle/>
          <a:p>
            <a:fld id="{5119CAAD-A518-4885-9538-C05F1ED61654}"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44</a:t>
            </a:fld>
            <a:endParaRPr lang="en-US"/>
          </a:p>
        </p:txBody>
      </p:sp>
    </p:spTree>
    <p:extLst>
      <p:ext uri="{BB962C8B-B14F-4D97-AF65-F5344CB8AC3E}">
        <p14:creationId xmlns:p14="http://schemas.microsoft.com/office/powerpoint/2010/main" val="2247083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028" y="1086425"/>
            <a:ext cx="9091934" cy="3809246"/>
          </a:xfrm>
        </p:spPr>
        <p:txBody>
          <a:bodyPr>
            <a:normAutofit/>
          </a:bodyPr>
          <a:lstStyle/>
          <a:p>
            <a:pPr marL="0" indent="0" algn="just">
              <a:buNone/>
            </a:pPr>
            <a:r>
              <a:rPr lang="en-US" sz="2400" dirty="0"/>
              <a:t>Maximum stock level = Re-order level + Re-order quantity  - (Minimum consumption × Minimum re-order period)</a:t>
            </a:r>
          </a:p>
          <a:p>
            <a:pPr marL="0" indent="0" algn="ctr">
              <a:buNone/>
            </a:pPr>
            <a:r>
              <a:rPr lang="en-US" sz="2400" dirty="0"/>
              <a:t>= 900 + 600 – (50 × 4)</a:t>
            </a:r>
          </a:p>
          <a:p>
            <a:pPr marL="0" indent="0" algn="ctr">
              <a:buNone/>
            </a:pPr>
            <a:r>
              <a:rPr lang="en-US" sz="2400" u="sng" dirty="0"/>
              <a:t>= 1300 units</a:t>
            </a:r>
            <a:endParaRPr lang="en-US" sz="2400" u="sng" dirty="0">
              <a:effectLst>
                <a:outerShdw blurRad="38100" dist="38100" dir="2700000" algn="tl">
                  <a:srgbClr val="000000">
                    <a:alpha val="43137"/>
                  </a:srgbClr>
                </a:outerShdw>
              </a:effectLst>
            </a:endParaRPr>
          </a:p>
          <a:p>
            <a:pPr marL="0" indent="0">
              <a:buNone/>
            </a:pPr>
            <a:r>
              <a:rPr lang="en-US" sz="2400" dirty="0"/>
              <a:t>Reorder level Materials X</a:t>
            </a:r>
          </a:p>
          <a:p>
            <a:pPr marL="400050" lvl="1" indent="0" algn="just">
              <a:buNone/>
            </a:pPr>
            <a:r>
              <a:rPr lang="en-US" sz="2400" dirty="0"/>
              <a:t>Reorder level = maximum re-order period x maximum usage.</a:t>
            </a:r>
          </a:p>
          <a:p>
            <a:pPr marL="0" indent="0" algn="ctr">
              <a:buNone/>
            </a:pPr>
            <a:r>
              <a:rPr lang="en-US" sz="2400" dirty="0"/>
              <a:t>=  150 × 6</a:t>
            </a:r>
          </a:p>
          <a:p>
            <a:pPr marL="0" indent="0" algn="ctr">
              <a:buNone/>
            </a:pPr>
            <a:r>
              <a:rPr lang="en-US" sz="2400" u="sng" dirty="0"/>
              <a:t>= 900 units</a:t>
            </a:r>
          </a:p>
        </p:txBody>
      </p:sp>
      <p:sp>
        <p:nvSpPr>
          <p:cNvPr id="2" name="Date Placeholder 1"/>
          <p:cNvSpPr>
            <a:spLocks noGrp="1"/>
          </p:cNvSpPr>
          <p:nvPr>
            <p:ph type="dt" sz="half" idx="10"/>
          </p:nvPr>
        </p:nvSpPr>
        <p:spPr/>
        <p:txBody>
          <a:bodyPr/>
          <a:lstStyle/>
          <a:p>
            <a:fld id="{90FA1CD0-DA28-4A45-B8B2-A06B2AB84303}"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45</a:t>
            </a:fld>
            <a:endParaRPr lang="en-US"/>
          </a:p>
        </p:txBody>
      </p:sp>
      <p:sp>
        <p:nvSpPr>
          <p:cNvPr id="6" name="TextBox 5">
            <a:extLst>
              <a:ext uri="{FF2B5EF4-FFF2-40B4-BE49-F238E27FC236}">
                <a16:creationId xmlns:a16="http://schemas.microsoft.com/office/drawing/2014/main" id="{1B22B891-C3B1-FCDE-9D74-BBDBFFBDFBFB}"/>
              </a:ext>
            </a:extLst>
          </p:cNvPr>
          <p:cNvSpPr txBox="1"/>
          <p:nvPr/>
        </p:nvSpPr>
        <p:spPr>
          <a:xfrm>
            <a:off x="685800" y="501650"/>
            <a:ext cx="3505200" cy="584775"/>
          </a:xfrm>
          <a:prstGeom prst="rect">
            <a:avLst/>
          </a:prstGeom>
          <a:noFill/>
        </p:spPr>
        <p:txBody>
          <a:bodyPr wrap="square" rtlCol="0">
            <a:spAutoFit/>
          </a:bodyPr>
          <a:lstStyle/>
          <a:p>
            <a:r>
              <a:rPr lang="en-MY" sz="3200" dirty="0"/>
              <a:t>Material X</a:t>
            </a:r>
          </a:p>
        </p:txBody>
      </p:sp>
      <p:sp>
        <p:nvSpPr>
          <p:cNvPr id="8" name="TextBox 7">
            <a:extLst>
              <a:ext uri="{FF2B5EF4-FFF2-40B4-BE49-F238E27FC236}">
                <a16:creationId xmlns:a16="http://schemas.microsoft.com/office/drawing/2014/main" id="{881C1652-660A-4466-1B95-1A144428EFB3}"/>
              </a:ext>
            </a:extLst>
          </p:cNvPr>
          <p:cNvSpPr txBox="1"/>
          <p:nvPr/>
        </p:nvSpPr>
        <p:spPr>
          <a:xfrm>
            <a:off x="147315" y="4849157"/>
            <a:ext cx="8877944" cy="1015663"/>
          </a:xfrm>
          <a:prstGeom prst="rect">
            <a:avLst/>
          </a:prstGeom>
          <a:noFill/>
        </p:spPr>
        <p:txBody>
          <a:bodyPr wrap="square">
            <a:spAutoFit/>
          </a:bodyPr>
          <a:lstStyle/>
          <a:p>
            <a:pPr marL="0" indent="0" algn="just">
              <a:buNone/>
            </a:pPr>
            <a:r>
              <a:rPr lang="en-US" sz="2000" dirty="0"/>
              <a:t>Minimum level = Re-order level – (Normal consumption x normal re-order period)</a:t>
            </a:r>
            <a:endParaRPr lang="ms-MY" sz="2000" dirty="0"/>
          </a:p>
          <a:p>
            <a:pPr marL="0" indent="0" algn="ctr">
              <a:buNone/>
            </a:pPr>
            <a:r>
              <a:rPr lang="en-US" sz="2000" dirty="0"/>
              <a:t>= 900 – (100 × 5)</a:t>
            </a:r>
          </a:p>
          <a:p>
            <a:pPr marL="0" indent="0" algn="ctr">
              <a:buNone/>
            </a:pPr>
            <a:r>
              <a:rPr lang="en-US" sz="2000" u="sng" dirty="0"/>
              <a:t>= 400 units</a:t>
            </a:r>
            <a:endParaRPr lang="ms-MY" sz="2000" u="sng" dirty="0"/>
          </a:p>
        </p:txBody>
      </p:sp>
    </p:spTree>
    <p:extLst>
      <p:ext uri="{BB962C8B-B14F-4D97-AF65-F5344CB8AC3E}">
        <p14:creationId xmlns:p14="http://schemas.microsoft.com/office/powerpoint/2010/main" val="716932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489" y="2092903"/>
            <a:ext cx="8501311" cy="1589732"/>
          </a:xfrm>
        </p:spPr>
        <p:txBody>
          <a:bodyPr>
            <a:normAutofit/>
          </a:bodyPr>
          <a:lstStyle/>
          <a:p>
            <a:pPr marL="0" indent="0" algn="just">
              <a:buNone/>
            </a:pPr>
            <a:r>
              <a:rPr lang="en-US" sz="2000" dirty="0"/>
              <a:t>Minimum level = Re-order level – (Normal consumption x normal re-order period)</a:t>
            </a:r>
            <a:endParaRPr lang="ms-MY" sz="2000" dirty="0"/>
          </a:p>
          <a:p>
            <a:pPr marL="0" indent="0" algn="ctr">
              <a:buNone/>
            </a:pPr>
            <a:r>
              <a:rPr lang="en-US" sz="2000" dirty="0"/>
              <a:t>= 900 – (100 × 3)</a:t>
            </a:r>
          </a:p>
          <a:p>
            <a:pPr marL="0" indent="0" algn="ctr">
              <a:buNone/>
            </a:pPr>
            <a:r>
              <a:rPr lang="en-US" sz="2000" u="sng" dirty="0"/>
              <a:t>300 units</a:t>
            </a:r>
          </a:p>
        </p:txBody>
      </p:sp>
      <p:sp>
        <p:nvSpPr>
          <p:cNvPr id="4" name="Rectangle 3"/>
          <p:cNvSpPr/>
          <p:nvPr/>
        </p:nvSpPr>
        <p:spPr>
          <a:xfrm>
            <a:off x="395536" y="3803556"/>
            <a:ext cx="8501311" cy="1323439"/>
          </a:xfrm>
          <a:prstGeom prst="rect">
            <a:avLst/>
          </a:prstGeom>
        </p:spPr>
        <p:txBody>
          <a:bodyPr wrap="square">
            <a:spAutoFit/>
          </a:bodyPr>
          <a:lstStyle/>
          <a:p>
            <a:pPr algn="just"/>
            <a:r>
              <a:rPr lang="en-US" sz="2000" dirty="0"/>
              <a:t>Maximum stock level = Re-order level + Re-order quantity  - (Minimum consumption × Minimum re-order period)</a:t>
            </a:r>
          </a:p>
          <a:p>
            <a:pPr algn="ctr"/>
            <a:r>
              <a:rPr lang="en-US" sz="2000" dirty="0"/>
              <a:t>= 600 + 1000 – (50 × 2)</a:t>
            </a:r>
          </a:p>
          <a:p>
            <a:pPr algn="ctr"/>
            <a:r>
              <a:rPr lang="en-US" sz="2000" u="sng" dirty="0"/>
              <a:t>= 1500 units</a:t>
            </a:r>
          </a:p>
        </p:txBody>
      </p:sp>
      <p:sp>
        <p:nvSpPr>
          <p:cNvPr id="5" name="TextBox 4"/>
          <p:cNvSpPr txBox="1"/>
          <p:nvPr/>
        </p:nvSpPr>
        <p:spPr>
          <a:xfrm>
            <a:off x="600441" y="5373216"/>
            <a:ext cx="8352928" cy="707886"/>
          </a:xfrm>
          <a:prstGeom prst="rect">
            <a:avLst/>
          </a:prstGeom>
          <a:noFill/>
        </p:spPr>
        <p:txBody>
          <a:bodyPr wrap="square" rtlCol="0">
            <a:spAutoFit/>
          </a:bodyPr>
          <a:lstStyle/>
          <a:p>
            <a:pPr algn="ctr"/>
            <a:r>
              <a:rPr lang="en-US" sz="2000" dirty="0"/>
              <a:t>Note: Normal re-order period = </a:t>
            </a:r>
            <a:r>
              <a:rPr lang="en-US" sz="2000" u="sng" dirty="0"/>
              <a:t>Max. Re-order period + Min. Re-order period </a:t>
            </a:r>
          </a:p>
          <a:p>
            <a:pPr lvl="6" algn="ctr"/>
            <a:r>
              <a:rPr lang="en-US" sz="2000" dirty="0"/>
              <a:t>2</a:t>
            </a:r>
            <a:endParaRPr lang="ms-MY" sz="2000" dirty="0"/>
          </a:p>
        </p:txBody>
      </p:sp>
      <p:sp>
        <p:nvSpPr>
          <p:cNvPr id="2" name="Date Placeholder 1"/>
          <p:cNvSpPr>
            <a:spLocks noGrp="1"/>
          </p:cNvSpPr>
          <p:nvPr>
            <p:ph type="dt" sz="half" idx="10"/>
          </p:nvPr>
        </p:nvSpPr>
        <p:spPr/>
        <p:txBody>
          <a:bodyPr/>
          <a:lstStyle/>
          <a:p>
            <a:fld id="{32F7862A-1FC0-4239-9E07-0028D7622C8A}" type="datetime1">
              <a:rPr lang="en-US" smtClean="0"/>
              <a:t>11/13/2024</a:t>
            </a:fld>
            <a:endParaRPr lang="en-US"/>
          </a:p>
        </p:txBody>
      </p:sp>
      <p:sp>
        <p:nvSpPr>
          <p:cNvPr id="6" name="Footer Placeholder 5"/>
          <p:cNvSpPr>
            <a:spLocks noGrp="1"/>
          </p:cNvSpPr>
          <p:nvPr>
            <p:ph type="ftr" sz="quarter" idx="11"/>
          </p:nvPr>
        </p:nvSpPr>
        <p:spPr/>
        <p:txBody>
          <a:bodyPr/>
          <a:lstStyle/>
          <a:p>
            <a:r>
              <a:rPr lang="en-US"/>
              <a:t>Dr Fauz M. Khamis</a:t>
            </a:r>
          </a:p>
        </p:txBody>
      </p:sp>
      <p:sp>
        <p:nvSpPr>
          <p:cNvPr id="7" name="Slide Number Placeholder 6"/>
          <p:cNvSpPr>
            <a:spLocks noGrp="1"/>
          </p:cNvSpPr>
          <p:nvPr>
            <p:ph type="sldNum" sz="quarter" idx="12"/>
          </p:nvPr>
        </p:nvSpPr>
        <p:spPr/>
        <p:txBody>
          <a:bodyPr/>
          <a:lstStyle/>
          <a:p>
            <a:fld id="{2B4FF0AE-5ABD-48F3-ADFF-84A75EFA2B8E}" type="slidenum">
              <a:rPr lang="en-US" smtClean="0"/>
              <a:pPr/>
              <a:t>46</a:t>
            </a:fld>
            <a:endParaRPr lang="en-US"/>
          </a:p>
        </p:txBody>
      </p:sp>
      <p:sp>
        <p:nvSpPr>
          <p:cNvPr id="9" name="TextBox 8">
            <a:extLst>
              <a:ext uri="{FF2B5EF4-FFF2-40B4-BE49-F238E27FC236}">
                <a16:creationId xmlns:a16="http://schemas.microsoft.com/office/drawing/2014/main" id="{91E5CDE0-9DFE-7235-9F37-80173F23BFF8}"/>
              </a:ext>
            </a:extLst>
          </p:cNvPr>
          <p:cNvSpPr txBox="1"/>
          <p:nvPr/>
        </p:nvSpPr>
        <p:spPr>
          <a:xfrm>
            <a:off x="56522" y="956319"/>
            <a:ext cx="8896847" cy="1015663"/>
          </a:xfrm>
          <a:prstGeom prst="rect">
            <a:avLst/>
          </a:prstGeom>
          <a:noFill/>
        </p:spPr>
        <p:txBody>
          <a:bodyPr wrap="square">
            <a:spAutoFit/>
          </a:bodyPr>
          <a:lstStyle/>
          <a:p>
            <a:pPr algn="just"/>
            <a:r>
              <a:rPr lang="en-US" sz="2000" dirty="0"/>
              <a:t>Reorder level = maximum re-order period x maximum usage.</a:t>
            </a:r>
          </a:p>
          <a:p>
            <a:pPr marL="0" indent="0" algn="ctr">
              <a:buNone/>
            </a:pPr>
            <a:r>
              <a:rPr lang="en-US" sz="2000" dirty="0"/>
              <a:t>= 150 × 4</a:t>
            </a:r>
          </a:p>
          <a:p>
            <a:pPr marL="0" indent="0" algn="ctr">
              <a:buNone/>
            </a:pPr>
            <a:r>
              <a:rPr lang="en-US" sz="2000" dirty="0"/>
              <a:t>  </a:t>
            </a:r>
            <a:r>
              <a:rPr lang="en-US" sz="2000" u="sng" dirty="0"/>
              <a:t>= 600 units</a:t>
            </a:r>
          </a:p>
        </p:txBody>
      </p:sp>
      <p:sp>
        <p:nvSpPr>
          <p:cNvPr id="10" name="TextBox 9">
            <a:extLst>
              <a:ext uri="{FF2B5EF4-FFF2-40B4-BE49-F238E27FC236}">
                <a16:creationId xmlns:a16="http://schemas.microsoft.com/office/drawing/2014/main" id="{2E9F7DE0-6FBC-D3AA-F933-BE64103E6619}"/>
              </a:ext>
            </a:extLst>
          </p:cNvPr>
          <p:cNvSpPr txBox="1"/>
          <p:nvPr/>
        </p:nvSpPr>
        <p:spPr>
          <a:xfrm>
            <a:off x="0" y="313298"/>
            <a:ext cx="3219547" cy="523220"/>
          </a:xfrm>
          <a:prstGeom prst="rect">
            <a:avLst/>
          </a:prstGeom>
          <a:noFill/>
        </p:spPr>
        <p:txBody>
          <a:bodyPr wrap="square" rtlCol="0">
            <a:spAutoFit/>
          </a:bodyPr>
          <a:lstStyle/>
          <a:p>
            <a:r>
              <a:rPr lang="en-US" sz="2800" dirty="0"/>
              <a:t>Material Y </a:t>
            </a:r>
            <a:endParaRPr lang="ms-MY" sz="2800" dirty="0"/>
          </a:p>
        </p:txBody>
      </p:sp>
    </p:spTree>
    <p:extLst>
      <p:ext uri="{BB962C8B-B14F-4D97-AF65-F5344CB8AC3E}">
        <p14:creationId xmlns:p14="http://schemas.microsoft.com/office/powerpoint/2010/main" val="2180163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229816"/>
            <a:ext cx="8763000" cy="989384"/>
          </a:xfrm>
        </p:spPr>
        <p:txBody>
          <a:bodyPr>
            <a:normAutofit fontScale="90000"/>
          </a:bodyPr>
          <a:lstStyle/>
          <a:p>
            <a:r>
              <a:rPr lang="en-US" b="1" dirty="0">
                <a:solidFill>
                  <a:srgbClr val="FF0000"/>
                </a:solidFill>
                <a:effectLst>
                  <a:outerShdw blurRad="38100" dist="38100" dir="2700000" algn="tl">
                    <a:srgbClr val="000000">
                      <a:alpha val="43137"/>
                    </a:srgbClr>
                  </a:outerShdw>
                </a:effectLst>
              </a:rPr>
              <a:t>The optimum/Economic order quantity</a:t>
            </a:r>
            <a:endParaRPr lang="ms-MY"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84784"/>
            <a:ext cx="8229600" cy="4608512"/>
          </a:xfrm>
        </p:spPr>
        <p:txBody>
          <a:bodyPr>
            <a:noAutofit/>
          </a:bodyPr>
          <a:lstStyle/>
          <a:p>
            <a:pPr algn="just"/>
            <a:r>
              <a:rPr lang="en-US" dirty="0"/>
              <a:t>It is the quantity that should be ordered at one time so as to minimize the total costs of having stocks. </a:t>
            </a:r>
          </a:p>
          <a:p>
            <a:pPr algn="just"/>
            <a:r>
              <a:rPr lang="en-US" dirty="0"/>
              <a:t>The costs of having stock can be broken down in two parts:-</a:t>
            </a:r>
            <a:endParaRPr lang="ms-MY" dirty="0"/>
          </a:p>
          <a:p>
            <a:pPr lvl="1" algn="just"/>
            <a:r>
              <a:rPr lang="en-US" sz="3200" b="1" dirty="0"/>
              <a:t>Holding costs which comprises of; </a:t>
            </a:r>
            <a:r>
              <a:rPr lang="en-US" sz="3200" dirty="0"/>
              <a:t>Cost of capital tied up</a:t>
            </a:r>
            <a:r>
              <a:rPr lang="ms-MY" sz="3200" dirty="0"/>
              <a:t>, </a:t>
            </a:r>
            <a:r>
              <a:rPr lang="en-US" sz="3200" dirty="0"/>
              <a:t>Warehousing costs</a:t>
            </a:r>
            <a:r>
              <a:rPr lang="ms-MY" sz="3200" dirty="0"/>
              <a:t>, </a:t>
            </a:r>
            <a:r>
              <a:rPr lang="en-US" sz="3200" dirty="0"/>
              <a:t>Deterioration</a:t>
            </a:r>
            <a:r>
              <a:rPr lang="ms-MY" sz="3200" dirty="0"/>
              <a:t>, </a:t>
            </a:r>
            <a:r>
              <a:rPr lang="en-US" sz="3200" dirty="0"/>
              <a:t>Obsolescence</a:t>
            </a:r>
            <a:r>
              <a:rPr lang="ms-MY" sz="3200" dirty="0"/>
              <a:t>, </a:t>
            </a:r>
            <a:r>
              <a:rPr lang="en-US" sz="3200" dirty="0"/>
              <a:t>Insurance</a:t>
            </a:r>
            <a:endParaRPr lang="ms-MY" sz="3200" dirty="0"/>
          </a:p>
          <a:p>
            <a:pPr marL="0" indent="0" algn="just">
              <a:buNone/>
            </a:pPr>
            <a:endParaRPr lang="en-US" dirty="0"/>
          </a:p>
        </p:txBody>
      </p:sp>
      <p:sp>
        <p:nvSpPr>
          <p:cNvPr id="4" name="Date Placeholder 3"/>
          <p:cNvSpPr>
            <a:spLocks noGrp="1"/>
          </p:cNvSpPr>
          <p:nvPr>
            <p:ph type="dt" sz="half" idx="10"/>
          </p:nvPr>
        </p:nvSpPr>
        <p:spPr/>
        <p:txBody>
          <a:bodyPr/>
          <a:lstStyle/>
          <a:p>
            <a:fld id="{04F61670-ED94-4A0F-A711-C4A8846F447B}"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47</a:t>
            </a:fld>
            <a:endParaRPr lang="en-US"/>
          </a:p>
        </p:txBody>
      </p:sp>
    </p:spTree>
    <p:extLst>
      <p:ext uri="{BB962C8B-B14F-4D97-AF65-F5344CB8AC3E}">
        <p14:creationId xmlns:p14="http://schemas.microsoft.com/office/powerpoint/2010/main" val="1713796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1219200"/>
                <a:ext cx="7797552" cy="5018112"/>
              </a:xfrm>
            </p:spPr>
            <p:txBody>
              <a:bodyPr>
                <a:normAutofit fontScale="85000" lnSpcReduction="20000"/>
              </a:bodyPr>
              <a:lstStyle/>
              <a:p>
                <a:pPr lvl="1"/>
                <a:r>
                  <a:rPr lang="en-US" sz="3200" b="1" dirty="0"/>
                  <a:t>Ordering costs which comprises of; </a:t>
                </a:r>
                <a:r>
                  <a:rPr lang="en-US" sz="3200" dirty="0"/>
                  <a:t>Clerical costs </a:t>
                </a:r>
                <a:r>
                  <a:rPr lang="ms-MY" sz="3200" dirty="0"/>
                  <a:t>,</a:t>
                </a:r>
                <a:r>
                  <a:rPr lang="en-US" sz="3200" dirty="0"/>
                  <a:t>Telephone charges</a:t>
                </a:r>
                <a:r>
                  <a:rPr lang="ms-MY" sz="3200" dirty="0"/>
                  <a:t>,</a:t>
                </a:r>
                <a:r>
                  <a:rPr lang="en-US" sz="3200" dirty="0"/>
                  <a:t>Etc.</a:t>
                </a:r>
                <a:endParaRPr lang="ms-MY" sz="3200" dirty="0"/>
              </a:p>
              <a:p>
                <a:pPr algn="just"/>
                <a:r>
                  <a:rPr lang="en-US" dirty="0"/>
                  <a:t>The economic order quantity can be determined by the following simple formula.</a:t>
                </a:r>
              </a:p>
              <a:p>
                <a:pPr marL="0" indent="0" algn="just">
                  <a:buNone/>
                </a:pPr>
                <a:endParaRPr lang="ms-MY" dirty="0"/>
              </a:p>
              <a:p>
                <a:pPr marL="0" indent="0">
                  <a:buNone/>
                </a:pPr>
                <a14:m>
                  <m:oMathPara xmlns:m="http://schemas.openxmlformats.org/officeDocument/2006/math">
                    <m:oMathParaPr>
                      <m:jc m:val="center"/>
                    </m:oMathParaPr>
                    <m:oMath xmlns:m="http://schemas.openxmlformats.org/officeDocument/2006/math">
                      <m:r>
                        <m:rPr>
                          <m:nor/>
                        </m:rPr>
                        <a:rPr lang="en-US" b="1"/>
                        <m:t>E</m:t>
                      </m:r>
                      <m:r>
                        <m:rPr>
                          <m:nor/>
                        </m:rPr>
                        <a:rPr lang="en-US" b="1"/>
                        <m:t>.</m:t>
                      </m:r>
                      <m:r>
                        <m:rPr>
                          <m:nor/>
                        </m:rPr>
                        <a:rPr lang="en-US" b="1"/>
                        <m:t>O</m:t>
                      </m:r>
                      <m:r>
                        <m:rPr>
                          <m:nor/>
                        </m:rPr>
                        <a:rPr lang="en-US" b="1"/>
                        <m:t>.</m:t>
                      </m:r>
                      <m:r>
                        <m:rPr>
                          <m:nor/>
                        </m:rPr>
                        <a:rPr lang="en-US" b="1"/>
                        <m:t>Q</m:t>
                      </m:r>
                      <m:r>
                        <m:rPr>
                          <m:nor/>
                        </m:rPr>
                        <a:rPr lang="en-US" b="1"/>
                        <m:t>.        =</m:t>
                      </m:r>
                      <m:r>
                        <a:rPr lang="en-US" b="1" i="1">
                          <a:latin typeface="Cambria Math"/>
                        </a:rPr>
                        <m:t>      </m:t>
                      </m:r>
                      <m:rad>
                        <m:radPr>
                          <m:degHide m:val="on"/>
                          <m:ctrlPr>
                            <a:rPr lang="ms-MY" b="1" i="1">
                              <a:latin typeface="Cambria Math" panose="02040503050406030204" pitchFamily="18" charset="0"/>
                            </a:rPr>
                          </m:ctrlPr>
                        </m:radPr>
                        <m:deg/>
                        <m:e>
                          <m:f>
                            <m:fPr>
                              <m:ctrlPr>
                                <a:rPr lang="ms-MY" b="1" i="1">
                                  <a:latin typeface="Cambria Math" panose="02040503050406030204" pitchFamily="18" charset="0"/>
                                </a:rPr>
                              </m:ctrlPr>
                            </m:fPr>
                            <m:num>
                              <m:r>
                                <m:rPr>
                                  <m:nor/>
                                </m:rPr>
                                <a:rPr lang="en-US" b="1"/>
                                <m:t>2</m:t>
                              </m:r>
                              <m:r>
                                <m:rPr>
                                  <m:nor/>
                                </m:rPr>
                                <a:rPr lang="en-US" b="1"/>
                                <m:t>DC</m:t>
                              </m:r>
                            </m:num>
                            <m:den>
                              <m:r>
                                <m:rPr>
                                  <m:nor/>
                                </m:rPr>
                                <a:rPr lang="en-US" b="1"/>
                                <m:t>h</m:t>
                              </m:r>
                            </m:den>
                          </m:f>
                          <m:r>
                            <a:rPr lang="en-US" b="1" i="1">
                              <a:latin typeface="Cambria Math"/>
                            </a:rPr>
                            <m:t>    </m:t>
                          </m:r>
                          <m:r>
                            <a:rPr lang="en-US" b="1" i="1" smtClean="0">
                              <a:latin typeface="Cambria Math"/>
                            </a:rPr>
                            <m:t>     </m:t>
                          </m:r>
                        </m:e>
                      </m:rad>
                    </m:oMath>
                  </m:oMathPara>
                </a14:m>
                <a:endParaRPr lang="en-US" dirty="0"/>
              </a:p>
              <a:p>
                <a:pPr marL="0" indent="0">
                  <a:buNone/>
                </a:pPr>
                <a:r>
                  <a:rPr lang="en-US" sz="2800" dirty="0"/>
                  <a:t>Where;</a:t>
                </a:r>
              </a:p>
              <a:p>
                <a:pPr marL="0" indent="0">
                  <a:buNone/>
                </a:pPr>
                <a:r>
                  <a:rPr lang="en-US" sz="2800" dirty="0"/>
                  <a:t>EOQ	= Economic order quantity </a:t>
                </a:r>
              </a:p>
              <a:p>
                <a:pPr marL="0" indent="0">
                  <a:buNone/>
                </a:pPr>
                <a:r>
                  <a:rPr lang="en-US" sz="2800" dirty="0"/>
                  <a:t>D	= Annual usage in units (annual demand)</a:t>
                </a:r>
                <a:endParaRPr lang="ms-MY" sz="2800" dirty="0"/>
              </a:p>
              <a:p>
                <a:pPr marL="0" indent="0">
                  <a:buNone/>
                </a:pPr>
                <a:r>
                  <a:rPr lang="en-US" sz="2800" dirty="0"/>
                  <a:t>C	= Ordering costs for one order </a:t>
                </a:r>
              </a:p>
              <a:p>
                <a:pPr marL="0" indent="0">
                  <a:buNone/>
                </a:pPr>
                <a:r>
                  <a:rPr lang="en-US" sz="2800" dirty="0"/>
                  <a:t>h	= Inventory carrying costs per unit per year</a:t>
                </a:r>
                <a:r>
                  <a:rPr lang="en-US" dirty="0"/>
                  <a:t>.</a:t>
                </a:r>
                <a:endParaRPr lang="ms-MY" dirty="0"/>
              </a:p>
              <a:p>
                <a:pPr marL="0" indent="0" algn="just">
                  <a:buNone/>
                </a:pPr>
                <a:endParaRPr lang="ms-MY" dirty="0"/>
              </a:p>
              <a:p>
                <a:endParaRPr lang="ms-M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1219200"/>
                <a:ext cx="7797552" cy="5018112"/>
              </a:xfrm>
              <a:blipFill>
                <a:blip r:embed="rId2"/>
                <a:stretch>
                  <a:fillRect l="-1329" t="-2552" r="-2033" b="-2795"/>
                </a:stretch>
              </a:blipFill>
            </p:spPr>
            <p:txBody>
              <a:bodyPr/>
              <a:lstStyle/>
              <a:p>
                <a:r>
                  <a:rPr lang="en-MY">
                    <a:noFill/>
                  </a:rPr>
                  <a:t> </a:t>
                </a:r>
              </a:p>
            </p:txBody>
          </p:sp>
        </mc:Fallback>
      </mc:AlternateContent>
      <p:sp>
        <p:nvSpPr>
          <p:cNvPr id="2" name="Date Placeholder 1"/>
          <p:cNvSpPr>
            <a:spLocks noGrp="1"/>
          </p:cNvSpPr>
          <p:nvPr>
            <p:ph type="dt" sz="half" idx="10"/>
          </p:nvPr>
        </p:nvSpPr>
        <p:spPr/>
        <p:txBody>
          <a:bodyPr/>
          <a:lstStyle/>
          <a:p>
            <a:fld id="{6AA50E7E-A416-4463-B32D-31F6F1210E2A}"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48</a:t>
            </a:fld>
            <a:endParaRPr lang="en-US"/>
          </a:p>
        </p:txBody>
      </p:sp>
    </p:spTree>
    <p:extLst>
      <p:ext uri="{BB962C8B-B14F-4D97-AF65-F5344CB8AC3E}">
        <p14:creationId xmlns:p14="http://schemas.microsoft.com/office/powerpoint/2010/main" val="1088187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a:t>Example 2</a:t>
            </a:r>
            <a:endParaRPr lang="ms-MY" dirty="0"/>
          </a:p>
        </p:txBody>
      </p:sp>
      <p:sp>
        <p:nvSpPr>
          <p:cNvPr id="3" name="Content Placeholder 2"/>
          <p:cNvSpPr>
            <a:spLocks noGrp="1"/>
          </p:cNvSpPr>
          <p:nvPr>
            <p:ph idx="1"/>
          </p:nvPr>
        </p:nvSpPr>
        <p:spPr>
          <a:xfrm>
            <a:off x="23814" y="1600201"/>
            <a:ext cx="5867397" cy="4495799"/>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400" dirty="0"/>
              <a:t>ABC manufactures a product and the following particulars are collected for the year ended March, 2024.</a:t>
            </a:r>
          </a:p>
          <a:p>
            <a:pPr lvl="1" algn="just"/>
            <a:r>
              <a:rPr lang="en-US" sz="2400" dirty="0"/>
              <a:t>Monthly demand (units) 250</a:t>
            </a:r>
          </a:p>
          <a:p>
            <a:pPr lvl="1" algn="just"/>
            <a:r>
              <a:rPr lang="en-US" sz="2400" dirty="0"/>
              <a:t>Cost of placing an order TSH 1000</a:t>
            </a:r>
          </a:p>
          <a:p>
            <a:pPr lvl="1" algn="just"/>
            <a:r>
              <a:rPr lang="en-US" sz="2400" dirty="0"/>
              <a:t>Annual carrying costs TSH 150 per unit </a:t>
            </a:r>
          </a:p>
          <a:p>
            <a:pPr lvl="1" algn="just"/>
            <a:r>
              <a:rPr lang="en-US" sz="2400" dirty="0"/>
              <a:t>Normal usage (Units per week ) 50 </a:t>
            </a:r>
          </a:p>
          <a:p>
            <a:pPr lvl="1" algn="just"/>
            <a:r>
              <a:rPr lang="en-US" sz="2400" dirty="0"/>
              <a:t>Minimum usage (Units per week) 25</a:t>
            </a:r>
          </a:p>
          <a:p>
            <a:pPr lvl="1" algn="just"/>
            <a:r>
              <a:rPr lang="en-US" sz="2400" dirty="0"/>
              <a:t>Maximum usage (units per week) 75</a:t>
            </a:r>
          </a:p>
          <a:p>
            <a:pPr lvl="1" algn="just"/>
            <a:r>
              <a:rPr lang="en-US" sz="2400" dirty="0"/>
              <a:t>Re-order period (weeks) 4-6 weeks</a:t>
            </a:r>
            <a:endParaRPr lang="ms-MY" sz="2400" dirty="0"/>
          </a:p>
        </p:txBody>
      </p:sp>
      <p:sp>
        <p:nvSpPr>
          <p:cNvPr id="4" name="Date Placeholder 3"/>
          <p:cNvSpPr>
            <a:spLocks noGrp="1"/>
          </p:cNvSpPr>
          <p:nvPr>
            <p:ph type="dt" sz="half" idx="10"/>
          </p:nvPr>
        </p:nvSpPr>
        <p:spPr/>
        <p:txBody>
          <a:bodyPr/>
          <a:lstStyle/>
          <a:p>
            <a:fld id="{772BCD2E-9D70-4134-A2D3-6F7F3C728B9E}"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a:xfrm>
            <a:off x="6503193" y="6400799"/>
            <a:ext cx="2133600" cy="365125"/>
          </a:xfrm>
        </p:spPr>
        <p:txBody>
          <a:bodyPr/>
          <a:lstStyle/>
          <a:p>
            <a:fld id="{2B4FF0AE-5ABD-48F3-ADFF-84A75EFA2B8E}" type="slidenum">
              <a:rPr lang="en-US" smtClean="0"/>
              <a:pPr/>
              <a:t>49</a:t>
            </a:fld>
            <a:endParaRPr lang="en-US"/>
          </a:p>
        </p:txBody>
      </p:sp>
      <p:sp>
        <p:nvSpPr>
          <p:cNvPr id="8" name="TextBox 7">
            <a:extLst>
              <a:ext uri="{FF2B5EF4-FFF2-40B4-BE49-F238E27FC236}">
                <a16:creationId xmlns:a16="http://schemas.microsoft.com/office/drawing/2014/main" id="{00C7EF93-E039-38A1-F236-1FDF3BAB7FB2}"/>
              </a:ext>
            </a:extLst>
          </p:cNvPr>
          <p:cNvSpPr txBox="1"/>
          <p:nvPr/>
        </p:nvSpPr>
        <p:spPr>
          <a:xfrm>
            <a:off x="6019800" y="1828800"/>
            <a:ext cx="3100386"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400" dirty="0"/>
              <a:t>You are required to calculate:</a:t>
            </a:r>
          </a:p>
          <a:p>
            <a:pPr marL="857250" lvl="1" indent="-514350" algn="just">
              <a:buFont typeface="+mj-lt"/>
              <a:buAutoNum type="romanLcPeriod"/>
            </a:pPr>
            <a:r>
              <a:rPr lang="en-US" sz="2400" dirty="0"/>
              <a:t>Re-order quantity</a:t>
            </a:r>
          </a:p>
          <a:p>
            <a:pPr marL="857250" lvl="1" indent="-514350" algn="just">
              <a:buFont typeface="+mj-lt"/>
              <a:buAutoNum type="romanLcPeriod"/>
            </a:pPr>
            <a:r>
              <a:rPr lang="en-US" sz="2400" dirty="0"/>
              <a:t>Re-order  level</a:t>
            </a:r>
          </a:p>
          <a:p>
            <a:pPr marL="857250" lvl="1" indent="-514350" algn="just">
              <a:buFont typeface="+mj-lt"/>
              <a:buAutoNum type="romanLcPeriod"/>
            </a:pPr>
            <a:r>
              <a:rPr lang="en-US" sz="2400" dirty="0"/>
              <a:t>Minimum level</a:t>
            </a:r>
          </a:p>
          <a:p>
            <a:pPr marL="857250" lvl="1" indent="-514350" algn="just">
              <a:buFont typeface="+mj-lt"/>
              <a:buAutoNum type="romanLcPeriod"/>
            </a:pPr>
            <a:r>
              <a:rPr lang="en-US" sz="2400" dirty="0"/>
              <a:t>Maximum Level</a:t>
            </a:r>
          </a:p>
          <a:p>
            <a:pPr marL="857250" lvl="1" indent="-514350" algn="just">
              <a:buFont typeface="+mj-lt"/>
              <a:buAutoNum type="romanLcPeriod"/>
            </a:pPr>
            <a:r>
              <a:rPr lang="en-US" sz="2400" dirty="0"/>
              <a:t>Average stock leve</a:t>
            </a:r>
            <a:r>
              <a:rPr lang="en-US" dirty="0"/>
              <a:t>l.</a:t>
            </a:r>
            <a:endParaRPr lang="en-MY" dirty="0"/>
          </a:p>
        </p:txBody>
      </p:sp>
    </p:spTree>
    <p:extLst>
      <p:ext uri="{BB962C8B-B14F-4D97-AF65-F5344CB8AC3E}">
        <p14:creationId xmlns:p14="http://schemas.microsoft.com/office/powerpoint/2010/main" val="260151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Further classification</a:t>
            </a:r>
          </a:p>
        </p:txBody>
      </p:sp>
      <p:sp>
        <p:nvSpPr>
          <p:cNvPr id="3" name="Content Placeholder 2"/>
          <p:cNvSpPr>
            <a:spLocks noGrp="1"/>
          </p:cNvSpPr>
          <p:nvPr>
            <p:ph idx="1"/>
          </p:nvPr>
        </p:nvSpPr>
        <p:spPr>
          <a:xfrm>
            <a:off x="457200" y="1600200"/>
            <a:ext cx="8229600" cy="3810000"/>
          </a:xfrm>
        </p:spPr>
        <p:txBody>
          <a:bodyPr>
            <a:normAutofit/>
          </a:bodyPr>
          <a:lstStyle/>
          <a:p>
            <a:pPr algn="just"/>
            <a:r>
              <a:rPr lang="en-US" dirty="0"/>
              <a:t>As an element of input, material can be classified according to:</a:t>
            </a:r>
          </a:p>
          <a:p>
            <a:pPr lvl="2" algn="just"/>
            <a:r>
              <a:rPr lang="en-US" sz="2800" b="1" dirty="0"/>
              <a:t>Physical properties:  </a:t>
            </a:r>
            <a:r>
              <a:rPr lang="en-US" sz="2800" dirty="0"/>
              <a:t>color, shape, flexibility, quality, water/fire resistance.</a:t>
            </a:r>
          </a:p>
          <a:p>
            <a:pPr lvl="2" algn="just"/>
            <a:r>
              <a:rPr lang="en-US" sz="2800" b="1" dirty="0"/>
              <a:t>Substance: </a:t>
            </a:r>
            <a:r>
              <a:rPr lang="en-US" sz="2800" dirty="0"/>
              <a:t>wood, plastic, metal, wool, glass</a:t>
            </a:r>
          </a:p>
          <a:p>
            <a:pPr lvl="2" algn="just"/>
            <a:r>
              <a:rPr lang="en-US" sz="2800" b="1" dirty="0"/>
              <a:t>Measurement: </a:t>
            </a:r>
            <a:r>
              <a:rPr lang="en-US" sz="2800" dirty="0" err="1"/>
              <a:t>litre</a:t>
            </a:r>
            <a:r>
              <a:rPr lang="en-US" sz="2800" dirty="0"/>
              <a:t>, meter, kilograms, bags, packets, numbers</a:t>
            </a:r>
          </a:p>
          <a:p>
            <a:pPr algn="just"/>
            <a:endParaRPr lang="en-US" dirty="0"/>
          </a:p>
        </p:txBody>
      </p:sp>
      <p:sp>
        <p:nvSpPr>
          <p:cNvPr id="4" name="Date Placeholder 3"/>
          <p:cNvSpPr>
            <a:spLocks noGrp="1"/>
          </p:cNvSpPr>
          <p:nvPr>
            <p:ph type="dt" sz="half" idx="10"/>
          </p:nvPr>
        </p:nvSpPr>
        <p:spPr/>
        <p:txBody>
          <a:bodyPr/>
          <a:lstStyle/>
          <a:p>
            <a:fld id="{2AC4F25F-A260-4B4F-937F-18EE2355F30D}"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a:bodyPr>
          <a:lstStyle/>
          <a:p>
            <a:r>
              <a:rPr lang="en-US" b="1" dirty="0">
                <a:effectLst>
                  <a:outerShdw blurRad="38100" dist="38100" dir="2700000" algn="tl">
                    <a:srgbClr val="000000">
                      <a:alpha val="43137"/>
                    </a:srgbClr>
                  </a:outerShdw>
                </a:effectLst>
              </a:rPr>
              <a:t>Solution </a:t>
            </a:r>
            <a:endParaRPr lang="ms-MY"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1180728"/>
              </a:xfrm>
            </p:spPr>
            <p:txBody>
              <a:bodyPr/>
              <a:lstStyle/>
              <a:p>
                <a:pPr marL="571500" indent="-571500">
                  <a:buFont typeface="+mj-lt"/>
                  <a:buAutoNum type="romanLcPeriod"/>
                </a:pPr>
                <a14:m>
                  <m:oMath xmlns:m="http://schemas.openxmlformats.org/officeDocument/2006/math">
                    <m:r>
                      <m:rPr>
                        <m:nor/>
                      </m:rPr>
                      <a:rPr lang="en-US" b="1" smtClean="0"/>
                      <m:t>E</m:t>
                    </m:r>
                    <m:r>
                      <m:rPr>
                        <m:nor/>
                      </m:rPr>
                      <a:rPr lang="en-US" b="1" smtClean="0"/>
                      <m:t>.</m:t>
                    </m:r>
                    <m:r>
                      <m:rPr>
                        <m:nor/>
                      </m:rPr>
                      <a:rPr lang="en-US" b="1" smtClean="0"/>
                      <m:t>O</m:t>
                    </m:r>
                    <m:r>
                      <m:rPr>
                        <m:nor/>
                      </m:rPr>
                      <a:rPr lang="en-US" b="1" smtClean="0"/>
                      <m:t>.</m:t>
                    </m:r>
                    <m:r>
                      <m:rPr>
                        <m:nor/>
                      </m:rPr>
                      <a:rPr lang="en-US" b="1" smtClean="0"/>
                      <m:t>Q</m:t>
                    </m:r>
                    <m:r>
                      <m:rPr>
                        <m:nor/>
                      </m:rPr>
                      <a:rPr lang="en-US" b="1" smtClean="0"/>
                      <m:t>.        =</m:t>
                    </m:r>
                    <m:r>
                      <a:rPr lang="en-US" b="1" i="1">
                        <a:latin typeface="Cambria Math"/>
                      </a:rPr>
                      <m:t>      </m:t>
                    </m:r>
                    <m:rad>
                      <m:radPr>
                        <m:degHide m:val="on"/>
                        <m:ctrlPr>
                          <a:rPr lang="ms-MY" i="1">
                            <a:latin typeface="Cambria Math" panose="02040503050406030204" pitchFamily="18" charset="0"/>
                          </a:rPr>
                        </m:ctrlPr>
                      </m:radPr>
                      <m:deg/>
                      <m:e>
                        <m:f>
                          <m:fPr>
                            <m:ctrlPr>
                              <a:rPr lang="ms-MY" i="1">
                                <a:latin typeface="Cambria Math" panose="02040503050406030204" pitchFamily="18" charset="0"/>
                              </a:rPr>
                            </m:ctrlPr>
                          </m:fPr>
                          <m:num>
                            <m:r>
                              <m:rPr>
                                <m:nor/>
                              </m:rPr>
                              <a:rPr lang="en-US"/>
                              <m:t>2×</m:t>
                            </m:r>
                            <m:r>
                              <m:rPr>
                                <m:nor/>
                              </m:rPr>
                              <a:rPr lang="en-MY" b="0" i="0" smtClean="0"/>
                              <m:t>3000</m:t>
                            </m:r>
                            <m:r>
                              <m:rPr>
                                <m:nor/>
                              </m:rPr>
                              <a:rPr lang="en-US"/>
                              <m:t>×</m:t>
                            </m:r>
                            <m:r>
                              <a:rPr lang="en-US" b="0" i="1" smtClean="0">
                                <a:latin typeface="Cambria Math"/>
                              </a:rPr>
                              <m:t>1000</m:t>
                            </m:r>
                          </m:num>
                          <m:den>
                            <m:r>
                              <m:rPr>
                                <m:nor/>
                              </m:rPr>
                              <a:rPr lang="en-US" i="0" smtClean="0"/>
                              <m:t>150</m:t>
                            </m:r>
                          </m:den>
                        </m:f>
                      </m:e>
                    </m:rad>
                  </m:oMath>
                </a14:m>
                <a:endParaRPr lang="ms-MY" u="sng"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1180728"/>
              </a:xfrm>
              <a:blipFill>
                <a:blip r:embed="rId2"/>
                <a:stretch>
                  <a:fillRect/>
                </a:stretch>
              </a:blipFill>
            </p:spPr>
            <p:txBody>
              <a:bodyPr/>
              <a:lstStyle/>
              <a:p>
                <a:r>
                  <a:rPr lang="en-MY">
                    <a:noFill/>
                  </a:rPr>
                  <a:t> </a:t>
                </a:r>
              </a:p>
            </p:txBody>
          </p:sp>
        </mc:Fallback>
      </mc:AlternateContent>
      <p:sp>
        <p:nvSpPr>
          <p:cNvPr id="4" name="TextBox 3"/>
          <p:cNvSpPr txBox="1"/>
          <p:nvPr/>
        </p:nvSpPr>
        <p:spPr>
          <a:xfrm>
            <a:off x="3126547" y="2873361"/>
            <a:ext cx="3533685" cy="584775"/>
          </a:xfrm>
          <a:prstGeom prst="rect">
            <a:avLst/>
          </a:prstGeom>
          <a:noFill/>
        </p:spPr>
        <p:txBody>
          <a:bodyPr wrap="square" rtlCol="0">
            <a:spAutoFit/>
          </a:bodyPr>
          <a:lstStyle/>
          <a:p>
            <a:pPr algn="ctr"/>
            <a:r>
              <a:rPr lang="en-US" sz="3200" b="1" dirty="0">
                <a:solidFill>
                  <a:srgbClr val="FF0000"/>
                </a:solidFill>
                <a:effectLst>
                  <a:outerShdw blurRad="38100" dist="38100" dir="2700000" algn="tl">
                    <a:srgbClr val="000000">
                      <a:alpha val="43137"/>
                    </a:srgbClr>
                  </a:outerShdw>
                </a:effectLst>
              </a:rPr>
              <a:t>= 186 units</a:t>
            </a:r>
            <a:endParaRPr lang="ms-MY" sz="3200" b="1" dirty="0">
              <a:solidFill>
                <a:srgbClr val="FF0000"/>
              </a:solidFill>
              <a:effectLst>
                <a:outerShdw blurRad="38100" dist="38100" dir="2700000" algn="tl">
                  <a:srgbClr val="000000">
                    <a:alpha val="43137"/>
                  </a:srgbClr>
                </a:outerShdw>
              </a:effectLst>
            </a:endParaRPr>
          </a:p>
        </p:txBody>
      </p:sp>
      <p:sp>
        <p:nvSpPr>
          <p:cNvPr id="5" name="TextBox 4"/>
          <p:cNvSpPr txBox="1"/>
          <p:nvPr/>
        </p:nvSpPr>
        <p:spPr>
          <a:xfrm>
            <a:off x="791313" y="3861048"/>
            <a:ext cx="7416824" cy="2062103"/>
          </a:xfrm>
          <a:prstGeom prst="rect">
            <a:avLst/>
          </a:prstGeom>
          <a:noFill/>
        </p:spPr>
        <p:txBody>
          <a:bodyPr wrap="square" rtlCol="0">
            <a:spAutoFit/>
          </a:bodyPr>
          <a:lstStyle/>
          <a:p>
            <a:pPr algn="just"/>
            <a:r>
              <a:rPr lang="en-US" sz="2800" b="1" dirty="0"/>
              <a:t>ii</a:t>
            </a:r>
            <a:r>
              <a:rPr lang="en-US" sz="3200" b="1" dirty="0"/>
              <a:t>. </a:t>
            </a:r>
            <a:r>
              <a:rPr lang="en-US" sz="3200" dirty="0"/>
              <a:t>Re-order level = Max. re-order period × Maximum usage </a:t>
            </a:r>
          </a:p>
          <a:p>
            <a:pPr algn="ctr"/>
            <a:r>
              <a:rPr lang="en-US" sz="3200" dirty="0"/>
              <a:t>= 6 weeks × 75</a:t>
            </a:r>
          </a:p>
          <a:p>
            <a:pPr algn="ctr"/>
            <a:r>
              <a:rPr lang="en-US" sz="3200" b="1" dirty="0">
                <a:solidFill>
                  <a:srgbClr val="FF0000"/>
                </a:solidFill>
                <a:effectLst>
                  <a:outerShdw blurRad="38100" dist="38100" dir="2700000" algn="tl">
                    <a:srgbClr val="000000">
                      <a:alpha val="43137"/>
                    </a:srgbClr>
                  </a:outerShdw>
                </a:effectLst>
              </a:rPr>
              <a:t>= 450 units</a:t>
            </a:r>
            <a:endParaRPr lang="ms-MY" sz="3200" b="1" dirty="0">
              <a:solidFill>
                <a:srgbClr val="FF0000"/>
              </a:solidFill>
              <a:effectLst>
                <a:outerShdw blurRad="38100" dist="38100" dir="2700000" algn="tl">
                  <a:srgbClr val="000000">
                    <a:alpha val="43137"/>
                  </a:srgbClr>
                </a:outerShdw>
              </a:effectLst>
            </a:endParaRPr>
          </a:p>
        </p:txBody>
      </p:sp>
      <p:sp>
        <p:nvSpPr>
          <p:cNvPr id="6" name="Date Placeholder 5"/>
          <p:cNvSpPr>
            <a:spLocks noGrp="1"/>
          </p:cNvSpPr>
          <p:nvPr>
            <p:ph type="dt" sz="half" idx="10"/>
          </p:nvPr>
        </p:nvSpPr>
        <p:spPr/>
        <p:txBody>
          <a:bodyPr/>
          <a:lstStyle/>
          <a:p>
            <a:fld id="{7A406741-02F7-468F-B3F5-CF112D0D03A3}" type="datetime1">
              <a:rPr lang="en-US" smtClean="0"/>
              <a:t>11/13/2024</a:t>
            </a:fld>
            <a:endParaRPr lang="en-US"/>
          </a:p>
        </p:txBody>
      </p:sp>
      <p:sp>
        <p:nvSpPr>
          <p:cNvPr id="7" name="Footer Placeholder 6"/>
          <p:cNvSpPr>
            <a:spLocks noGrp="1"/>
          </p:cNvSpPr>
          <p:nvPr>
            <p:ph type="ftr" sz="quarter" idx="11"/>
          </p:nvPr>
        </p:nvSpPr>
        <p:spPr/>
        <p:txBody>
          <a:bodyPr/>
          <a:lstStyle/>
          <a:p>
            <a:r>
              <a:rPr lang="en-US"/>
              <a:t>Dr Fauz M. Khamis</a:t>
            </a:r>
          </a:p>
        </p:txBody>
      </p:sp>
      <p:sp>
        <p:nvSpPr>
          <p:cNvPr id="8" name="Slide Number Placeholder 7"/>
          <p:cNvSpPr>
            <a:spLocks noGrp="1"/>
          </p:cNvSpPr>
          <p:nvPr>
            <p:ph type="sldNum" sz="quarter" idx="12"/>
          </p:nvPr>
        </p:nvSpPr>
        <p:spPr/>
        <p:txBody>
          <a:bodyPr/>
          <a:lstStyle/>
          <a:p>
            <a:fld id="{2B4FF0AE-5ABD-48F3-ADFF-84A75EFA2B8E}" type="slidenum">
              <a:rPr lang="en-US" smtClean="0"/>
              <a:pPr/>
              <a:t>50</a:t>
            </a:fld>
            <a:endParaRPr lang="en-US"/>
          </a:p>
        </p:txBody>
      </p:sp>
    </p:spTree>
    <p:extLst>
      <p:ext uri="{BB962C8B-B14F-4D97-AF65-F5344CB8AC3E}">
        <p14:creationId xmlns:p14="http://schemas.microsoft.com/office/powerpoint/2010/main" val="2509145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lgn="just">
              <a:buNone/>
            </a:pPr>
            <a:r>
              <a:rPr lang="en-US" dirty="0"/>
              <a:t>iii: Minimum level = Re-order level – (Normal usage × normal re-order period) </a:t>
            </a:r>
          </a:p>
          <a:p>
            <a:pPr marL="0" indent="0" algn="ctr">
              <a:buNone/>
            </a:pPr>
            <a:r>
              <a:rPr lang="en-US" dirty="0"/>
              <a:t>= 450 units – (50units × 5 weeks) </a:t>
            </a:r>
          </a:p>
          <a:p>
            <a:pPr marL="0" indent="0" algn="ctr">
              <a:buNone/>
            </a:pPr>
            <a:r>
              <a:rPr lang="en-US" b="1" u="sng" dirty="0">
                <a:solidFill>
                  <a:srgbClr val="FF0000"/>
                </a:solidFill>
                <a:effectLst>
                  <a:outerShdw blurRad="38100" dist="38100" dir="2700000" algn="tl">
                    <a:srgbClr val="000000">
                      <a:alpha val="43137"/>
                    </a:srgbClr>
                  </a:outerShdw>
                </a:effectLst>
              </a:rPr>
              <a:t>= 200units </a:t>
            </a:r>
          </a:p>
          <a:p>
            <a:pPr marL="0" indent="0" algn="just">
              <a:buNone/>
            </a:pPr>
            <a:r>
              <a:rPr lang="en-US" dirty="0"/>
              <a:t>iv: Maximum level = re-order level + re-order quantity – (Minimum usage × minimum delivery period). </a:t>
            </a:r>
          </a:p>
          <a:p>
            <a:pPr marL="0" indent="0" algn="ctr">
              <a:buNone/>
            </a:pPr>
            <a:r>
              <a:rPr lang="en-US" dirty="0"/>
              <a:t>= (450 units + 186 units) – ( 25 units × 4 weeks) </a:t>
            </a:r>
          </a:p>
          <a:p>
            <a:pPr marL="0" indent="0" algn="ctr">
              <a:buNone/>
            </a:pPr>
            <a:r>
              <a:rPr lang="en-US" b="1" u="sng" dirty="0">
                <a:solidFill>
                  <a:srgbClr val="FF0000"/>
                </a:solidFill>
                <a:effectLst>
                  <a:outerShdw blurRad="38100" dist="38100" dir="2700000" algn="tl">
                    <a:srgbClr val="000000">
                      <a:alpha val="43137"/>
                    </a:srgbClr>
                  </a:outerShdw>
                </a:effectLst>
              </a:rPr>
              <a:t>= 536 units</a:t>
            </a:r>
            <a:endParaRPr lang="ms-MY" b="1" u="sng" dirty="0">
              <a:solidFill>
                <a:srgbClr val="FF0000"/>
              </a:solidFill>
              <a:effectLst>
                <a:outerShdw blurRad="38100" dist="38100" dir="2700000" algn="tl">
                  <a:srgbClr val="000000">
                    <a:alpha val="43137"/>
                  </a:srgbClr>
                </a:outerShdw>
              </a:effectLst>
            </a:endParaRPr>
          </a:p>
        </p:txBody>
      </p:sp>
      <p:sp>
        <p:nvSpPr>
          <p:cNvPr id="2" name="Date Placeholder 1"/>
          <p:cNvSpPr>
            <a:spLocks noGrp="1"/>
          </p:cNvSpPr>
          <p:nvPr>
            <p:ph type="dt" sz="half" idx="10"/>
          </p:nvPr>
        </p:nvSpPr>
        <p:spPr/>
        <p:txBody>
          <a:bodyPr/>
          <a:lstStyle/>
          <a:p>
            <a:fld id="{59E91B66-6541-4A7B-92D5-38992A0AC4EA}"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51</a:t>
            </a:fld>
            <a:endParaRPr lang="en-US"/>
          </a:p>
        </p:txBody>
      </p:sp>
    </p:spTree>
    <p:extLst>
      <p:ext uri="{BB962C8B-B14F-4D97-AF65-F5344CB8AC3E}">
        <p14:creationId xmlns:p14="http://schemas.microsoft.com/office/powerpoint/2010/main" val="1819131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2816"/>
            <a:ext cx="8229600" cy="4353347"/>
          </a:xfrm>
        </p:spPr>
        <p:txBody>
          <a:bodyPr>
            <a:normAutofit/>
          </a:bodyPr>
          <a:lstStyle/>
          <a:p>
            <a:pPr marL="0" indent="0">
              <a:buNone/>
            </a:pPr>
            <a:r>
              <a:rPr lang="en-US" dirty="0"/>
              <a:t>V. Average stock level = </a:t>
            </a:r>
            <a:r>
              <a:rPr lang="en-US" u="sng" dirty="0"/>
              <a:t>Max. level + Min. Level</a:t>
            </a:r>
            <a:r>
              <a:rPr lang="ms-MY" u="sng" dirty="0"/>
              <a:t> </a:t>
            </a:r>
          </a:p>
          <a:p>
            <a:pPr marL="0" indent="0">
              <a:buNone/>
            </a:pPr>
            <a:r>
              <a:rPr lang="en-US" dirty="0"/>
              <a:t>                                                             2</a:t>
            </a:r>
          </a:p>
          <a:p>
            <a:pPr marL="0" indent="0" algn="ctr">
              <a:buNone/>
            </a:pPr>
            <a:r>
              <a:rPr lang="en-US" dirty="0"/>
              <a:t>= </a:t>
            </a:r>
            <a:r>
              <a:rPr lang="en-US" u="sng" dirty="0"/>
              <a:t>536 + 200</a:t>
            </a:r>
          </a:p>
          <a:p>
            <a:pPr marL="0" indent="0" algn="ctr">
              <a:buNone/>
            </a:pPr>
            <a:r>
              <a:rPr lang="en-US" dirty="0"/>
              <a:t>     2</a:t>
            </a:r>
          </a:p>
          <a:p>
            <a:pPr marL="0" indent="0" algn="ctr">
              <a:buNone/>
            </a:pPr>
            <a:r>
              <a:rPr lang="en-US" b="1" u="sng" dirty="0">
                <a:solidFill>
                  <a:srgbClr val="FF0000"/>
                </a:solidFill>
                <a:effectLst>
                  <a:outerShdw blurRad="38100" dist="38100" dir="2700000" algn="tl">
                    <a:srgbClr val="000000">
                      <a:alpha val="43137"/>
                    </a:srgbClr>
                  </a:outerShdw>
                </a:effectLst>
              </a:rPr>
              <a:t>= 368 units</a:t>
            </a:r>
            <a:r>
              <a:rPr lang="en-US" b="1" dirty="0">
                <a:solidFill>
                  <a:srgbClr val="FF0000"/>
                </a:solidFill>
                <a:effectLst>
                  <a:outerShdw blurRad="38100" dist="38100" dir="2700000" algn="tl">
                    <a:srgbClr val="000000">
                      <a:alpha val="43137"/>
                    </a:srgbClr>
                  </a:outerShdw>
                </a:effectLst>
              </a:rPr>
              <a:t>. </a:t>
            </a:r>
          </a:p>
        </p:txBody>
      </p:sp>
      <p:sp>
        <p:nvSpPr>
          <p:cNvPr id="2" name="Date Placeholder 1"/>
          <p:cNvSpPr>
            <a:spLocks noGrp="1"/>
          </p:cNvSpPr>
          <p:nvPr>
            <p:ph type="dt" sz="half" idx="10"/>
          </p:nvPr>
        </p:nvSpPr>
        <p:spPr/>
        <p:txBody>
          <a:bodyPr/>
          <a:lstStyle/>
          <a:p>
            <a:fld id="{89D3D851-3D68-4D89-8EC4-CCBE5C747375}" type="datetime1">
              <a:rPr lang="en-US" smtClean="0"/>
              <a:t>11/13/2024</a:t>
            </a:fld>
            <a:endParaRPr lang="en-US"/>
          </a:p>
        </p:txBody>
      </p:sp>
      <p:sp>
        <p:nvSpPr>
          <p:cNvPr id="4" name="Footer Placeholder 3"/>
          <p:cNvSpPr>
            <a:spLocks noGrp="1"/>
          </p:cNvSpPr>
          <p:nvPr>
            <p:ph type="ftr" sz="quarter" idx="11"/>
          </p:nvPr>
        </p:nvSpPr>
        <p:spPr/>
        <p:txBody>
          <a:bodyPr/>
          <a:lstStyle/>
          <a:p>
            <a:r>
              <a:rPr lang="en-US"/>
              <a:t>Dr Fauz M. Khamis</a:t>
            </a:r>
          </a:p>
        </p:txBody>
      </p:sp>
      <p:sp>
        <p:nvSpPr>
          <p:cNvPr id="5" name="Slide Number Placeholder 4"/>
          <p:cNvSpPr>
            <a:spLocks noGrp="1"/>
          </p:cNvSpPr>
          <p:nvPr>
            <p:ph type="sldNum" sz="quarter" idx="12"/>
          </p:nvPr>
        </p:nvSpPr>
        <p:spPr/>
        <p:txBody>
          <a:bodyPr/>
          <a:lstStyle/>
          <a:p>
            <a:fld id="{2B4FF0AE-5ABD-48F3-ADFF-84A75EFA2B8E}" type="slidenum">
              <a:rPr lang="en-US" smtClean="0"/>
              <a:pPr/>
              <a:t>52</a:t>
            </a:fld>
            <a:endParaRPr lang="en-US"/>
          </a:p>
        </p:txBody>
      </p:sp>
    </p:spTree>
    <p:extLst>
      <p:ext uri="{BB962C8B-B14F-4D97-AF65-F5344CB8AC3E}">
        <p14:creationId xmlns:p14="http://schemas.microsoft.com/office/powerpoint/2010/main" val="1765599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FE3E-A7DD-BDEB-A4E2-6D13572E1464}"/>
              </a:ext>
            </a:extLst>
          </p:cNvPr>
          <p:cNvSpPr>
            <a:spLocks noGrp="1"/>
          </p:cNvSpPr>
          <p:nvPr>
            <p:ph type="title"/>
          </p:nvPr>
        </p:nvSpPr>
        <p:spPr/>
        <p:txBody>
          <a:bodyPr/>
          <a:lstStyle/>
          <a:p>
            <a:r>
              <a:rPr lang="en-MY" b="1" dirty="0"/>
              <a:t>RECORDING OF MATERIAL COST </a:t>
            </a:r>
          </a:p>
        </p:txBody>
      </p:sp>
      <p:sp>
        <p:nvSpPr>
          <p:cNvPr id="3" name="Content Placeholder 2">
            <a:extLst>
              <a:ext uri="{FF2B5EF4-FFF2-40B4-BE49-F238E27FC236}">
                <a16:creationId xmlns:a16="http://schemas.microsoft.com/office/drawing/2014/main" id="{79D8428E-5A25-5A35-B48C-62132F447FF6}"/>
              </a:ext>
            </a:extLst>
          </p:cNvPr>
          <p:cNvSpPr>
            <a:spLocks noGrp="1"/>
          </p:cNvSpPr>
          <p:nvPr>
            <p:ph idx="1"/>
          </p:nvPr>
        </p:nvSpPr>
        <p:spPr>
          <a:xfrm>
            <a:off x="457200" y="1600200"/>
            <a:ext cx="8534400" cy="4114800"/>
          </a:xfrm>
        </p:spPr>
        <p:txBody>
          <a:bodyPr>
            <a:normAutofit fontScale="92500"/>
          </a:bodyPr>
          <a:lstStyle/>
          <a:p>
            <a:r>
              <a:rPr lang="en-MY" dirty="0"/>
              <a:t>Recording the cost of material needs  to identify the type of material i.e. direct and indirect material. </a:t>
            </a:r>
          </a:p>
          <a:p>
            <a:pPr lvl="1"/>
            <a:r>
              <a:rPr lang="en-MY" dirty="0"/>
              <a:t>Direct material cost are charged to the prime cost </a:t>
            </a:r>
          </a:p>
          <a:p>
            <a:pPr lvl="1"/>
            <a:r>
              <a:rPr lang="en-MY" dirty="0"/>
              <a:t>Indirect material cost are charged to the overhead cost </a:t>
            </a:r>
          </a:p>
          <a:p>
            <a:pPr algn="just"/>
            <a:r>
              <a:rPr lang="en-MY" dirty="0"/>
              <a:t>It also needs to determine the material used in the production and the value of material (inventory) remained in the store. </a:t>
            </a:r>
          </a:p>
        </p:txBody>
      </p:sp>
      <p:sp>
        <p:nvSpPr>
          <p:cNvPr id="4" name="Date Placeholder 3">
            <a:extLst>
              <a:ext uri="{FF2B5EF4-FFF2-40B4-BE49-F238E27FC236}">
                <a16:creationId xmlns:a16="http://schemas.microsoft.com/office/drawing/2014/main" id="{8A869091-71BE-F3D4-230B-949B2F380C14}"/>
              </a:ext>
            </a:extLst>
          </p:cNvPr>
          <p:cNvSpPr>
            <a:spLocks noGrp="1"/>
          </p:cNvSpPr>
          <p:nvPr>
            <p:ph type="dt" sz="half" idx="10"/>
          </p:nvPr>
        </p:nvSpPr>
        <p:spPr/>
        <p:txBody>
          <a:bodyPr/>
          <a:lstStyle/>
          <a:p>
            <a:fld id="{73D48F95-FCDA-453E-A1FE-6C5742C2B70B}" type="datetime1">
              <a:rPr lang="en-US" smtClean="0"/>
              <a:t>11/13/2024</a:t>
            </a:fld>
            <a:endParaRPr lang="en-US"/>
          </a:p>
        </p:txBody>
      </p:sp>
      <p:sp>
        <p:nvSpPr>
          <p:cNvPr id="5" name="Footer Placeholder 4">
            <a:extLst>
              <a:ext uri="{FF2B5EF4-FFF2-40B4-BE49-F238E27FC236}">
                <a16:creationId xmlns:a16="http://schemas.microsoft.com/office/drawing/2014/main" id="{E1B86217-C375-4FB3-2518-B997720DDB20}"/>
              </a:ext>
            </a:extLst>
          </p:cNvPr>
          <p:cNvSpPr>
            <a:spLocks noGrp="1"/>
          </p:cNvSpPr>
          <p:nvPr>
            <p:ph type="ftr" sz="quarter" idx="11"/>
          </p:nvPr>
        </p:nvSpPr>
        <p:spPr/>
        <p:txBody>
          <a:bodyPr/>
          <a:lstStyle/>
          <a:p>
            <a:r>
              <a:rPr lang="en-US"/>
              <a:t>Dr Fauz M. Khamis</a:t>
            </a:r>
          </a:p>
        </p:txBody>
      </p:sp>
      <p:sp>
        <p:nvSpPr>
          <p:cNvPr id="6" name="Slide Number Placeholder 5">
            <a:extLst>
              <a:ext uri="{FF2B5EF4-FFF2-40B4-BE49-F238E27FC236}">
                <a16:creationId xmlns:a16="http://schemas.microsoft.com/office/drawing/2014/main" id="{5A4E9739-8D23-BB44-1F8E-BE30DE1AA33B}"/>
              </a:ext>
            </a:extLst>
          </p:cNvPr>
          <p:cNvSpPr>
            <a:spLocks noGrp="1"/>
          </p:cNvSpPr>
          <p:nvPr>
            <p:ph type="sldNum" sz="quarter" idx="12"/>
          </p:nvPr>
        </p:nvSpPr>
        <p:spPr/>
        <p:txBody>
          <a:bodyPr/>
          <a:lstStyle/>
          <a:p>
            <a:fld id="{2B4FF0AE-5ABD-48F3-ADFF-84A75EFA2B8E}" type="slidenum">
              <a:rPr lang="en-US" smtClean="0"/>
              <a:pPr/>
              <a:t>53</a:t>
            </a:fld>
            <a:endParaRPr lang="en-US"/>
          </a:p>
        </p:txBody>
      </p:sp>
    </p:spTree>
    <p:extLst>
      <p:ext uri="{BB962C8B-B14F-4D97-AF65-F5344CB8AC3E}">
        <p14:creationId xmlns:p14="http://schemas.microsoft.com/office/powerpoint/2010/main" val="242138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6846-20DA-A52E-1446-EC712B78685D}"/>
              </a:ext>
            </a:extLst>
          </p:cNvPr>
          <p:cNvSpPr>
            <a:spLocks noGrp="1"/>
          </p:cNvSpPr>
          <p:nvPr>
            <p:ph type="title"/>
          </p:nvPr>
        </p:nvSpPr>
        <p:spPr/>
        <p:txBody>
          <a:bodyPr/>
          <a:lstStyle/>
          <a:p>
            <a:r>
              <a:rPr lang="en-MY" b="1" dirty="0"/>
              <a:t>RECORDING OF MATERIAL COST </a:t>
            </a:r>
            <a:endParaRPr lang="en-MY" dirty="0"/>
          </a:p>
        </p:txBody>
      </p:sp>
      <p:sp>
        <p:nvSpPr>
          <p:cNvPr id="3" name="Content Placeholder 2">
            <a:extLst>
              <a:ext uri="{FF2B5EF4-FFF2-40B4-BE49-F238E27FC236}">
                <a16:creationId xmlns:a16="http://schemas.microsoft.com/office/drawing/2014/main" id="{E175D2B6-2CAD-1EE5-716A-B6A0EFFF8FD5}"/>
              </a:ext>
            </a:extLst>
          </p:cNvPr>
          <p:cNvSpPr>
            <a:spLocks noGrp="1"/>
          </p:cNvSpPr>
          <p:nvPr>
            <p:ph idx="1"/>
          </p:nvPr>
        </p:nvSpPr>
        <p:spPr/>
        <p:txBody>
          <a:bodyPr>
            <a:normAutofit lnSpcReduction="10000"/>
          </a:bodyPr>
          <a:lstStyle/>
          <a:p>
            <a:r>
              <a:rPr lang="en-MY" dirty="0"/>
              <a:t>Materials purchased:</a:t>
            </a:r>
          </a:p>
          <a:p>
            <a:pPr marL="457200" lvl="1" indent="0">
              <a:buNone/>
            </a:pPr>
            <a:r>
              <a:rPr lang="en-MY" dirty="0"/>
              <a:t>Dr inventory (material control) account </a:t>
            </a:r>
          </a:p>
          <a:p>
            <a:pPr marL="457200" lvl="1" indent="0">
              <a:buNone/>
            </a:pPr>
            <a:r>
              <a:rPr lang="en-MY" dirty="0"/>
              <a:t>     Cr cash/account payables </a:t>
            </a:r>
          </a:p>
          <a:p>
            <a:r>
              <a:rPr lang="en-MY" dirty="0"/>
              <a:t>Material issued to production </a:t>
            </a:r>
          </a:p>
          <a:p>
            <a:pPr marL="1314450" lvl="3" indent="0">
              <a:buNone/>
            </a:pPr>
            <a:r>
              <a:rPr lang="en-MY" dirty="0"/>
              <a:t>Dr:  work in progress account (Direct materials)</a:t>
            </a:r>
          </a:p>
          <a:p>
            <a:pPr marL="1314450" lvl="3" indent="0">
              <a:buNone/>
            </a:pPr>
            <a:r>
              <a:rPr lang="en-MY" dirty="0"/>
              <a:t>Dr: factory overhead account (indirect materials)</a:t>
            </a:r>
          </a:p>
          <a:p>
            <a:pPr marL="1314450" lvl="3" indent="0">
              <a:buNone/>
            </a:pPr>
            <a:r>
              <a:rPr lang="en-MY" dirty="0"/>
              <a:t>  Cr: Inventory (material control) account</a:t>
            </a:r>
          </a:p>
          <a:p>
            <a:pPr marL="514350" indent="-457200"/>
            <a:r>
              <a:rPr lang="en-MY" dirty="0"/>
              <a:t>Unused materials from production</a:t>
            </a:r>
          </a:p>
          <a:p>
            <a:pPr marL="1314450" lvl="3" indent="0">
              <a:buNone/>
            </a:pPr>
            <a:r>
              <a:rPr lang="en-MY" dirty="0"/>
              <a:t>Dr: Inventory (material control) account</a:t>
            </a:r>
          </a:p>
          <a:p>
            <a:pPr marL="1314450" lvl="3" indent="0">
              <a:buNone/>
            </a:pPr>
            <a:r>
              <a:rPr lang="en-MY" dirty="0"/>
              <a:t>   Cr: work in progress account (Direct materials)</a:t>
            </a:r>
          </a:p>
          <a:p>
            <a:pPr marL="1314450" lvl="3" indent="0">
              <a:buNone/>
            </a:pPr>
            <a:endParaRPr lang="en-MY" dirty="0"/>
          </a:p>
          <a:p>
            <a:pPr marL="1314450" lvl="3" indent="0">
              <a:buNone/>
            </a:pPr>
            <a:endParaRPr lang="en-MY" dirty="0"/>
          </a:p>
        </p:txBody>
      </p:sp>
      <p:sp>
        <p:nvSpPr>
          <p:cNvPr id="4" name="Date Placeholder 3">
            <a:extLst>
              <a:ext uri="{FF2B5EF4-FFF2-40B4-BE49-F238E27FC236}">
                <a16:creationId xmlns:a16="http://schemas.microsoft.com/office/drawing/2014/main" id="{F344E29D-B339-161B-0AD6-3F51CF31E7CC}"/>
              </a:ext>
            </a:extLst>
          </p:cNvPr>
          <p:cNvSpPr>
            <a:spLocks noGrp="1"/>
          </p:cNvSpPr>
          <p:nvPr>
            <p:ph type="dt" sz="half" idx="10"/>
          </p:nvPr>
        </p:nvSpPr>
        <p:spPr/>
        <p:txBody>
          <a:bodyPr/>
          <a:lstStyle/>
          <a:p>
            <a:fld id="{73D48F95-FCDA-453E-A1FE-6C5742C2B70B}" type="datetime1">
              <a:rPr lang="en-US" smtClean="0"/>
              <a:t>11/13/2024</a:t>
            </a:fld>
            <a:endParaRPr lang="en-US"/>
          </a:p>
        </p:txBody>
      </p:sp>
      <p:sp>
        <p:nvSpPr>
          <p:cNvPr id="5" name="Footer Placeholder 4">
            <a:extLst>
              <a:ext uri="{FF2B5EF4-FFF2-40B4-BE49-F238E27FC236}">
                <a16:creationId xmlns:a16="http://schemas.microsoft.com/office/drawing/2014/main" id="{00374A12-B877-FE1D-2649-018AAA37575A}"/>
              </a:ext>
            </a:extLst>
          </p:cNvPr>
          <p:cNvSpPr>
            <a:spLocks noGrp="1"/>
          </p:cNvSpPr>
          <p:nvPr>
            <p:ph type="ftr" sz="quarter" idx="11"/>
          </p:nvPr>
        </p:nvSpPr>
        <p:spPr/>
        <p:txBody>
          <a:bodyPr/>
          <a:lstStyle/>
          <a:p>
            <a:r>
              <a:rPr lang="en-US"/>
              <a:t>Dr Fauz M. Khamis</a:t>
            </a:r>
          </a:p>
        </p:txBody>
      </p:sp>
      <p:sp>
        <p:nvSpPr>
          <p:cNvPr id="6" name="Slide Number Placeholder 5">
            <a:extLst>
              <a:ext uri="{FF2B5EF4-FFF2-40B4-BE49-F238E27FC236}">
                <a16:creationId xmlns:a16="http://schemas.microsoft.com/office/drawing/2014/main" id="{801D57B1-0F88-CBBB-4E75-B8D4B828FE0A}"/>
              </a:ext>
            </a:extLst>
          </p:cNvPr>
          <p:cNvSpPr>
            <a:spLocks noGrp="1"/>
          </p:cNvSpPr>
          <p:nvPr>
            <p:ph type="sldNum" sz="quarter" idx="12"/>
          </p:nvPr>
        </p:nvSpPr>
        <p:spPr/>
        <p:txBody>
          <a:bodyPr/>
          <a:lstStyle/>
          <a:p>
            <a:fld id="{2B4FF0AE-5ABD-48F3-ADFF-84A75EFA2B8E}" type="slidenum">
              <a:rPr lang="en-US" smtClean="0"/>
              <a:pPr/>
              <a:t>54</a:t>
            </a:fld>
            <a:endParaRPr lang="en-US"/>
          </a:p>
        </p:txBody>
      </p:sp>
    </p:spTree>
    <p:extLst>
      <p:ext uri="{BB962C8B-B14F-4D97-AF65-F5344CB8AC3E}">
        <p14:creationId xmlns:p14="http://schemas.microsoft.com/office/powerpoint/2010/main" val="4150275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0366-05A8-2BBD-BE33-7E36F22E95C2}"/>
              </a:ext>
            </a:extLst>
          </p:cNvPr>
          <p:cNvSpPr>
            <a:spLocks noGrp="1"/>
          </p:cNvSpPr>
          <p:nvPr>
            <p:ph type="title"/>
          </p:nvPr>
        </p:nvSpPr>
        <p:spPr>
          <a:xfrm>
            <a:off x="309562" y="228600"/>
            <a:ext cx="8229600" cy="792162"/>
          </a:xfrm>
        </p:spPr>
        <p:txBody>
          <a:bodyPr/>
          <a:lstStyle/>
          <a:p>
            <a:r>
              <a:rPr lang="en-MY" dirty="0"/>
              <a:t>Example</a:t>
            </a:r>
          </a:p>
        </p:txBody>
      </p:sp>
      <p:sp>
        <p:nvSpPr>
          <p:cNvPr id="3" name="Content Placeholder 2">
            <a:extLst>
              <a:ext uri="{FF2B5EF4-FFF2-40B4-BE49-F238E27FC236}">
                <a16:creationId xmlns:a16="http://schemas.microsoft.com/office/drawing/2014/main" id="{1951AA9A-1323-2922-CE29-EB022406471F}"/>
              </a:ext>
            </a:extLst>
          </p:cNvPr>
          <p:cNvSpPr>
            <a:spLocks noGrp="1"/>
          </p:cNvSpPr>
          <p:nvPr>
            <p:ph idx="1"/>
          </p:nvPr>
        </p:nvSpPr>
        <p:spPr>
          <a:xfrm>
            <a:off x="457200" y="1295400"/>
            <a:ext cx="8382000" cy="5060950"/>
          </a:xfrm>
        </p:spPr>
        <p:txBody>
          <a:bodyPr>
            <a:normAutofit fontScale="85000" lnSpcReduction="10000"/>
          </a:bodyPr>
          <a:lstStyle/>
          <a:p>
            <a:pPr algn="just"/>
            <a:r>
              <a:rPr lang="en-MY" sz="2800" dirty="0"/>
              <a:t>A company manufactures a single product and has the following transactions for material for the particular period:</a:t>
            </a:r>
          </a:p>
          <a:p>
            <a:pPr marL="971550" lvl="1" indent="-514350" algn="just">
              <a:buFont typeface="+mj-lt"/>
              <a:buAutoNum type="arabicPeriod"/>
            </a:pPr>
            <a:r>
              <a:rPr lang="en-MY" dirty="0"/>
              <a:t>Raw materials purchased on credit from supplier Juma &amp; Sons ltd. </a:t>
            </a:r>
            <a:r>
              <a:rPr lang="en-MY" dirty="0" err="1"/>
              <a:t>Tsh</a:t>
            </a:r>
            <a:r>
              <a:rPr lang="en-MY" dirty="0"/>
              <a:t> 5,000,000. Raw materials costing </a:t>
            </a:r>
            <a:r>
              <a:rPr lang="en-MY" dirty="0" err="1"/>
              <a:t>Tsh</a:t>
            </a:r>
            <a:r>
              <a:rPr lang="en-MY" dirty="0"/>
              <a:t> 100,000 were returned to supplier Juma &amp; Sons ltd due to defects.</a:t>
            </a:r>
          </a:p>
          <a:p>
            <a:pPr marL="971550" lvl="1" indent="-514350" algn="just">
              <a:buFont typeface="+mj-lt"/>
              <a:buAutoNum type="arabicPeriod"/>
            </a:pPr>
            <a:r>
              <a:rPr lang="en-MY" dirty="0"/>
              <a:t>The total store requisitions for direct materials for the period was </a:t>
            </a:r>
            <a:r>
              <a:rPr lang="en-MY" dirty="0" err="1"/>
              <a:t>Tsh</a:t>
            </a:r>
            <a:r>
              <a:rPr lang="en-MY" dirty="0"/>
              <a:t> 4000,000</a:t>
            </a:r>
          </a:p>
          <a:p>
            <a:pPr marL="971550" lvl="1" indent="-514350" algn="just">
              <a:buFont typeface="+mj-lt"/>
              <a:buAutoNum type="arabicPeriod"/>
            </a:pPr>
            <a:r>
              <a:rPr lang="en-MY" dirty="0"/>
              <a:t>Total issue of indirect materials during the period were </a:t>
            </a:r>
            <a:r>
              <a:rPr lang="en-MY" dirty="0" err="1"/>
              <a:t>Tsh</a:t>
            </a:r>
            <a:r>
              <a:rPr lang="en-MY" dirty="0"/>
              <a:t> 150,000</a:t>
            </a:r>
          </a:p>
          <a:p>
            <a:pPr marL="971550" lvl="1" indent="-514350" algn="just">
              <a:buFont typeface="+mj-lt"/>
              <a:buAutoNum type="arabicPeriod"/>
            </a:pPr>
            <a:r>
              <a:rPr lang="en-MY" dirty="0"/>
              <a:t>Unused materials costing </a:t>
            </a:r>
            <a:r>
              <a:rPr lang="en-MY" dirty="0" err="1"/>
              <a:t>Tsh</a:t>
            </a:r>
            <a:r>
              <a:rPr lang="en-MY" dirty="0"/>
              <a:t> 50,000 was returned to the stores from production.</a:t>
            </a:r>
          </a:p>
          <a:p>
            <a:pPr marL="457200" lvl="1" indent="0" algn="just">
              <a:buNone/>
            </a:pPr>
            <a:r>
              <a:rPr lang="en-MY" b="1" dirty="0"/>
              <a:t>Required:</a:t>
            </a:r>
          </a:p>
          <a:p>
            <a:pPr marL="457200" lvl="1" indent="0" algn="just">
              <a:buNone/>
            </a:pPr>
            <a:r>
              <a:rPr lang="en-MY" sz="2400" dirty="0"/>
              <a:t>Prepared material control account for the period showing clearly how each transaction is treated.</a:t>
            </a:r>
          </a:p>
          <a:p>
            <a:pPr lvl="2" algn="just"/>
            <a:endParaRPr lang="en-MY" dirty="0"/>
          </a:p>
          <a:p>
            <a:pPr lvl="2" algn="just"/>
            <a:endParaRPr lang="en-MY" dirty="0"/>
          </a:p>
        </p:txBody>
      </p:sp>
      <p:sp>
        <p:nvSpPr>
          <p:cNvPr id="4" name="Date Placeholder 3">
            <a:extLst>
              <a:ext uri="{FF2B5EF4-FFF2-40B4-BE49-F238E27FC236}">
                <a16:creationId xmlns:a16="http://schemas.microsoft.com/office/drawing/2014/main" id="{26EBF235-F8FD-646B-A130-06207FB2AD87}"/>
              </a:ext>
            </a:extLst>
          </p:cNvPr>
          <p:cNvSpPr>
            <a:spLocks noGrp="1"/>
          </p:cNvSpPr>
          <p:nvPr>
            <p:ph type="dt" sz="half" idx="10"/>
          </p:nvPr>
        </p:nvSpPr>
        <p:spPr/>
        <p:txBody>
          <a:bodyPr/>
          <a:lstStyle/>
          <a:p>
            <a:fld id="{73D48F95-FCDA-453E-A1FE-6C5742C2B70B}" type="datetime1">
              <a:rPr lang="en-US" smtClean="0"/>
              <a:t>11/13/2024</a:t>
            </a:fld>
            <a:endParaRPr lang="en-US"/>
          </a:p>
        </p:txBody>
      </p:sp>
      <p:sp>
        <p:nvSpPr>
          <p:cNvPr id="5" name="Footer Placeholder 4">
            <a:extLst>
              <a:ext uri="{FF2B5EF4-FFF2-40B4-BE49-F238E27FC236}">
                <a16:creationId xmlns:a16="http://schemas.microsoft.com/office/drawing/2014/main" id="{50397A64-5771-7750-CBCB-940F65B660F2}"/>
              </a:ext>
            </a:extLst>
          </p:cNvPr>
          <p:cNvSpPr>
            <a:spLocks noGrp="1"/>
          </p:cNvSpPr>
          <p:nvPr>
            <p:ph type="ftr" sz="quarter" idx="11"/>
          </p:nvPr>
        </p:nvSpPr>
        <p:spPr/>
        <p:txBody>
          <a:bodyPr/>
          <a:lstStyle/>
          <a:p>
            <a:r>
              <a:rPr lang="en-US"/>
              <a:t>Dr Fauz M. Khamis</a:t>
            </a:r>
          </a:p>
        </p:txBody>
      </p:sp>
      <p:sp>
        <p:nvSpPr>
          <p:cNvPr id="6" name="Slide Number Placeholder 5">
            <a:extLst>
              <a:ext uri="{FF2B5EF4-FFF2-40B4-BE49-F238E27FC236}">
                <a16:creationId xmlns:a16="http://schemas.microsoft.com/office/drawing/2014/main" id="{D8860B3F-CF94-3642-E668-8E44DB935E01}"/>
              </a:ext>
            </a:extLst>
          </p:cNvPr>
          <p:cNvSpPr>
            <a:spLocks noGrp="1"/>
          </p:cNvSpPr>
          <p:nvPr>
            <p:ph type="sldNum" sz="quarter" idx="12"/>
          </p:nvPr>
        </p:nvSpPr>
        <p:spPr/>
        <p:txBody>
          <a:bodyPr/>
          <a:lstStyle/>
          <a:p>
            <a:fld id="{2B4FF0AE-5ABD-48F3-ADFF-84A75EFA2B8E}" type="slidenum">
              <a:rPr lang="en-US" smtClean="0"/>
              <a:pPr/>
              <a:t>55</a:t>
            </a:fld>
            <a:endParaRPr lang="en-US"/>
          </a:p>
        </p:txBody>
      </p:sp>
    </p:spTree>
    <p:extLst>
      <p:ext uri="{BB962C8B-B14F-4D97-AF65-F5344CB8AC3E}">
        <p14:creationId xmlns:p14="http://schemas.microsoft.com/office/powerpoint/2010/main" val="3298231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BE7F-5DA4-67A6-7B02-65C528742188}"/>
              </a:ext>
            </a:extLst>
          </p:cNvPr>
          <p:cNvSpPr>
            <a:spLocks noGrp="1"/>
          </p:cNvSpPr>
          <p:nvPr>
            <p:ph type="title"/>
          </p:nvPr>
        </p:nvSpPr>
        <p:spPr>
          <a:xfrm>
            <a:off x="457200" y="685800"/>
            <a:ext cx="8229600" cy="1219200"/>
          </a:xfrm>
        </p:spPr>
        <p:txBody>
          <a:bodyPr>
            <a:normAutofit/>
          </a:bodyPr>
          <a:lstStyle/>
          <a:p>
            <a:r>
              <a:rPr lang="en-MY" dirty="0"/>
              <a:t>Answer </a:t>
            </a:r>
          </a:p>
        </p:txBody>
      </p:sp>
      <p:graphicFrame>
        <p:nvGraphicFramePr>
          <p:cNvPr id="7" name="Content Placeholder 6">
            <a:extLst>
              <a:ext uri="{FF2B5EF4-FFF2-40B4-BE49-F238E27FC236}">
                <a16:creationId xmlns:a16="http://schemas.microsoft.com/office/drawing/2014/main" id="{CCBDCF50-80A4-5F4F-EC07-61432C53FAF2}"/>
              </a:ext>
            </a:extLst>
          </p:cNvPr>
          <p:cNvGraphicFramePr>
            <a:graphicFrameLocks noGrp="1"/>
          </p:cNvGraphicFramePr>
          <p:nvPr>
            <p:ph idx="1"/>
            <p:extLst>
              <p:ext uri="{D42A27DB-BD31-4B8C-83A1-F6EECF244321}">
                <p14:modId xmlns:p14="http://schemas.microsoft.com/office/powerpoint/2010/main" val="1526045858"/>
              </p:ext>
            </p:extLst>
          </p:nvPr>
        </p:nvGraphicFramePr>
        <p:xfrm>
          <a:off x="457200" y="1905000"/>
          <a:ext cx="8229600" cy="2595880"/>
        </p:xfrm>
        <a:graphic>
          <a:graphicData uri="http://schemas.openxmlformats.org/drawingml/2006/table">
            <a:tbl>
              <a:tblPr firstRow="1" bandRow="1">
                <a:tableStyleId>{2D5ABB26-0587-4C30-8999-92F81FD0307C}</a:tableStyleId>
              </a:tblPr>
              <a:tblGrid>
                <a:gridCol w="2895600">
                  <a:extLst>
                    <a:ext uri="{9D8B030D-6E8A-4147-A177-3AD203B41FA5}">
                      <a16:colId xmlns:a16="http://schemas.microsoft.com/office/drawing/2014/main" val="322295919"/>
                    </a:ext>
                  </a:extLst>
                </a:gridCol>
                <a:gridCol w="1219200">
                  <a:extLst>
                    <a:ext uri="{9D8B030D-6E8A-4147-A177-3AD203B41FA5}">
                      <a16:colId xmlns:a16="http://schemas.microsoft.com/office/drawing/2014/main" val="3542966410"/>
                    </a:ext>
                  </a:extLst>
                </a:gridCol>
                <a:gridCol w="2819400">
                  <a:extLst>
                    <a:ext uri="{9D8B030D-6E8A-4147-A177-3AD203B41FA5}">
                      <a16:colId xmlns:a16="http://schemas.microsoft.com/office/drawing/2014/main" val="1443473645"/>
                    </a:ext>
                  </a:extLst>
                </a:gridCol>
                <a:gridCol w="1295400">
                  <a:extLst>
                    <a:ext uri="{9D8B030D-6E8A-4147-A177-3AD203B41FA5}">
                      <a16:colId xmlns:a16="http://schemas.microsoft.com/office/drawing/2014/main" val="663690209"/>
                    </a:ext>
                  </a:extLst>
                </a:gridCol>
              </a:tblGrid>
              <a:tr h="370840">
                <a:tc>
                  <a:txBody>
                    <a:bodyPr/>
                    <a:lstStyle/>
                    <a:p>
                      <a:r>
                        <a:rPr lang="en-MY" dirty="0"/>
                        <a:t>Dr </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MY" dirty="0"/>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MY" dirty="0"/>
                    </a:p>
                  </a:txBody>
                  <a:tcP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MY" dirty="0"/>
                        <a:t>CR</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5971976"/>
                  </a:ext>
                </a:extLst>
              </a:tr>
              <a:tr h="370840">
                <a:tc>
                  <a:txBody>
                    <a:bodyPr/>
                    <a:lstStyle/>
                    <a:p>
                      <a:endParaRPr lang="en-MY"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dirty="0"/>
                        <a:t>TSH</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dirty="0"/>
                        <a:t>TSH</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649150"/>
                  </a:ext>
                </a:extLst>
              </a:tr>
              <a:tr h="370840">
                <a:tc>
                  <a:txBody>
                    <a:bodyPr/>
                    <a:lstStyle/>
                    <a:p>
                      <a:r>
                        <a:rPr lang="en-MY" dirty="0"/>
                        <a:t>Account payables </a:t>
                      </a:r>
                    </a:p>
                  </a:txBody>
                  <a:tcPr>
                    <a:lnT w="12700" cap="flat" cmpd="sng" algn="ctr">
                      <a:solidFill>
                        <a:schemeClr val="tx1"/>
                      </a:solidFill>
                      <a:prstDash val="solid"/>
                      <a:round/>
                      <a:headEnd type="none" w="med" len="med"/>
                      <a:tailEnd type="none" w="med" len="med"/>
                    </a:lnT>
                  </a:tcPr>
                </a:tc>
                <a:tc>
                  <a:txBody>
                    <a:bodyPr/>
                    <a:lstStyle/>
                    <a:p>
                      <a:pPr algn="ctr"/>
                      <a:r>
                        <a:rPr lang="en-MY" dirty="0"/>
                        <a:t>5,000,000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MY" dirty="0"/>
                        <a:t>Account payables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MY" dirty="0"/>
                        <a:t>100,000 </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7680822"/>
                  </a:ext>
                </a:extLst>
              </a:tr>
              <a:tr h="370840">
                <a:tc>
                  <a:txBody>
                    <a:bodyPr/>
                    <a:lstStyle/>
                    <a:p>
                      <a:r>
                        <a:rPr lang="en-MY" dirty="0"/>
                        <a:t>Work in progress account </a:t>
                      </a:r>
                    </a:p>
                  </a:txBody>
                  <a:tcPr/>
                </a:tc>
                <a:tc>
                  <a:txBody>
                    <a:bodyPr/>
                    <a:lstStyle/>
                    <a:p>
                      <a:pPr algn="ctr"/>
                      <a:r>
                        <a:rPr lang="en-MY" dirty="0"/>
                        <a:t>50,000</a:t>
                      </a:r>
                    </a:p>
                  </a:txBody>
                  <a:tcPr>
                    <a:lnR w="12700" cap="flat" cmpd="sng" algn="ctr">
                      <a:solidFill>
                        <a:schemeClr val="tx1"/>
                      </a:solidFill>
                      <a:prstDash val="solid"/>
                      <a:round/>
                      <a:headEnd type="none" w="med" len="med"/>
                      <a:tailEnd type="none" w="med" len="med"/>
                    </a:lnR>
                  </a:tcPr>
                </a:tc>
                <a:tc>
                  <a:txBody>
                    <a:bodyPr/>
                    <a:lstStyle/>
                    <a:p>
                      <a:r>
                        <a:rPr lang="en-MY" dirty="0"/>
                        <a:t>Work in progress account</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4000,000</a:t>
                      </a:r>
                    </a:p>
                  </a:txBody>
                  <a:tcPr/>
                </a:tc>
                <a:extLst>
                  <a:ext uri="{0D108BD9-81ED-4DB2-BD59-A6C34878D82A}">
                    <a16:rowId xmlns:a16="http://schemas.microsoft.com/office/drawing/2014/main" val="2121422550"/>
                  </a:ext>
                </a:extLst>
              </a:tr>
              <a:tr h="370840">
                <a:tc>
                  <a:txBody>
                    <a:bodyPr/>
                    <a:lstStyle/>
                    <a:p>
                      <a:endParaRPr lang="en-MY" dirty="0"/>
                    </a:p>
                  </a:txBody>
                  <a:tcPr/>
                </a:tc>
                <a:tc>
                  <a:txBody>
                    <a:bodyPr/>
                    <a:lstStyle/>
                    <a:p>
                      <a:pPr algn="ctr"/>
                      <a:endParaRPr lang="en-MY" dirty="0"/>
                    </a:p>
                  </a:txBody>
                  <a:tcPr>
                    <a:lnR w="12700" cap="flat" cmpd="sng" algn="ctr">
                      <a:solidFill>
                        <a:schemeClr val="tx1"/>
                      </a:solidFill>
                      <a:prstDash val="solid"/>
                      <a:round/>
                      <a:headEnd type="none" w="med" len="med"/>
                      <a:tailEnd type="none" w="med" len="med"/>
                    </a:lnR>
                  </a:tcPr>
                </a:tc>
                <a:tc>
                  <a:txBody>
                    <a:bodyPr/>
                    <a:lstStyle/>
                    <a:p>
                      <a:r>
                        <a:rPr lang="en-MY" dirty="0"/>
                        <a:t>Factory overhead account </a:t>
                      </a:r>
                    </a:p>
                  </a:txBody>
                  <a:tcPr>
                    <a:lnL w="12700" cap="flat" cmpd="sng" algn="ctr">
                      <a:solidFill>
                        <a:schemeClr val="tx1"/>
                      </a:solidFill>
                      <a:prstDash val="solid"/>
                      <a:round/>
                      <a:headEnd type="none" w="med" len="med"/>
                      <a:tailEnd type="none" w="med" len="med"/>
                    </a:lnL>
                  </a:tcPr>
                </a:tc>
                <a:tc>
                  <a:txBody>
                    <a:bodyPr/>
                    <a:lstStyle/>
                    <a:p>
                      <a:pPr algn="ctr"/>
                      <a:r>
                        <a:rPr lang="en-MY" dirty="0"/>
                        <a:t>150,000</a:t>
                      </a:r>
                    </a:p>
                  </a:txBody>
                  <a:tcPr/>
                </a:tc>
                <a:extLst>
                  <a:ext uri="{0D108BD9-81ED-4DB2-BD59-A6C34878D82A}">
                    <a16:rowId xmlns:a16="http://schemas.microsoft.com/office/drawing/2014/main" val="3709230586"/>
                  </a:ext>
                </a:extLst>
              </a:tr>
              <a:tr h="370840">
                <a:tc>
                  <a:txBody>
                    <a:bodyPr/>
                    <a:lstStyle/>
                    <a:p>
                      <a:endParaRPr lang="en-MY"/>
                    </a:p>
                  </a:txBody>
                  <a:tcPr/>
                </a:tc>
                <a:tc>
                  <a:txBody>
                    <a:bodyPr/>
                    <a:lstStyle/>
                    <a:p>
                      <a:pPr algn="ctr"/>
                      <a:endParaRPr lang="en-MY"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MY" dirty="0"/>
                        <a:t>Closing balance (bal. figure)</a:t>
                      </a:r>
                    </a:p>
                  </a:txBody>
                  <a:tcPr>
                    <a:lnL w="12700" cap="flat" cmpd="sng" algn="ctr">
                      <a:solidFill>
                        <a:schemeClr val="tx1"/>
                      </a:solidFill>
                      <a:prstDash val="solid"/>
                      <a:round/>
                      <a:headEnd type="none" w="med" len="med"/>
                      <a:tailEnd type="none" w="med" len="med"/>
                    </a:lnL>
                  </a:tcPr>
                </a:tc>
                <a:tc>
                  <a:txBody>
                    <a:bodyPr/>
                    <a:lstStyle/>
                    <a:p>
                      <a:pPr algn="ctr"/>
                      <a:r>
                        <a:rPr lang="en-MY" dirty="0"/>
                        <a:t>800,000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25238"/>
                  </a:ext>
                </a:extLst>
              </a:tr>
              <a:tr h="370840">
                <a:tc>
                  <a:txBody>
                    <a:bodyPr/>
                    <a:lstStyle/>
                    <a:p>
                      <a:endParaRPr lang="en-MY" dirty="0"/>
                    </a:p>
                  </a:txBody>
                  <a:tcPr>
                    <a:lnB w="12700" cap="flat" cmpd="sng" algn="ctr">
                      <a:solidFill>
                        <a:schemeClr val="tx1"/>
                      </a:solidFill>
                      <a:prstDash val="solid"/>
                      <a:round/>
                      <a:headEnd type="none" w="med" len="med"/>
                      <a:tailEnd type="none" w="med" len="med"/>
                    </a:lnB>
                  </a:tcPr>
                </a:tc>
                <a:tc>
                  <a:txBody>
                    <a:bodyPr/>
                    <a:lstStyle/>
                    <a:p>
                      <a:pPr algn="ctr"/>
                      <a:r>
                        <a:rPr lang="en-MY" dirty="0"/>
                        <a:t>5,050,000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MY"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MY" dirty="0"/>
                        <a:t>5,050,000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0374500"/>
                  </a:ext>
                </a:extLst>
              </a:tr>
            </a:tbl>
          </a:graphicData>
        </a:graphic>
      </p:graphicFrame>
      <p:sp>
        <p:nvSpPr>
          <p:cNvPr id="4" name="Date Placeholder 3">
            <a:extLst>
              <a:ext uri="{FF2B5EF4-FFF2-40B4-BE49-F238E27FC236}">
                <a16:creationId xmlns:a16="http://schemas.microsoft.com/office/drawing/2014/main" id="{5E46946C-3B26-E3C9-65D3-5DD1CD35D5C8}"/>
              </a:ext>
            </a:extLst>
          </p:cNvPr>
          <p:cNvSpPr>
            <a:spLocks noGrp="1"/>
          </p:cNvSpPr>
          <p:nvPr>
            <p:ph type="dt" sz="half" idx="10"/>
          </p:nvPr>
        </p:nvSpPr>
        <p:spPr/>
        <p:txBody>
          <a:bodyPr/>
          <a:lstStyle/>
          <a:p>
            <a:fld id="{73D48F95-FCDA-453E-A1FE-6C5742C2B70B}" type="datetime1">
              <a:rPr lang="en-US" smtClean="0"/>
              <a:t>11/13/2024</a:t>
            </a:fld>
            <a:endParaRPr lang="en-US"/>
          </a:p>
        </p:txBody>
      </p:sp>
      <p:sp>
        <p:nvSpPr>
          <p:cNvPr id="5" name="Footer Placeholder 4">
            <a:extLst>
              <a:ext uri="{FF2B5EF4-FFF2-40B4-BE49-F238E27FC236}">
                <a16:creationId xmlns:a16="http://schemas.microsoft.com/office/drawing/2014/main" id="{C8A754F2-91A9-77F3-98F1-F0D8C8F5D563}"/>
              </a:ext>
            </a:extLst>
          </p:cNvPr>
          <p:cNvSpPr>
            <a:spLocks noGrp="1"/>
          </p:cNvSpPr>
          <p:nvPr>
            <p:ph type="ftr" sz="quarter" idx="11"/>
          </p:nvPr>
        </p:nvSpPr>
        <p:spPr/>
        <p:txBody>
          <a:bodyPr/>
          <a:lstStyle/>
          <a:p>
            <a:r>
              <a:rPr lang="en-US"/>
              <a:t>Dr Fauz M. Khamis</a:t>
            </a:r>
          </a:p>
        </p:txBody>
      </p:sp>
      <p:sp>
        <p:nvSpPr>
          <p:cNvPr id="6" name="Slide Number Placeholder 5">
            <a:extLst>
              <a:ext uri="{FF2B5EF4-FFF2-40B4-BE49-F238E27FC236}">
                <a16:creationId xmlns:a16="http://schemas.microsoft.com/office/drawing/2014/main" id="{2DA5869E-9683-42A7-C12C-5A64CF717AB8}"/>
              </a:ext>
            </a:extLst>
          </p:cNvPr>
          <p:cNvSpPr>
            <a:spLocks noGrp="1"/>
          </p:cNvSpPr>
          <p:nvPr>
            <p:ph type="sldNum" sz="quarter" idx="12"/>
          </p:nvPr>
        </p:nvSpPr>
        <p:spPr>
          <a:xfrm>
            <a:off x="6553200" y="6338887"/>
            <a:ext cx="2133600" cy="365125"/>
          </a:xfrm>
        </p:spPr>
        <p:txBody>
          <a:bodyPr/>
          <a:lstStyle/>
          <a:p>
            <a:fld id="{2B4FF0AE-5ABD-48F3-ADFF-84A75EFA2B8E}" type="slidenum">
              <a:rPr lang="en-US" smtClean="0"/>
              <a:pPr/>
              <a:t>56</a:t>
            </a:fld>
            <a:endParaRPr lang="en-US"/>
          </a:p>
        </p:txBody>
      </p:sp>
    </p:spTree>
    <p:extLst>
      <p:ext uri="{BB962C8B-B14F-4D97-AF65-F5344CB8AC3E}">
        <p14:creationId xmlns:p14="http://schemas.microsoft.com/office/powerpoint/2010/main" val="2529764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43292">
            <a:off x="3827112" y="1081127"/>
            <a:ext cx="2989919" cy="3573207"/>
          </a:xfrm>
          <a:prstGeom prst="rect">
            <a:avLst/>
          </a:prstGeom>
        </p:spPr>
      </p:pic>
      <p:sp>
        <p:nvSpPr>
          <p:cNvPr id="8" name="TextBox 7"/>
          <p:cNvSpPr txBox="1"/>
          <p:nvPr/>
        </p:nvSpPr>
        <p:spPr>
          <a:xfrm>
            <a:off x="76200" y="3054974"/>
            <a:ext cx="5334000" cy="9233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5400" b="1" dirty="0">
                <a:solidFill>
                  <a:schemeClr val="accent1"/>
                </a:solidFill>
              </a:rPr>
              <a:t>ANY QUESTIONS</a:t>
            </a:r>
            <a:endParaRPr lang="ms-MY" sz="5400" b="1" dirty="0">
              <a:solidFill>
                <a:schemeClr val="accent1"/>
              </a:solidFill>
            </a:endParaRPr>
          </a:p>
        </p:txBody>
      </p:sp>
      <p:sp>
        <p:nvSpPr>
          <p:cNvPr id="2" name="Date Placeholder 1"/>
          <p:cNvSpPr>
            <a:spLocks noGrp="1"/>
          </p:cNvSpPr>
          <p:nvPr>
            <p:ph type="dt" sz="half" idx="10"/>
          </p:nvPr>
        </p:nvSpPr>
        <p:spPr/>
        <p:txBody>
          <a:bodyPr/>
          <a:lstStyle/>
          <a:p>
            <a:fld id="{258EABB1-0C4D-47E3-A6CE-CEA4ACF85637}" type="datetime1">
              <a:rPr lang="en-US" smtClean="0"/>
              <a:t>11/13/2024</a:t>
            </a:fld>
            <a:endParaRPr lang="en-US"/>
          </a:p>
        </p:txBody>
      </p:sp>
      <p:sp>
        <p:nvSpPr>
          <p:cNvPr id="3" name="Footer Placeholder 2"/>
          <p:cNvSpPr>
            <a:spLocks noGrp="1"/>
          </p:cNvSpPr>
          <p:nvPr>
            <p:ph type="ftr" sz="quarter" idx="11"/>
          </p:nvPr>
        </p:nvSpPr>
        <p:spPr/>
        <p:txBody>
          <a:bodyPr/>
          <a:lstStyle/>
          <a:p>
            <a:r>
              <a:rPr lang="en-US"/>
              <a:t>Dr Fauz M. Khamis</a:t>
            </a:r>
          </a:p>
        </p:txBody>
      </p:sp>
      <p:sp>
        <p:nvSpPr>
          <p:cNvPr id="4" name="Slide Number Placeholder 3"/>
          <p:cNvSpPr>
            <a:spLocks noGrp="1"/>
          </p:cNvSpPr>
          <p:nvPr>
            <p:ph type="sldNum" sz="quarter" idx="12"/>
          </p:nvPr>
        </p:nvSpPr>
        <p:spPr/>
        <p:txBody>
          <a:bodyPr/>
          <a:lstStyle/>
          <a:p>
            <a:fld id="{2B4FF0AE-5ABD-48F3-ADFF-84A75EFA2B8E}" type="slidenum">
              <a:rPr lang="en-US" smtClean="0"/>
              <a:pPr/>
              <a:t>57</a:t>
            </a:fld>
            <a:endParaRPr lang="en-US"/>
          </a:p>
        </p:txBody>
      </p:sp>
    </p:spTree>
    <p:extLst>
      <p:ext uri="{BB962C8B-B14F-4D97-AF65-F5344CB8AC3E}">
        <p14:creationId xmlns:p14="http://schemas.microsoft.com/office/powerpoint/2010/main" val="1467087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Material management</a:t>
            </a:r>
          </a:p>
        </p:txBody>
      </p:sp>
      <p:sp>
        <p:nvSpPr>
          <p:cNvPr id="3" name="Content Placeholder 2"/>
          <p:cNvSpPr>
            <a:spLocks noGrp="1"/>
          </p:cNvSpPr>
          <p:nvPr>
            <p:ph idx="1"/>
          </p:nvPr>
        </p:nvSpPr>
        <p:spPr>
          <a:xfrm>
            <a:off x="533400" y="1600200"/>
            <a:ext cx="8229600" cy="4648200"/>
          </a:xfrm>
        </p:spPr>
        <p:txBody>
          <a:bodyPr>
            <a:normAutofit/>
          </a:bodyPr>
          <a:lstStyle/>
          <a:p>
            <a:pPr algn="just"/>
            <a:r>
              <a:rPr lang="en-US" dirty="0"/>
              <a:t>It is the act of ensuring that the acquisition, issuing, storage handling and usage of materials are fully controlled at all time.</a:t>
            </a:r>
          </a:p>
          <a:p>
            <a:pPr algn="just"/>
            <a:r>
              <a:rPr lang="en-US" dirty="0"/>
              <a:t>It must be assured that materials are available at the right quality and quantity at different phases of production.</a:t>
            </a:r>
          </a:p>
          <a:p>
            <a:pPr algn="just"/>
            <a:endParaRPr lang="en-US" dirty="0"/>
          </a:p>
          <a:p>
            <a:endParaRPr lang="en-US" dirty="0"/>
          </a:p>
        </p:txBody>
      </p:sp>
      <p:sp>
        <p:nvSpPr>
          <p:cNvPr id="4" name="Date Placeholder 3"/>
          <p:cNvSpPr>
            <a:spLocks noGrp="1"/>
          </p:cNvSpPr>
          <p:nvPr>
            <p:ph type="dt" sz="half" idx="10"/>
          </p:nvPr>
        </p:nvSpPr>
        <p:spPr/>
        <p:txBody>
          <a:bodyPr/>
          <a:lstStyle/>
          <a:p>
            <a:fld id="{302329BA-884D-484C-AB21-B454398470F0}"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Material management-Objectives</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algn="just"/>
            <a:r>
              <a:rPr lang="en-US" dirty="0"/>
              <a:t>Matching the quality of raw materials with the product specifications.</a:t>
            </a:r>
          </a:p>
          <a:p>
            <a:pPr algn="just"/>
            <a:r>
              <a:rPr lang="en-US" dirty="0"/>
              <a:t>Acquiring right materials at right quality, right quantity and right price.</a:t>
            </a:r>
          </a:p>
          <a:p>
            <a:pPr algn="just"/>
            <a:r>
              <a:rPr lang="en-US" dirty="0"/>
              <a:t>Avoiding stock-out or zero inventory position so as to avoid shortage or non availability of required materials.</a:t>
            </a:r>
          </a:p>
          <a:p>
            <a:pPr algn="just"/>
            <a:r>
              <a:rPr lang="en-US" dirty="0"/>
              <a:t>Avoiding having unnecessary excess inventory.</a:t>
            </a:r>
          </a:p>
          <a:p>
            <a:pPr algn="just"/>
            <a:r>
              <a:rPr lang="en-US" dirty="0"/>
              <a:t>Minimizing wastage of materials during storage and production process</a:t>
            </a:r>
          </a:p>
        </p:txBody>
      </p:sp>
      <p:sp>
        <p:nvSpPr>
          <p:cNvPr id="4" name="Date Placeholder 3"/>
          <p:cNvSpPr>
            <a:spLocks noGrp="1"/>
          </p:cNvSpPr>
          <p:nvPr>
            <p:ph type="dt" sz="half" idx="10"/>
          </p:nvPr>
        </p:nvSpPr>
        <p:spPr/>
        <p:txBody>
          <a:bodyPr/>
          <a:lstStyle/>
          <a:p>
            <a:fld id="{2C1F0AB4-E70D-4A5B-BD60-F2B01F085EB7}"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lnSpcReduction="10000"/>
          </a:bodyPr>
          <a:lstStyle/>
          <a:p>
            <a:pPr algn="just"/>
            <a:r>
              <a:rPr lang="en-US" dirty="0"/>
              <a:t>Material Control predict a proper organization for the efficient purchasing and storing of the materials, and for making them issued to the departments or the cost-centers in appropriate quantities, at the proper times and valued at the right prices.</a:t>
            </a:r>
          </a:p>
          <a:p>
            <a:pPr algn="just">
              <a:buNone/>
            </a:pPr>
            <a:endParaRPr lang="en-US" sz="2000" dirty="0"/>
          </a:p>
          <a:p>
            <a:pPr algn="just"/>
            <a:r>
              <a:rPr lang="en-US" dirty="0"/>
              <a:t>Materials control aims at keeping the material cost within reasonable limits, budgets or standards</a:t>
            </a:r>
          </a:p>
        </p:txBody>
      </p:sp>
      <p:sp>
        <p:nvSpPr>
          <p:cNvPr id="4" name="Rectangle 3"/>
          <p:cNvSpPr/>
          <p:nvPr/>
        </p:nvSpPr>
        <p:spPr>
          <a:xfrm>
            <a:off x="381000" y="304800"/>
            <a:ext cx="5181600" cy="707886"/>
          </a:xfrm>
          <a:prstGeom prst="rect">
            <a:avLst/>
          </a:prstGeom>
        </p:spPr>
        <p:txBody>
          <a:bodyPr wrap="square">
            <a:spAutoFit/>
          </a:bodyPr>
          <a:lstStyle/>
          <a:p>
            <a:pPr algn="ctr"/>
            <a:r>
              <a:rPr lang="en-US" sz="4000" b="1" dirty="0">
                <a:effectLst>
                  <a:outerShdw blurRad="38100" dist="38100" dir="2700000" algn="tl">
                    <a:srgbClr val="000000">
                      <a:alpha val="43137"/>
                    </a:srgbClr>
                  </a:outerShdw>
                </a:effectLst>
              </a:rPr>
              <a:t>Material management </a:t>
            </a:r>
          </a:p>
        </p:txBody>
      </p:sp>
      <p:sp>
        <p:nvSpPr>
          <p:cNvPr id="2" name="Date Placeholder 1"/>
          <p:cNvSpPr>
            <a:spLocks noGrp="1"/>
          </p:cNvSpPr>
          <p:nvPr>
            <p:ph type="dt" sz="half" idx="10"/>
          </p:nvPr>
        </p:nvSpPr>
        <p:spPr/>
        <p:txBody>
          <a:bodyPr/>
          <a:lstStyle/>
          <a:p>
            <a:fld id="{E53BEC6B-B013-4085-AC4B-EA29A8B0ED68}"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just"/>
            <a:r>
              <a:rPr lang="en-US" b="1" dirty="0">
                <a:effectLst>
                  <a:outerShdw blurRad="38100" dist="38100" dir="2700000" algn="tl">
                    <a:srgbClr val="000000">
                      <a:alpha val="43137"/>
                    </a:srgbClr>
                  </a:outerShdw>
                </a:effectLst>
              </a:rPr>
              <a:t>Material management</a:t>
            </a:r>
          </a:p>
        </p:txBody>
      </p:sp>
      <p:sp>
        <p:nvSpPr>
          <p:cNvPr id="3" name="Content Placeholder 2"/>
          <p:cNvSpPr>
            <a:spLocks noGrp="1"/>
          </p:cNvSpPr>
          <p:nvPr>
            <p:ph idx="1"/>
          </p:nvPr>
        </p:nvSpPr>
        <p:spPr>
          <a:xfrm>
            <a:off x="457200" y="1828800"/>
            <a:ext cx="8229600" cy="3581400"/>
          </a:xfrm>
        </p:spPr>
        <p:txBody>
          <a:bodyPr/>
          <a:lstStyle/>
          <a:p>
            <a:pPr lvl="0" algn="just"/>
            <a:r>
              <a:rPr lang="en-US" dirty="0"/>
              <a:t>The process of material control system involves Purchasing procedures, Receipt and inspection of materials, Store keeping, Stock control, Issuing of materials, Pricing of materials and allocation of materials costs. </a:t>
            </a:r>
          </a:p>
          <a:p>
            <a:pPr algn="just"/>
            <a:endParaRPr lang="en-US" dirty="0"/>
          </a:p>
        </p:txBody>
      </p:sp>
      <p:sp>
        <p:nvSpPr>
          <p:cNvPr id="4" name="Date Placeholder 3"/>
          <p:cNvSpPr>
            <a:spLocks noGrp="1"/>
          </p:cNvSpPr>
          <p:nvPr>
            <p:ph type="dt" sz="half" idx="10"/>
          </p:nvPr>
        </p:nvSpPr>
        <p:spPr/>
        <p:txBody>
          <a:bodyPr/>
          <a:lstStyle/>
          <a:p>
            <a:fld id="{0DEAB826-21AF-411A-9737-ADD6411C5411}" type="datetime1">
              <a:rPr lang="en-US" smtClean="0"/>
              <a:t>11/13/2024</a:t>
            </a:fld>
            <a:endParaRPr lang="en-US"/>
          </a:p>
        </p:txBody>
      </p:sp>
      <p:sp>
        <p:nvSpPr>
          <p:cNvPr id="5" name="Footer Placeholder 4"/>
          <p:cNvSpPr>
            <a:spLocks noGrp="1"/>
          </p:cNvSpPr>
          <p:nvPr>
            <p:ph type="ftr" sz="quarter" idx="11"/>
          </p:nvPr>
        </p:nvSpPr>
        <p:spPr/>
        <p:txBody>
          <a:bodyPr/>
          <a:lstStyle/>
          <a:p>
            <a:r>
              <a:rPr lang="en-US"/>
              <a:t>Dr Fauz M. Khamis</a:t>
            </a:r>
          </a:p>
        </p:txBody>
      </p:sp>
      <p:sp>
        <p:nvSpPr>
          <p:cNvPr id="6" name="Slide Number Placeholder 5"/>
          <p:cNvSpPr>
            <a:spLocks noGrp="1"/>
          </p:cNvSpPr>
          <p:nvPr>
            <p:ph type="sldNum" sz="quarter" idx="12"/>
          </p:nvPr>
        </p:nvSpPr>
        <p:spPr/>
        <p:txBody>
          <a:bodyPr/>
          <a:lstStyle/>
          <a:p>
            <a:fld id="{2B4FF0AE-5ABD-48F3-ADFF-84A75EFA2B8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879</TotalTime>
  <Words>3167</Words>
  <Application>Microsoft Office PowerPoint</Application>
  <PresentationFormat>On-screen Show (4:3)</PresentationFormat>
  <Paragraphs>470</Paragraphs>
  <Slides>57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Cambria Math</vt:lpstr>
      <vt:lpstr>Wingdings</vt:lpstr>
      <vt:lpstr>Office Theme</vt:lpstr>
      <vt:lpstr>PowerPoint Presentation</vt:lpstr>
      <vt:lpstr>PowerPoint Presentation</vt:lpstr>
      <vt:lpstr>Materials –meaning</vt:lpstr>
      <vt:lpstr>Materials -classifications</vt:lpstr>
      <vt:lpstr>Further classification</vt:lpstr>
      <vt:lpstr>Material management</vt:lpstr>
      <vt:lpstr>Material management-Objectives</vt:lpstr>
      <vt:lpstr>PowerPoint Presentation</vt:lpstr>
      <vt:lpstr>Material management</vt:lpstr>
      <vt:lpstr>Purchasing procedures</vt:lpstr>
      <vt:lpstr>Purchasing procedures-logical steps to be followed</vt:lpstr>
      <vt:lpstr>1: Purchase requisition</vt:lpstr>
      <vt:lpstr>Purchase requisition- example</vt:lpstr>
      <vt:lpstr>2: Letter of enquiry</vt:lpstr>
      <vt:lpstr>4: Selection of Source</vt:lpstr>
      <vt:lpstr>5: Placing of Order (PO):</vt:lpstr>
      <vt:lpstr>Purchase order-Example</vt:lpstr>
      <vt:lpstr>6: Receipt and Checking of Goods </vt:lpstr>
      <vt:lpstr>Good received note - Example</vt:lpstr>
      <vt:lpstr>PowerPoint Presentation</vt:lpstr>
      <vt:lpstr>8:Payments</vt:lpstr>
      <vt:lpstr>9: Recording of purchases</vt:lpstr>
      <vt:lpstr>Issue of materials</vt:lpstr>
      <vt:lpstr>Materials requisition note-Example</vt:lpstr>
      <vt:lpstr>Store keeping</vt:lpstr>
      <vt:lpstr>Features of Effective Store keeping</vt:lpstr>
      <vt:lpstr>Features……</vt:lpstr>
      <vt:lpstr>Systems of store keeping</vt:lpstr>
      <vt:lpstr>Stores Records</vt:lpstr>
      <vt:lpstr>Bin Card/Bin Tag / Stock card</vt:lpstr>
      <vt:lpstr>Bin card format</vt:lpstr>
      <vt:lpstr>Stores Ledger</vt:lpstr>
      <vt:lpstr>Store ledger format</vt:lpstr>
      <vt:lpstr>Stock taking</vt:lpstr>
      <vt:lpstr>Systems of stock taking</vt:lpstr>
      <vt:lpstr>STOCK CONTROL</vt:lpstr>
      <vt:lpstr>Stock (inventory) control</vt:lpstr>
      <vt:lpstr>Stock control-Objectives</vt:lpstr>
      <vt:lpstr>Calculating  Stock levels</vt:lpstr>
      <vt:lpstr>Maximum Stock level (MaxSL):</vt:lpstr>
      <vt:lpstr>Minimum stock level</vt:lpstr>
      <vt:lpstr>Re-ordering Level</vt:lpstr>
      <vt:lpstr>Re-ordering Level………</vt:lpstr>
      <vt:lpstr>Example 1</vt:lpstr>
      <vt:lpstr>PowerPoint Presentation</vt:lpstr>
      <vt:lpstr>PowerPoint Presentation</vt:lpstr>
      <vt:lpstr>The optimum/Economic order quantity</vt:lpstr>
      <vt:lpstr>PowerPoint Presentation</vt:lpstr>
      <vt:lpstr>Example 2</vt:lpstr>
      <vt:lpstr>Solution </vt:lpstr>
      <vt:lpstr>PowerPoint Presentation</vt:lpstr>
      <vt:lpstr>PowerPoint Presentation</vt:lpstr>
      <vt:lpstr>RECORDING OF MATERIAL COST </vt:lpstr>
      <vt:lpstr>RECORDING OF MATERIAL COST </vt:lpstr>
      <vt:lpstr>Example</vt:lpstr>
      <vt:lpstr>Answer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Costing for materials</dc:title>
  <dc:creator>RAMS</dc:creator>
  <cp:lastModifiedBy>Fauz Khamis</cp:lastModifiedBy>
  <cp:revision>154</cp:revision>
  <dcterms:created xsi:type="dcterms:W3CDTF">2015-03-16T10:51:54Z</dcterms:created>
  <dcterms:modified xsi:type="dcterms:W3CDTF">2024-11-13T08:03:47Z</dcterms:modified>
</cp:coreProperties>
</file>