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F48E-A438-4AE8-81A4-6A339454028A}" type="datetimeFigureOut">
              <a:rPr lang="en-MY" smtClean="0"/>
              <a:t>30/10/2024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4453-CB65-4DC9-8640-5A116CA1ED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214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BB9DC0-28CB-4F46-8087-DB395995503F}" type="slidenum">
              <a:rPr lang="ar-SA" sz="1200" smtClean="0">
                <a:latin typeface="Arial" pitchFamily="34" charset="0"/>
              </a:rPr>
              <a:pPr eaLnBrk="1" hangingPunct="1"/>
              <a:t>2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5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AA49F5-EC12-4756-A2AB-9EAFBADF0C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237D-8839-47BE-BFA5-EEA4123608F0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2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61D-A06F-4E59-93DD-F4A0CE5314DD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55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163-C00D-4912-AAB8-4401975BE33D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E2E3-424D-497F-86A3-2CB489B26351}" type="datetime1">
              <a:rPr lang="en-GB" smtClean="0"/>
              <a:t>30/10/2024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 Fauz M. Khamis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8A447-26CA-448A-8C3A-06ED61E81A1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36B-47A4-4B54-93B8-227B96B7D0CB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695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EEFE-9241-43F5-A38D-4587FD2EAD3B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71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275F-190B-4454-96C9-3FE2FA174868}" type="datetime1">
              <a:rPr lang="en-GB" smtClean="0"/>
              <a:t>30/10/2024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34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55D8-52C8-420E-B120-F37A93C6CAA9}" type="datetime1">
              <a:rPr lang="en-GB" smtClean="0"/>
              <a:t>30/10/2024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69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54E-7EF1-47D7-B69B-A71767CBD9A1}" type="datetime1">
              <a:rPr lang="en-GB" smtClean="0"/>
              <a:t>30/10/2024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40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8EE-2F63-46C5-818E-7B1B442D07A6}" type="datetime1">
              <a:rPr lang="en-GB" smtClean="0"/>
              <a:t>30/10/2024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3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6967-6451-47EB-AF7F-802A8EE039B1}" type="datetime1">
              <a:rPr lang="en-GB" smtClean="0"/>
              <a:t>30/10/2024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60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4F8-DC46-4BA5-8F18-9189B9948070}" type="datetime1">
              <a:rPr lang="en-GB" smtClean="0"/>
              <a:t>30/10/2024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58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9D97-B331-4991-BA87-C5CF1CC2C6C8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Dr Fauz M. Khamis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E908-32F5-4E72-A790-BA4E06D917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88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fauzmokha@suza.ac.tz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00170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2296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Cost accounting </a:t>
            </a:r>
            <a:endParaRPr lang="ms-MY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8D4E-A88F-4A56-BD13-DB9754C6CA34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356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81000"/>
            <a:ext cx="8686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MY" sz="40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Characteristics of goods and effective cost accounting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0574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Blip>
                <a:blip r:embed="rId2"/>
              </a:buBlip>
            </a:pPr>
            <a:r>
              <a:rPr lang="en-MY" sz="2400" b="1" dirty="0">
                <a:latin typeface="Calibri" pitchFamily="34" charset="0"/>
              </a:rPr>
              <a:t>Relevance: </a:t>
            </a:r>
            <a:r>
              <a:rPr lang="en-MY" sz="2400" dirty="0">
                <a:latin typeface="Calibri" pitchFamily="34" charset="0"/>
              </a:rPr>
              <a:t>make a difference in decision making</a:t>
            </a:r>
          </a:p>
          <a:p>
            <a:pPr marL="800100" lvl="1" indent="-342900" algn="just">
              <a:buBlip>
                <a:blip r:embed="rId2"/>
              </a:buBlip>
            </a:pPr>
            <a:r>
              <a:rPr lang="en-MY" sz="2400" b="1" dirty="0">
                <a:latin typeface="Calibri" pitchFamily="34" charset="0"/>
              </a:rPr>
              <a:t>Reliability: </a:t>
            </a:r>
            <a:r>
              <a:rPr lang="en-MY" sz="2400" dirty="0">
                <a:latin typeface="Calibri" pitchFamily="34" charset="0"/>
              </a:rPr>
              <a:t>Is faithfully presented</a:t>
            </a:r>
          </a:p>
          <a:p>
            <a:pPr marL="800100" lvl="1" indent="-342900" algn="just">
              <a:buBlip>
                <a:blip r:embed="rId2"/>
              </a:buBlip>
            </a:pPr>
            <a:r>
              <a:rPr lang="en-MY" sz="2400" b="1" dirty="0">
                <a:latin typeface="Calibri" pitchFamily="34" charset="0"/>
              </a:rPr>
              <a:t>Comparability: </a:t>
            </a:r>
            <a:r>
              <a:rPr lang="en-MY" sz="2400" dirty="0">
                <a:latin typeface="Calibri" pitchFamily="34" charset="0"/>
              </a:rPr>
              <a:t>allows comparisons between or among different entities. </a:t>
            </a:r>
          </a:p>
          <a:p>
            <a:pPr marL="800100" lvl="1" indent="-342900" algn="just">
              <a:buBlip>
                <a:blip r:embed="rId2"/>
              </a:buBlip>
            </a:pPr>
            <a:r>
              <a:rPr lang="en-MY" sz="2400" b="1" dirty="0">
                <a:latin typeface="Calibri" pitchFamily="34" charset="0"/>
              </a:rPr>
              <a:t>Consistency: </a:t>
            </a:r>
            <a:r>
              <a:rPr lang="en-MY" sz="2400" dirty="0">
                <a:latin typeface="Calibri" pitchFamily="34" charset="0"/>
              </a:rPr>
              <a:t>allows comparisons  within a single entity from one accounting period to the next.</a:t>
            </a:r>
          </a:p>
          <a:p>
            <a:pPr marL="800100" lvl="1" indent="-342900" algn="just">
              <a:buBlip>
                <a:blip r:embed="rId2"/>
              </a:buBlip>
            </a:pPr>
            <a:r>
              <a:rPr lang="en-MY" sz="2400" b="1" dirty="0" err="1">
                <a:latin typeface="Calibri" pitchFamily="34" charset="0"/>
              </a:rPr>
              <a:t>Understandability</a:t>
            </a:r>
            <a:r>
              <a:rPr lang="en-MY" sz="2400" b="1" dirty="0">
                <a:latin typeface="Calibri" pitchFamily="34" charset="0"/>
              </a:rPr>
              <a:t>:  </a:t>
            </a:r>
            <a:r>
              <a:rPr lang="en-MY" sz="2400" dirty="0">
                <a:latin typeface="Calibri" pitchFamily="34" charset="0"/>
              </a:rPr>
              <a:t>Allows the user to understand the information.</a:t>
            </a:r>
          </a:p>
          <a:p>
            <a:pPr marL="800100" lvl="1" indent="-342900" algn="just">
              <a:buBlip>
                <a:blip r:embed="rId2"/>
              </a:buBlip>
            </a:pPr>
            <a:r>
              <a:rPr lang="en-MY" sz="2400" b="1" dirty="0">
                <a:latin typeface="Calibri" pitchFamily="34" charset="0"/>
              </a:rPr>
              <a:t>Materiality: </a:t>
            </a:r>
            <a:r>
              <a:rPr lang="en-MY" sz="2400" dirty="0">
                <a:latin typeface="Calibri" pitchFamily="34" charset="0"/>
              </a:rPr>
              <a:t>a relative significant or importance of an item.</a:t>
            </a:r>
          </a:p>
          <a:p>
            <a:pPr marL="800100" lvl="1" indent="-342900">
              <a:buBlip>
                <a:blip r:embed="rId2"/>
              </a:buBlip>
            </a:pP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10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FC7E-7956-48C2-9986-A15730159C09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961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84" y="1524000"/>
            <a:ext cx="8305800" cy="45243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00100" lvl="1" indent="-342900" algn="just">
              <a:buBlip>
                <a:blip r:embed="rId3"/>
              </a:buBlip>
              <a:defRPr/>
            </a:pPr>
            <a:r>
              <a:rPr lang="en-M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Cost:   </a:t>
            </a:r>
            <a:r>
              <a:rPr lang="en-MY" sz="2400" dirty="0">
                <a:latin typeface="Calibri" pitchFamily="34" charset="0"/>
              </a:rPr>
              <a:t>Cost means the amount of expenditure incurred on a particular thing. </a:t>
            </a:r>
          </a:p>
          <a:p>
            <a:pPr marL="800100" lvl="1" indent="-342900" algn="just">
              <a:buBlip>
                <a:blip r:embed="rId3"/>
              </a:buBlip>
              <a:defRPr/>
            </a:pPr>
            <a:r>
              <a:rPr lang="en-M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object: </a:t>
            </a:r>
            <a:r>
              <a:rPr lang="en-MY" sz="2400" dirty="0">
                <a:latin typeface="Calibri" pitchFamily="34" charset="0"/>
              </a:rPr>
              <a:t>a unit of product/service, item of equipment, or an organisation segment for which separate measurement and accumulation of costs is required.</a:t>
            </a:r>
          </a:p>
          <a:p>
            <a:pPr marL="800100" lvl="1" indent="-342900" algn="just">
              <a:buBlip>
                <a:blip r:embed="rId3"/>
              </a:buBlip>
              <a:defRPr/>
            </a:pPr>
            <a:r>
              <a:rPr lang="en-M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centre: </a:t>
            </a:r>
            <a:r>
              <a:rPr lang="en-MY" sz="2400" dirty="0">
                <a:latin typeface="Calibri" pitchFamily="34" charset="0"/>
              </a:rPr>
              <a:t>a production/service department, function, activity, item of equipment for which costs are accumulated.</a:t>
            </a:r>
          </a:p>
          <a:p>
            <a:pPr marL="800100" lvl="1" indent="-342900" algn="just">
              <a:buBlip>
                <a:blip r:embed="rId3"/>
              </a:buBlip>
              <a:defRPr/>
            </a:pPr>
            <a:r>
              <a:rPr lang="en-M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Costing:  </a:t>
            </a:r>
            <a:r>
              <a:rPr lang="en-MY" sz="2400" dirty="0">
                <a:latin typeface="Calibri" pitchFamily="34" charset="0"/>
              </a:rPr>
              <a:t>Costing means the process of ascertainment of costs. </a:t>
            </a:r>
          </a:p>
          <a:p>
            <a:pPr marL="800100" lvl="1" indent="-342900" algn="just">
              <a:buBlip>
                <a:blip r:embed="rId3"/>
              </a:buBlip>
              <a:defRPr/>
            </a:pPr>
            <a:r>
              <a:rPr lang="en-MY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Control: </a:t>
            </a:r>
            <a:r>
              <a:rPr lang="en-MY" sz="2400" dirty="0">
                <a:latin typeface="Calibri" pitchFamily="34" charset="0"/>
              </a:rPr>
              <a:t>Cost control means the control of costs by management.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84" y="228600"/>
            <a:ext cx="44196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MY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Cost terminologies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11</a:t>
            </a:fld>
            <a:endParaRPr lang="en-MY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C3E5-FBB8-4248-9F54-EF1AC71588BA}" type="datetime1">
              <a:rPr lang="en-GB" smtClean="0"/>
              <a:t>30/10/2024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54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ar-SA">
              <a:ea typeface="Majalla UI"/>
            </a:endParaRPr>
          </a:p>
        </p:txBody>
      </p:sp>
      <p:grpSp>
        <p:nvGrpSpPr>
          <p:cNvPr id="18436" name="Group 55"/>
          <p:cNvGrpSpPr>
            <a:grpSpLocks/>
          </p:cNvGrpSpPr>
          <p:nvPr/>
        </p:nvGrpSpPr>
        <p:grpSpPr bwMode="auto">
          <a:xfrm>
            <a:off x="381000" y="2057400"/>
            <a:ext cx="8394700" cy="2840038"/>
            <a:chOff x="0" y="1147"/>
            <a:chExt cx="5288" cy="1688"/>
          </a:xfrm>
        </p:grpSpPr>
        <p:sp>
          <p:nvSpPr>
            <p:cNvPr id="18437" name="Rectangle 17"/>
            <p:cNvSpPr>
              <a:spLocks noChangeArrowheads="1"/>
            </p:cNvSpPr>
            <p:nvPr/>
          </p:nvSpPr>
          <p:spPr bwMode="auto">
            <a:xfrm>
              <a:off x="1968" y="1147"/>
              <a:ext cx="158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Arial" pitchFamily="34" charset="0"/>
                  <a:ea typeface="Batang" pitchFamily="18" charset="-127"/>
                </a:rPr>
                <a:t>Element of cost</a:t>
              </a:r>
              <a:endParaRPr lang="en-US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8438" name="Rectangle 30"/>
            <p:cNvSpPr>
              <a:spLocks noChangeArrowheads="1"/>
            </p:cNvSpPr>
            <p:nvPr/>
          </p:nvSpPr>
          <p:spPr bwMode="auto">
            <a:xfrm>
              <a:off x="288" y="1907"/>
              <a:ext cx="480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603500" algn="l"/>
                  <a:tab pos="3975100" algn="l"/>
                </a:tabLst>
              </a:pPr>
              <a:r>
                <a:rPr lang="en-US" dirty="0">
                  <a:solidFill>
                    <a:srgbClr val="002060"/>
                  </a:solidFill>
                  <a:latin typeface="Arial" pitchFamily="34" charset="0"/>
                  <a:ea typeface="Batang" pitchFamily="18" charset="-127"/>
                </a:rPr>
                <a:t>  Materials	        </a:t>
              </a:r>
              <a:r>
                <a:rPr lang="en-US" dirty="0" err="1">
                  <a:solidFill>
                    <a:srgbClr val="002060"/>
                  </a:solidFill>
                  <a:latin typeface="Arial" pitchFamily="34" charset="0"/>
                  <a:ea typeface="Batang" pitchFamily="18" charset="-127"/>
                </a:rPr>
                <a:t>Labour</a:t>
              </a:r>
              <a:r>
                <a:rPr lang="en-US" dirty="0">
                  <a:solidFill>
                    <a:srgbClr val="002060"/>
                  </a:solidFill>
                  <a:latin typeface="Arial" pitchFamily="34" charset="0"/>
                  <a:ea typeface="Batang" pitchFamily="18" charset="-127"/>
                </a:rPr>
                <a:t>	</a:t>
              </a:r>
              <a:r>
                <a:rPr lang="en-US">
                  <a:solidFill>
                    <a:srgbClr val="002060"/>
                  </a:solidFill>
                  <a:latin typeface="Arial" pitchFamily="34" charset="0"/>
                  <a:ea typeface="Batang" pitchFamily="18" charset="-127"/>
                </a:rPr>
                <a:t>                             </a:t>
              </a:r>
              <a:r>
                <a:rPr lang="en-US" dirty="0">
                  <a:solidFill>
                    <a:srgbClr val="002060"/>
                  </a:solidFill>
                  <a:latin typeface="Arial" pitchFamily="34" charset="0"/>
                  <a:ea typeface="Batang" pitchFamily="18" charset="-127"/>
                </a:rPr>
                <a:t>Expenses</a:t>
              </a:r>
              <a:endParaRPr lang="en-US" sz="2800" dirty="0">
                <a:solidFill>
                  <a:srgbClr val="002060"/>
                </a:solidFill>
                <a:latin typeface="Arial" pitchFamily="34" charset="0"/>
              </a:endParaRPr>
            </a:p>
          </p:txBody>
        </p:sp>
        <p:sp>
          <p:nvSpPr>
            <p:cNvPr id="18439" name="Line 31"/>
            <p:cNvSpPr>
              <a:spLocks noChangeShapeType="1"/>
            </p:cNvSpPr>
            <p:nvPr/>
          </p:nvSpPr>
          <p:spPr bwMode="auto">
            <a:xfrm>
              <a:off x="2640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440" name="Line 32"/>
            <p:cNvSpPr>
              <a:spLocks noChangeShapeType="1"/>
            </p:cNvSpPr>
            <p:nvPr/>
          </p:nvSpPr>
          <p:spPr bwMode="auto">
            <a:xfrm>
              <a:off x="816" y="168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441" name="Line 33"/>
            <p:cNvSpPr>
              <a:spLocks noChangeShapeType="1"/>
            </p:cNvSpPr>
            <p:nvPr/>
          </p:nvSpPr>
          <p:spPr bwMode="auto">
            <a:xfrm>
              <a:off x="81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442" name="Line 34"/>
            <p:cNvSpPr>
              <a:spLocks noChangeShapeType="1"/>
            </p:cNvSpPr>
            <p:nvPr/>
          </p:nvSpPr>
          <p:spPr bwMode="auto">
            <a:xfrm>
              <a:off x="264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443" name="Line 35"/>
            <p:cNvSpPr>
              <a:spLocks noChangeShapeType="1"/>
            </p:cNvSpPr>
            <p:nvPr/>
          </p:nvSpPr>
          <p:spPr bwMode="auto">
            <a:xfrm>
              <a:off x="427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8444" name="Group 41"/>
            <p:cNvGrpSpPr>
              <a:grpSpLocks/>
            </p:cNvGrpSpPr>
            <p:nvPr/>
          </p:nvGrpSpPr>
          <p:grpSpPr bwMode="auto">
            <a:xfrm>
              <a:off x="0" y="2112"/>
              <a:ext cx="1736" cy="675"/>
              <a:chOff x="0" y="2112"/>
              <a:chExt cx="1736" cy="675"/>
            </a:xfrm>
          </p:grpSpPr>
          <p:sp>
            <p:nvSpPr>
              <p:cNvPr id="18457" name="Rectangle 36"/>
              <p:cNvSpPr>
                <a:spLocks noChangeArrowheads="1"/>
              </p:cNvSpPr>
              <p:nvPr/>
            </p:nvSpPr>
            <p:spPr bwMode="auto">
              <a:xfrm>
                <a:off x="0" y="2496"/>
                <a:ext cx="17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2060"/>
                    </a:solidFill>
                  </a:rPr>
                  <a:t>Direct	        Indirect </a:t>
                </a:r>
              </a:p>
            </p:txBody>
          </p:sp>
          <p:sp>
            <p:nvSpPr>
              <p:cNvPr id="18458" name="Line 37"/>
              <p:cNvSpPr>
                <a:spLocks noChangeShapeType="1"/>
              </p:cNvSpPr>
              <p:nvPr/>
            </p:nvSpPr>
            <p:spPr bwMode="auto">
              <a:xfrm>
                <a:off x="816" y="2112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9" name="Line 38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60" name="Line 39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61" name="Line 40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8445" name="Group 42"/>
            <p:cNvGrpSpPr>
              <a:grpSpLocks/>
            </p:cNvGrpSpPr>
            <p:nvPr/>
          </p:nvGrpSpPr>
          <p:grpSpPr bwMode="auto">
            <a:xfrm>
              <a:off x="1920" y="2112"/>
              <a:ext cx="1736" cy="723"/>
              <a:chOff x="0" y="2064"/>
              <a:chExt cx="1736" cy="723"/>
            </a:xfrm>
          </p:grpSpPr>
          <p:sp>
            <p:nvSpPr>
              <p:cNvPr id="18452" name="Rectangle 43"/>
              <p:cNvSpPr>
                <a:spLocks noChangeArrowheads="1"/>
              </p:cNvSpPr>
              <p:nvPr/>
            </p:nvSpPr>
            <p:spPr bwMode="auto">
              <a:xfrm>
                <a:off x="0" y="2496"/>
                <a:ext cx="17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2060"/>
                    </a:solidFill>
                  </a:rPr>
                  <a:t>Direct	        Indirect </a:t>
                </a:r>
              </a:p>
            </p:txBody>
          </p:sp>
          <p:sp>
            <p:nvSpPr>
              <p:cNvPr id="18453" name="Line 44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4" name="Line 45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5" name="Line 46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6" name="Line 47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grpSp>
          <p:nvGrpSpPr>
            <p:cNvPr id="18446" name="Group 48"/>
            <p:cNvGrpSpPr>
              <a:grpSpLocks/>
            </p:cNvGrpSpPr>
            <p:nvPr/>
          </p:nvGrpSpPr>
          <p:grpSpPr bwMode="auto">
            <a:xfrm>
              <a:off x="3552" y="2112"/>
              <a:ext cx="1736" cy="723"/>
              <a:chOff x="0" y="2064"/>
              <a:chExt cx="1736" cy="723"/>
            </a:xfrm>
          </p:grpSpPr>
          <p:sp>
            <p:nvSpPr>
              <p:cNvPr id="18447" name="Rectangle 49"/>
              <p:cNvSpPr>
                <a:spLocks noChangeArrowheads="1"/>
              </p:cNvSpPr>
              <p:nvPr/>
            </p:nvSpPr>
            <p:spPr bwMode="auto">
              <a:xfrm>
                <a:off x="0" y="2496"/>
                <a:ext cx="173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2060"/>
                    </a:solidFill>
                  </a:rPr>
                  <a:t>Direct	        Indirect </a:t>
                </a:r>
              </a:p>
            </p:txBody>
          </p:sp>
          <p:sp>
            <p:nvSpPr>
              <p:cNvPr id="18448" name="Line 50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49" name="Line 51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0" name="Line 52"/>
              <p:cNvSpPr>
                <a:spLocks noChangeShapeType="1"/>
              </p:cNvSpPr>
              <p:nvPr/>
            </p:nvSpPr>
            <p:spPr bwMode="auto">
              <a:xfrm>
                <a:off x="240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451" name="Line 53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57200" y="609599"/>
            <a:ext cx="3682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Cost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12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2624-B2D0-4CD2-9F54-75B5956A82D6}" type="datetime1">
              <a:rPr lang="en-GB" smtClean="0"/>
              <a:t>30/10/2024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988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1B06-E1DC-4F17-AEDA-39E9F36DF7FA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13</a:t>
            </a:fld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836711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Material: </a:t>
            </a:r>
            <a:r>
              <a:rPr lang="en-US" sz="2400" dirty="0">
                <a:ea typeface="+mj-ea"/>
                <a:cs typeface="+mj-cs"/>
              </a:rPr>
              <a:t>The substance from which the finished product is made. Material can be direct or indirect</a:t>
            </a:r>
            <a:br>
              <a:rPr lang="en-US" sz="2400" dirty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prstClr val="black"/>
                </a:solidFill>
                <a:ea typeface="+mj-ea"/>
                <a:cs typeface="+mj-cs"/>
              </a:rPr>
              <a:t>  a) </a:t>
            </a:r>
            <a:r>
              <a:rPr lang="en-US" sz="2400" b="1" dirty="0">
                <a:ea typeface="+mj-ea"/>
                <a:cs typeface="+mj-cs"/>
              </a:rPr>
              <a:t>Direct Material: </a:t>
            </a:r>
            <a:r>
              <a:rPr lang="en-US" sz="2400" dirty="0">
                <a:solidFill>
                  <a:prstClr val="black"/>
                </a:solidFill>
                <a:ea typeface="+mj-ea"/>
                <a:cs typeface="+mj-cs"/>
              </a:rPr>
              <a:t>is one which can be directly or easily identified in the product. e.g.: Timber in furniture, Cloth in dress, etc.</a:t>
            </a:r>
            <a:br>
              <a:rPr lang="en-US" sz="2400" dirty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prstClr val="black"/>
                </a:solidFill>
                <a:ea typeface="+mj-ea"/>
                <a:cs typeface="+mj-cs"/>
              </a:rPr>
              <a:t>    (b) </a:t>
            </a:r>
            <a:r>
              <a:rPr lang="en-US" sz="2400" b="1" dirty="0">
                <a:solidFill>
                  <a:prstClr val="black"/>
                </a:solidFill>
                <a:ea typeface="+mj-ea"/>
                <a:cs typeface="+mj-cs"/>
              </a:rPr>
              <a:t>Indirect Material: </a:t>
            </a:r>
            <a:r>
              <a:rPr lang="en-US" sz="2400" dirty="0">
                <a:ea typeface="+mj-ea"/>
                <a:cs typeface="+mj-cs"/>
              </a:rPr>
              <a:t>one which cannot be easily identified in the product</a:t>
            </a:r>
            <a:r>
              <a:rPr lang="en-US" sz="3600" dirty="0">
                <a:ea typeface="+mj-ea"/>
                <a:cs typeface="+mj-cs"/>
              </a:rPr>
              <a:t>.</a:t>
            </a:r>
            <a:br>
              <a:rPr lang="en-US" sz="3600" dirty="0">
                <a:solidFill>
                  <a:prstClr val="black"/>
                </a:solidFill>
                <a:ea typeface="+mj-ea"/>
                <a:cs typeface="+mj-cs"/>
              </a:rPr>
            </a:br>
            <a:endParaRPr lang="en-MY" dirty="0"/>
          </a:p>
        </p:txBody>
      </p:sp>
      <p:sp>
        <p:nvSpPr>
          <p:cNvPr id="8" name="Rectangle 7"/>
          <p:cNvSpPr/>
          <p:nvPr/>
        </p:nvSpPr>
        <p:spPr>
          <a:xfrm>
            <a:off x="1043608" y="3976032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/>
              <a:t>Example of indirect materials:</a:t>
            </a:r>
          </a:p>
          <a:p>
            <a:pPr algn="just"/>
            <a:r>
              <a:rPr lang="en-MY" sz="2400" dirty="0"/>
              <a:t>At factory level – lubricants, oil, consumables, etc.</a:t>
            </a:r>
            <a:br>
              <a:rPr lang="en-MY" sz="2400" dirty="0"/>
            </a:br>
            <a:r>
              <a:rPr lang="en-MY" sz="2400" dirty="0"/>
              <a:t>At office level – Printing &amp; stationery, Brooms, Dusters, etc.</a:t>
            </a:r>
            <a:br>
              <a:rPr lang="en-MY" sz="2400" dirty="0"/>
            </a:br>
            <a:r>
              <a:rPr lang="en-MY" sz="2400" dirty="0"/>
              <a:t>At selling &amp; dist. level – Packing materials, printing &amp; stationery,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51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620688"/>
            <a:ext cx="7696200" cy="5410200"/>
          </a:xfrm>
        </p:spPr>
        <p:txBody>
          <a:bodyPr rtlCol="0">
            <a:normAutofit/>
          </a:bodyPr>
          <a:lstStyle/>
          <a:p>
            <a:pPr marL="457200" indent="-457200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dirty="0">
                <a:latin typeface="+mn-lt"/>
              </a:rPr>
              <a:t>The human effort required to convert the materials into finished product is called labour.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dirty="0"/>
              <a:t>(a)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Direct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Labour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: </a:t>
            </a:r>
            <a:r>
              <a:rPr lang="en-US" sz="2400" dirty="0"/>
              <a:t>is one which can be conveniently  identified or attributed wholly to a particular job, product or process.</a:t>
            </a:r>
            <a:br>
              <a:rPr lang="en-US" sz="2400" dirty="0"/>
            </a:br>
            <a:r>
              <a:rPr lang="en-US" sz="2400" dirty="0" err="1"/>
              <a:t>Eg:wages</a:t>
            </a:r>
            <a:r>
              <a:rPr lang="en-US" sz="2400" dirty="0"/>
              <a:t> paid to carpenter, fees paid to </a:t>
            </a:r>
            <a:r>
              <a:rPr lang="en-US" sz="2400" dirty="0" err="1"/>
              <a:t>tailor,etc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(B) Indirect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Labour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400" dirty="0"/>
              <a:t>is one which cannot be conveniently identified or attributed wholly to a particular job, prod </a:t>
            </a:r>
            <a:r>
              <a:rPr lang="en-US" sz="2400" dirty="0" err="1"/>
              <a:t>uct</a:t>
            </a:r>
            <a:r>
              <a:rPr lang="en-US" sz="2400" dirty="0"/>
              <a:t> or process.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14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AE8A-6272-4A26-956B-B084033B4454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Indirect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At factory level </a:t>
            </a:r>
            <a:r>
              <a:rPr lang="en-US" sz="2400" dirty="0"/>
              <a:t>– foremen’s salary, works manager’s salary, gate keeper’s salary,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At office level </a:t>
            </a:r>
            <a:r>
              <a:rPr lang="en-US" sz="2400" dirty="0"/>
              <a:t>– Accountant’s salary, GM’s salary, Manager’s salary,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At selling and distribution level </a:t>
            </a:r>
            <a:r>
              <a:rPr lang="en-US" sz="2400" dirty="0"/>
              <a:t>– salesmen salaries, Logistics manager salary,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15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542C-1746-4D74-9CA5-D1FA28B99B89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11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980040" cy="5257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Other Expenses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</a:t>
            </a:r>
            <a:r>
              <a:rPr lang="en-US" sz="2700" dirty="0">
                <a:latin typeface="+mn-lt"/>
              </a:rPr>
              <a:t>are those expenses other than materials and labour.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a) </a:t>
            </a:r>
            <a:r>
              <a:rPr lang="en-US" sz="2700" b="1" dirty="0">
                <a:latin typeface="+mn-lt"/>
              </a:rPr>
              <a:t>Direct Expenses: </a:t>
            </a:r>
            <a:r>
              <a:rPr lang="en-US" sz="2700" dirty="0">
                <a:latin typeface="+mn-lt"/>
              </a:rPr>
              <a:t>are those expenses which can be directly allocated to particular job, process or product. </a:t>
            </a:r>
            <a:r>
              <a:rPr lang="en-US" sz="2700" dirty="0" err="1">
                <a:latin typeface="+mn-lt"/>
              </a:rPr>
              <a:t>Eg</a:t>
            </a:r>
            <a:r>
              <a:rPr lang="en-US" sz="2700" dirty="0">
                <a:latin typeface="+mn-lt"/>
              </a:rPr>
              <a:t> : Excise duty, royalty, special hire charges,etc.</a:t>
            </a:r>
            <a:br>
              <a:rPr lang="en-US" sz="2700" dirty="0">
                <a:latin typeface="+mn-lt"/>
              </a:rPr>
            </a:b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</a:rPr>
              <a:t>b) </a:t>
            </a:r>
            <a:r>
              <a:rPr lang="en-US" sz="2700" b="1" dirty="0">
                <a:latin typeface="+mn-lt"/>
              </a:rPr>
              <a:t>Indirect Expenses:  </a:t>
            </a:r>
            <a:r>
              <a:rPr lang="en-US" sz="2700" dirty="0">
                <a:latin typeface="+mn-lt"/>
              </a:rPr>
              <a:t>are those expenses which cannot be directly allocated to particular job, process or product</a:t>
            </a:r>
            <a:r>
              <a:rPr lang="en-US" sz="27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16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FF0A-7115-4646-8588-47F00C1351F0}" type="datetime1">
              <a:rPr lang="en-GB" smtClean="0"/>
              <a:t>30/10/2024</a:t>
            </a:fld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61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other expenses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844824"/>
            <a:ext cx="8229600" cy="254888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400" b="1" dirty="0"/>
              <a:t>At factory level </a:t>
            </a:r>
            <a:r>
              <a:rPr lang="en-US" sz="2400" dirty="0"/>
              <a:t>– factory  rent, factory insurance, lighting, etc.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b="1" dirty="0"/>
              <a:t>At office level </a:t>
            </a:r>
            <a:r>
              <a:rPr lang="en-US" sz="2400" dirty="0"/>
              <a:t>– office rent, office insurance, office lighting, etc.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b="1" dirty="0"/>
              <a:t>At sales &amp; distribution level </a:t>
            </a:r>
            <a:r>
              <a:rPr lang="en-US" sz="2400" dirty="0"/>
              <a:t>– advertising, show room expenses like rent, insurance, etc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17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68CC-5A91-4FAC-ACED-677421BA605E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18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ms-MY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Other classification of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en-US" sz="2400" dirty="0"/>
              <a:t>Costs can be grouped into the following categories:</a:t>
            </a:r>
          </a:p>
          <a:p>
            <a:endParaRPr lang="en-US" sz="2400" dirty="0"/>
          </a:p>
          <a:p>
            <a:pPr lvl="1"/>
            <a:r>
              <a:rPr lang="en-US" sz="2400" dirty="0"/>
              <a:t>According to Functions or Operations;</a:t>
            </a:r>
          </a:p>
          <a:p>
            <a:pPr lvl="1"/>
            <a:r>
              <a:rPr lang="en-US" sz="2400" dirty="0"/>
              <a:t>According to Nature or Behavior,</a:t>
            </a:r>
          </a:p>
          <a:p>
            <a:pPr lvl="1"/>
            <a:r>
              <a:rPr lang="en-US" sz="2400" dirty="0"/>
              <a:t>Accounting to Controllability,</a:t>
            </a:r>
          </a:p>
          <a:p>
            <a:pPr lvl="1"/>
            <a:r>
              <a:rPr lang="en-US" sz="2400" dirty="0"/>
              <a:t>According to Normality,</a:t>
            </a:r>
          </a:p>
          <a:p>
            <a:pPr lvl="1"/>
            <a:r>
              <a:rPr lang="en-US" sz="2400" dirty="0"/>
              <a:t>According to Relevance to decision-making and Control.</a:t>
            </a:r>
          </a:p>
          <a:p>
            <a:pPr marL="0" indent="0">
              <a:buNone/>
            </a:pPr>
            <a:endParaRPr lang="ms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E6EC-AB53-4D49-B2B7-CD34613796D1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223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ms-MY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According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075240" cy="420506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ms-MY" sz="2400" b="1" dirty="0"/>
              <a:t>Production Cost: </a:t>
            </a:r>
            <a:r>
              <a:rPr lang="en-US" sz="2400" dirty="0"/>
              <a:t>incurred by a business when manufacturing a good or producing a service</a:t>
            </a:r>
            <a:endParaRPr lang="ms-MY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Administration Cost</a:t>
            </a:r>
            <a:r>
              <a:rPr lang="en-US" sz="2400" dirty="0"/>
              <a:t>: Cost of formulating the policy, directing the organization and controlling the operations of an undertaking which is not part of production, selling, distribution and research and development costs.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Selling Cost: </a:t>
            </a:r>
            <a:r>
              <a:rPr lang="en-US" sz="2400" dirty="0"/>
              <a:t>cost of seeking to create and stimulate demand and of securing order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Distribution Cost: </a:t>
            </a:r>
            <a:r>
              <a:rPr lang="en-US" sz="2400" dirty="0"/>
              <a:t>costs incurred to deliver the product from the production unit to the end user</a:t>
            </a:r>
            <a:endParaRPr lang="ms-MY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8E0-BAA0-40F2-A131-86991A97295F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931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362200"/>
            <a:ext cx="8229600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MY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 to cost </a:t>
            </a:r>
            <a:r>
              <a:rPr lang="en-MY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</a:t>
            </a:fld>
            <a:endParaRPr lang="en-MY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1456-611A-496E-B72E-F9356BDFA530}" type="datetime1">
              <a:rPr lang="en-GB" smtClean="0"/>
              <a:t>30/10/2024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36272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According to Nature or Behavior</a:t>
            </a:r>
            <a:endParaRPr lang="ms-MY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484984"/>
          </a:xfrm>
        </p:spPr>
        <p:txBody>
          <a:bodyPr/>
          <a:lstStyle/>
          <a:p>
            <a:pPr algn="just"/>
            <a:r>
              <a:rPr lang="ms-MY" sz="2400" b="1" dirty="0"/>
              <a:t>Fixed Cost: </a:t>
            </a:r>
            <a:r>
              <a:rPr lang="en-US" sz="2400" dirty="0"/>
              <a:t>a cost which tends to be unaffected by variations (increase or decrease) in volume of output within a certain activity level. </a:t>
            </a:r>
            <a:endParaRPr lang="ms-MY" sz="2400" dirty="0"/>
          </a:p>
          <a:p>
            <a:pPr algn="just"/>
            <a:r>
              <a:rPr lang="en-US" sz="2400" b="1" dirty="0"/>
              <a:t>Variable Cost:</a:t>
            </a:r>
            <a:r>
              <a:rPr lang="en-US" sz="2400" dirty="0"/>
              <a:t> a cost which tends to vary directly with volume of output.</a:t>
            </a:r>
          </a:p>
          <a:p>
            <a:pPr algn="just"/>
            <a:r>
              <a:rPr lang="en-US" sz="2400" b="1" dirty="0"/>
              <a:t>Semi-fixed or Semi-variable: </a:t>
            </a:r>
            <a:r>
              <a:rPr lang="en-US" sz="2400" dirty="0"/>
              <a:t>cost is a cost which is partly variable. Is a cost with changes but not in direct proportion to the increase or decrease in the production-output .</a:t>
            </a:r>
            <a:endParaRPr lang="ms-MY" sz="2400" dirty="0"/>
          </a:p>
          <a:p>
            <a:pPr marL="0" indent="0">
              <a:buNone/>
            </a:pPr>
            <a:endParaRPr lang="ms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138-6858-4B07-B8AD-E8A0261C8356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372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7" y="188640"/>
            <a:ext cx="6563072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ms-MY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According to controllability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Controllable Cost: </a:t>
            </a:r>
            <a:r>
              <a:rPr lang="en-US" sz="2400" dirty="0"/>
              <a:t>This is a cost which can be influenced by the action of a specified member of an undertaking</a:t>
            </a:r>
          </a:p>
          <a:p>
            <a:pPr algn="just"/>
            <a:r>
              <a:rPr lang="en-US" sz="2400" b="1" dirty="0"/>
              <a:t>Uncontrollable Costs: </a:t>
            </a:r>
            <a:r>
              <a:rPr lang="en-US" sz="2400" dirty="0"/>
              <a:t>it is a cost which cannot be influenced by the action of a specified member of an undertaking.</a:t>
            </a:r>
          </a:p>
          <a:p>
            <a:pPr marL="0" indent="0" algn="just">
              <a:buNone/>
            </a:pPr>
            <a:endParaRPr lang="ms-MY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7054-CB9A-483A-80B7-F9B8E185B13C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16216" y="6381328"/>
            <a:ext cx="2133600" cy="365125"/>
          </a:xfrm>
        </p:spPr>
        <p:txBody>
          <a:bodyPr/>
          <a:lstStyle/>
          <a:p>
            <a:fld id="{E674E908-32F5-4E72-A790-BA4E06D917E5}" type="slidenum">
              <a:rPr lang="en-MY" smtClean="0"/>
              <a:t>21</a:t>
            </a:fld>
            <a:endParaRPr lang="en-MY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72888" y="3501008"/>
            <a:ext cx="5688632" cy="928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According to normality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30185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•</a:t>
            </a:r>
            <a:r>
              <a:rPr lang="en-US" sz="2400" dirty="0"/>
              <a:t>Normal Cost: It is the cost at a given level of output in the condition at which that level of output is normally attained</a:t>
            </a:r>
          </a:p>
          <a:p>
            <a:pPr algn="just"/>
            <a:r>
              <a:rPr lang="en-US" sz="2400" b="1" dirty="0"/>
              <a:t>Abnormal cost: </a:t>
            </a:r>
            <a:r>
              <a:rPr lang="en-US" sz="2400" dirty="0"/>
              <a:t>it is a cost which is beyond normal cost</a:t>
            </a:r>
            <a:endParaRPr lang="ms-MY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500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According to relevance to decision-making and Control</a:t>
            </a:r>
            <a:endParaRPr lang="ms-MY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19695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Relevant Costs: </a:t>
            </a:r>
            <a:r>
              <a:rPr lang="en-US" sz="2400" dirty="0"/>
              <a:t>Relevant costs are costs that change with respect to a particular decision. Sunk costs are never relevant but Future costs may or may not be relevant.</a:t>
            </a:r>
          </a:p>
          <a:p>
            <a:pPr lvl="0" algn="just"/>
            <a:r>
              <a:rPr lang="en-US" sz="2400" b="1" dirty="0"/>
              <a:t>Irrelevant costs: </a:t>
            </a:r>
            <a:r>
              <a:rPr lang="en-US" sz="2400" dirty="0"/>
              <a:t>Irrelevant cost to represent a business cost that does not impact a management decision</a:t>
            </a:r>
            <a:r>
              <a:rPr lang="en-US" sz="2400" b="1" dirty="0"/>
              <a:t> </a:t>
            </a:r>
            <a:endParaRPr lang="ms-MY" sz="2400" dirty="0"/>
          </a:p>
          <a:p>
            <a:r>
              <a:rPr lang="en-US" sz="2400" dirty="0"/>
              <a:t>Irrelevant  cost may include overhead costs, book values, sunk costs, notional costs, non-monetary costs or fixed expenses.</a:t>
            </a:r>
          </a:p>
          <a:p>
            <a:endParaRPr lang="ms-MY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D0D2-E760-4362-9F39-1D0607849AB9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481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ms-MY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OTHER CLASSES OF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Product Costs vs. Period Costs: </a:t>
            </a:r>
            <a:r>
              <a:rPr lang="en-US" sz="2400" b="1" dirty="0">
                <a:solidFill>
                  <a:schemeClr val="accent1"/>
                </a:solidFill>
              </a:rPr>
              <a:t>Product costs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are costs assigned to the manufacture of products and recognized for financial reporting when sold. </a:t>
            </a:r>
            <a:r>
              <a:rPr lang="en-US" sz="2400" b="1" dirty="0">
                <a:solidFill>
                  <a:schemeClr val="accent1"/>
                </a:solidFill>
              </a:rPr>
              <a:t>Period costs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are on the other hand are all costs other than product costs. They include marketing costs and administrative costs, etc.</a:t>
            </a:r>
            <a:endParaRPr lang="ms-MY" sz="2400" dirty="0"/>
          </a:p>
          <a:p>
            <a:pPr marL="0" lvl="0" indent="0" algn="just">
              <a:buNone/>
            </a:pPr>
            <a:endParaRPr lang="ms-MY" sz="2400" dirty="0"/>
          </a:p>
          <a:p>
            <a:pPr lvl="0" algn="just"/>
            <a:r>
              <a:rPr lang="en-US" sz="2400" b="1" dirty="0"/>
              <a:t>Prime Costs vs. Conversion Costs: </a:t>
            </a:r>
            <a:r>
              <a:rPr lang="en-US" sz="2400" b="1" dirty="0">
                <a:solidFill>
                  <a:schemeClr val="accent1"/>
                </a:solidFill>
              </a:rPr>
              <a:t>Prime costs </a:t>
            </a:r>
            <a:r>
              <a:rPr lang="en-US" sz="2400" dirty="0"/>
              <a:t>are the sum of all direct costs such as direct materials, direct labor and any other direct costs. </a:t>
            </a:r>
            <a:r>
              <a:rPr lang="en-US" sz="2400" b="1" dirty="0">
                <a:solidFill>
                  <a:schemeClr val="accent1"/>
                </a:solidFill>
              </a:rPr>
              <a:t>Conversion costs </a:t>
            </a:r>
            <a:r>
              <a:rPr lang="en-US" sz="2400" dirty="0"/>
              <a:t>are all costs incurred to convert the raw materials to finished products and they equal the sum of direct labor, other direct costs (other than materials) and manufacturing overheads.</a:t>
            </a:r>
            <a:endParaRPr lang="ms-MY" sz="2400" dirty="0"/>
          </a:p>
          <a:p>
            <a:endParaRPr lang="ms-MY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BDE2-FDEB-4BBF-87E6-72067F067585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22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sz="2400" b="1" dirty="0"/>
              <a:t>Sunk Costs Vs. Opportunity Costs: </a:t>
            </a:r>
            <a:r>
              <a:rPr lang="en-US" sz="2400" dirty="0">
                <a:solidFill>
                  <a:schemeClr val="accent1"/>
                </a:solidFill>
              </a:rPr>
              <a:t>Sunk costs </a:t>
            </a:r>
            <a:r>
              <a:rPr lang="en-US" sz="2400" dirty="0"/>
              <a:t>are the costs which have been created by a decision that was made in the past and cannot be changed by any decision that will be made in the future. </a:t>
            </a:r>
            <a:r>
              <a:rPr lang="en-US" sz="2400" dirty="0">
                <a:solidFill>
                  <a:schemeClr val="accent1"/>
                </a:solidFill>
              </a:rPr>
              <a:t>Opportunity costs </a:t>
            </a:r>
            <a:r>
              <a:rPr lang="en-US" sz="2400" dirty="0"/>
              <a:t>are costs of a potential benefit foregone.</a:t>
            </a:r>
          </a:p>
          <a:p>
            <a:endParaRPr lang="ms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C8F3-D64F-499C-AFDD-0B04558A6861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403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466B-49D8-45B4-BA35-675333E2DBC9}" type="datetime1">
              <a:rPr lang="en-GB" smtClean="0"/>
              <a:t>30/10/2024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25</a:t>
            </a:fld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620688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Individual assignment 1:</a:t>
            </a:r>
            <a:r>
              <a:rPr lang="en-MY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889" y="17008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MY" sz="2400" dirty="0"/>
              <a:t>Discuss the importance of cost accounting to the management, employees, creditors, and government.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400" dirty="0"/>
              <a:t>Mention and explain steps to be taken while installing cost accounting systems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400" dirty="0"/>
              <a:t>Discuss the arguments against the installation of cost accounting system in an industry.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400" dirty="0"/>
              <a:t>Discuss the limitations of cost accounting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08" y="4725144"/>
            <a:ext cx="809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Requirements for submission: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MY" dirty="0"/>
              <a:t>Each question’s answer must not be more than one page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MY" dirty="0"/>
              <a:t>Please submit before next session through </a:t>
            </a:r>
            <a:r>
              <a:rPr lang="en-US" dirty="0"/>
              <a:t>the following email </a:t>
            </a:r>
            <a:r>
              <a:rPr lang="en-US" b="1" dirty="0">
                <a:hlinkClick r:id="rId2"/>
              </a:rPr>
              <a:t>fauzmokha@suza.ac.tz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531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75153"/>
            <a:ext cx="7632848" cy="707886"/>
          </a:xfrm>
          <a:prstGeom prst="rect">
            <a:avLst/>
          </a:prstGeom>
          <a:ln>
            <a:noFill/>
          </a:ln>
          <a:scene3d>
            <a:camera prst="orthographicFront"/>
            <a:lightRig rig="harsh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4000" b="1" dirty="0">
                <a:ln/>
                <a:solidFill>
                  <a:schemeClr val="accent3"/>
                </a:solidFill>
              </a:rPr>
              <a:t>THE END OF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219083"/>
            <a:ext cx="4032914" cy="120032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relaxedInset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LISTENING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30" y="2537197"/>
            <a:ext cx="4032914" cy="1714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805349" y="1"/>
            <a:ext cx="628649" cy="562971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FFD2-9625-40AB-9690-3C8F2D04BFF6}" type="datetime1">
              <a:rPr lang="en-GB" smtClean="0"/>
              <a:t>30/10/2024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99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23528" y="708966"/>
            <a:ext cx="54726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MY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Learning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2420888"/>
            <a:ext cx="7753672" cy="378565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Define cost, costing, cost accounting, cost control, cost object</a:t>
            </a:r>
            <a:endParaRPr lang="en-MY" sz="2400" dirty="0">
              <a:latin typeface="Calibri" pitchFamily="34" charset="0"/>
              <a:cs typeface="Tahoma" pitchFamily="34" charset="0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Describe the nature, purpose and scope of cost accounting</a:t>
            </a:r>
            <a:endParaRPr lang="en-MY" sz="2400" dirty="0">
              <a:latin typeface="Calibri" pitchFamily="34" charset="0"/>
              <a:cs typeface="Tahoma" pitchFamily="34" charset="0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Distinguish between cost accounting and financial accounting</a:t>
            </a:r>
            <a:endParaRPr lang="en-MY" sz="2400" dirty="0">
              <a:latin typeface="Calibri" pitchFamily="34" charset="0"/>
              <a:cs typeface="Tahoma" pitchFamily="34" charset="0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Explain the characteristics of goods and effective cost accounting information</a:t>
            </a:r>
            <a:endParaRPr lang="en-MY" sz="2400" dirty="0">
              <a:latin typeface="Calibri" pitchFamily="34" charset="0"/>
              <a:cs typeface="Tahoma" pitchFamily="34" charset="0"/>
            </a:endParaRP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What are the main elements of costs?</a:t>
            </a:r>
          </a:p>
          <a:p>
            <a:pPr marL="800100" lvl="1" indent="-342900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Calibri" pitchFamily="34" charset="0"/>
                <a:cs typeface="Tahoma" pitchFamily="34" charset="0"/>
              </a:rPr>
              <a:t>Outline and discuss different types of costs 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8A447-26CA-448A-8C3A-06ED61E81A17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6CB62-96DC-468E-9406-E6AE997DFA6A}" type="datetime1">
              <a:rPr lang="en-GB" smtClean="0"/>
              <a:t>30/10/2024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Dr Fauz M. Khamis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5125" y="1524000"/>
            <a:ext cx="8458200" cy="19812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+mj-cs"/>
              </a:rPr>
              <a:t>COST ACCOUNTING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 </a:t>
            </a:r>
            <a:r>
              <a:rPr lang="en-US" sz="3000" dirty="0">
                <a:latin typeface="Calibri" pitchFamily="34" charset="0"/>
                <a:cs typeface="+mj-cs"/>
              </a:rPr>
              <a:t>Is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 </a:t>
            </a:r>
            <a:r>
              <a:rPr lang="en-US" sz="3000" dirty="0">
                <a:solidFill>
                  <a:schemeClr val="bg1">
                    <a:lumMod val="10000"/>
                  </a:schemeClr>
                </a:solidFill>
                <a:latin typeface="Calibri" pitchFamily="34" charset="0"/>
                <a:cs typeface="+mj-cs"/>
              </a:rPr>
              <a:t>the process of accounting for the costs from the point at which expenditure incurred, to the establishment of its ultimate relationship with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+mj-cs"/>
              </a:rPr>
              <a:t>cost centers </a:t>
            </a:r>
            <a:r>
              <a:rPr lang="en-US" sz="3000" dirty="0">
                <a:latin typeface="Calibri" pitchFamily="34" charset="0"/>
                <a:cs typeface="+mj-cs"/>
              </a:rPr>
              <a:t>and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+mj-cs"/>
              </a:rPr>
              <a:t> cost units</a:t>
            </a:r>
            <a:r>
              <a:rPr lang="en-US" sz="3000" dirty="0">
                <a:solidFill>
                  <a:schemeClr val="bg1">
                    <a:lumMod val="10000"/>
                  </a:schemeClr>
                </a:solidFill>
                <a:latin typeface="Calibri" pitchFamily="34" charset="0"/>
                <a:cs typeface="+mj-cs"/>
              </a:rPr>
              <a:t>. “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b="1" dirty="0">
              <a:solidFill>
                <a:schemeClr val="bg1">
                  <a:lumMod val="10000"/>
                </a:schemeClr>
              </a:solidFill>
              <a:cs typeface="+mj-cs"/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b="1" dirty="0">
              <a:solidFill>
                <a:schemeClr val="bg1">
                  <a:lumMod val="10000"/>
                </a:schemeClr>
              </a:solidFill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887" y="381000"/>
            <a:ext cx="7620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MY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Cost Accounting - meaning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84887" y="3610845"/>
            <a:ext cx="8382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MY" sz="2800" dirty="0">
                <a:latin typeface="Calibri" pitchFamily="34" charset="0"/>
              </a:rPr>
              <a:t>Hence, cost accounting  can be defined as the process of identifying, summarizing, and interpreting cost information needed for: </a:t>
            </a:r>
          </a:p>
          <a:p>
            <a:pPr lvl="2" algn="just" eaLnBrk="1" hangingPunct="1">
              <a:buFontTx/>
              <a:buBlip>
                <a:blip r:embed="rId2"/>
              </a:buBlip>
            </a:pPr>
            <a:r>
              <a:rPr lang="en-MY" sz="2800" dirty="0">
                <a:latin typeface="Calibri" pitchFamily="34" charset="0"/>
              </a:rPr>
              <a:t>planning and control</a:t>
            </a:r>
          </a:p>
          <a:p>
            <a:pPr lvl="2" algn="just" eaLnBrk="1" hangingPunct="1">
              <a:buFontTx/>
              <a:buBlip>
                <a:blip r:embed="rId2"/>
              </a:buBlip>
            </a:pPr>
            <a:r>
              <a:rPr lang="en-MY" sz="2800" dirty="0">
                <a:latin typeface="Calibri" pitchFamily="34" charset="0"/>
              </a:rPr>
              <a:t>management decisions</a:t>
            </a:r>
          </a:p>
          <a:p>
            <a:pPr lvl="2" algn="just" eaLnBrk="1" hangingPunct="1">
              <a:buFontTx/>
              <a:buBlip>
                <a:blip r:embed="rId2"/>
              </a:buBlip>
            </a:pPr>
            <a:r>
              <a:rPr lang="en-MY" sz="2800" dirty="0">
                <a:latin typeface="Calibri" pitchFamily="34" charset="0"/>
              </a:rPr>
              <a:t>product costing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4</a:t>
            </a:fld>
            <a:endParaRPr lang="en-MY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F7FC-74EB-47B1-BB35-57871F896689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2280801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8452021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MY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Cost accounting- Nature and purpose 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457200" y="2492896"/>
            <a:ext cx="8580239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Cost accounting provides internal report to the management for planning, decision making and control. 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The nature of cost accounting can be brought under the following headings: </a:t>
            </a:r>
          </a:p>
          <a:p>
            <a:pPr lvl="3"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A body of knowledge</a:t>
            </a:r>
          </a:p>
          <a:p>
            <a:pPr lvl="3"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A science</a:t>
            </a:r>
          </a:p>
          <a:p>
            <a:pPr lvl="3"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An art </a:t>
            </a:r>
          </a:p>
          <a:p>
            <a:pPr lvl="3" algn="just" eaLnBrk="1" hangingPunct="1">
              <a:buFont typeface="Arial" pitchFamily="34" charset="0"/>
              <a:buChar char="•"/>
            </a:pPr>
            <a:r>
              <a:rPr lang="en-MY" dirty="0">
                <a:latin typeface="Calibri" pitchFamily="34" charset="0"/>
              </a:rPr>
              <a:t>A professional</a:t>
            </a:r>
          </a:p>
          <a:p>
            <a:pPr lvl="2" eaLnBrk="1" hangingPunct="1"/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373706" y="1905000"/>
            <a:ext cx="2133600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MY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5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8334-0298-4311-B190-B530878DD571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56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4182616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Wingdings" pitchFamily="2" charset="2"/>
              <a:buChar char="Ø"/>
              <a:defRPr/>
            </a:pPr>
            <a:r>
              <a:rPr lang="en-MY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Purposes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04800" y="2514600"/>
            <a:ext cx="851567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Ascertainment of cost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Cost control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Determination of selling price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Frequent preparation of accounts and other reports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Calibri" pitchFamily="34" charset="0"/>
              </a:rPr>
              <a:t>To provide a basis for operating policy</a:t>
            </a:r>
            <a:endParaRPr lang="en-MY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57200"/>
            <a:ext cx="500502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MY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Nature and Purpose …….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6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8884-E620-40FA-BB04-219A3793E181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7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6324" y="3111263"/>
            <a:ext cx="2082115" cy="109410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accounting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24152" y="2511356"/>
            <a:ext cx="624360" cy="665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3836" y="1744170"/>
            <a:ext cx="196125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book-keep</a:t>
            </a:r>
            <a:r>
              <a:rPr lang="en-US" sz="1600" b="1" dirty="0"/>
              <a:t>ing</a:t>
            </a:r>
            <a:endParaRPr lang="en-MY" sz="1600" dirty="0"/>
          </a:p>
        </p:txBody>
      </p:sp>
      <p:sp>
        <p:nvSpPr>
          <p:cNvPr id="14" name="Rectangle 13"/>
          <p:cNvSpPr/>
          <p:nvPr/>
        </p:nvSpPr>
        <p:spPr>
          <a:xfrm>
            <a:off x="4994635" y="4975841"/>
            <a:ext cx="129118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imes New Roman"/>
              </a:rPr>
              <a:t>Cost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</a:rPr>
              <a:t>system</a:t>
            </a:r>
            <a:endParaRPr lang="en-M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0970" y="3624307"/>
            <a:ext cx="2102457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</a:rPr>
              <a:t>Cost 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Segoe UI Semilight" pitchFamily="34" charset="0"/>
              </a:rPr>
              <a:t>ascertainment</a:t>
            </a:r>
            <a:endParaRPr lang="en-M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Segoe UI Semi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241200">
            <a:off x="1963855" y="2127763"/>
            <a:ext cx="1296765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Analysis</a:t>
            </a:r>
            <a:endParaRPr lang="en-M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753" y="3569105"/>
            <a:ext cx="1721240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comparisons</a:t>
            </a:r>
            <a:endParaRPr lang="en-M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200085">
            <a:off x="2813446" y="4957351"/>
            <a:ext cx="1231106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Cost Control</a:t>
            </a:r>
            <a:endParaRPr lang="en-M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75906">
            <a:off x="6180031" y="2232831"/>
            <a:ext cx="126297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</a:rPr>
              <a:t>Cost Report</a:t>
            </a:r>
            <a:r>
              <a:rPr lang="en-US" sz="1600" b="1" dirty="0">
                <a:solidFill>
                  <a:srgbClr val="000000"/>
                </a:solidFill>
                <a:effectLst/>
                <a:latin typeface="Calibri" pitchFamily="34" charset="0"/>
                <a:ea typeface="Times New Roman"/>
              </a:rPr>
              <a:t>s</a:t>
            </a:r>
            <a:endParaRPr lang="en-MY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endCxn id="13" idx="2"/>
          </p:cNvCxnSpPr>
          <p:nvPr/>
        </p:nvCxnSpPr>
        <p:spPr>
          <a:xfrm flipV="1">
            <a:off x="4674463" y="2082724"/>
            <a:ext cx="0" cy="9778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</p:cNvCxnSpPr>
          <p:nvPr/>
        </p:nvCxnSpPr>
        <p:spPr>
          <a:xfrm flipH="1">
            <a:off x="2446994" y="3658315"/>
            <a:ext cx="969330" cy="44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29000" y="4205366"/>
            <a:ext cx="685803" cy="7164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56213" y="4177336"/>
            <a:ext cx="642226" cy="744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354593" y="2615193"/>
            <a:ext cx="893806" cy="695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5" idx="1"/>
          </p:cNvCxnSpPr>
          <p:nvPr/>
        </p:nvCxnSpPr>
        <p:spPr>
          <a:xfrm>
            <a:off x="5498439" y="3755560"/>
            <a:ext cx="992531" cy="38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357" name="TextBox 57356"/>
          <p:cNvSpPr txBox="1"/>
          <p:nvPr/>
        </p:nvSpPr>
        <p:spPr>
          <a:xfrm>
            <a:off x="609600" y="380999"/>
            <a:ext cx="619464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MY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Scope of cost accounting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7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BA4E-642F-4705-AFB9-1C3BE7D21F00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049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03" y="609600"/>
            <a:ext cx="831403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MY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hlinkClick r:id="rId2" action="ppaction://hlinkfile"/>
              </a:rPr>
              <a:t>Distinction between cost accounting and financial accounting</a:t>
            </a:r>
            <a:endParaRPr lang="en-MY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2927"/>
              </p:ext>
            </p:extLst>
          </p:nvPr>
        </p:nvGraphicFramePr>
        <p:xfrm>
          <a:off x="603571" y="2514600"/>
          <a:ext cx="8153101" cy="36982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980">
                <a:tc>
                  <a:txBody>
                    <a:bodyPr/>
                    <a:lstStyle/>
                    <a:p>
                      <a:r>
                        <a:rPr lang="en-MY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Points of differences</a:t>
                      </a:r>
                    </a:p>
                  </a:txBody>
                  <a:tcPr marL="91437" marR="91437" marT="45724" marB="4572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Cost Accounting</a:t>
                      </a:r>
                    </a:p>
                  </a:txBody>
                  <a:tcPr marL="91437" marR="91437" marT="45724" marB="45724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Financial Accounting</a:t>
                      </a:r>
                    </a:p>
                  </a:txBody>
                  <a:tcPr marL="91437" marR="91437" marT="45724" marB="45724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analyse,</a:t>
                      </a:r>
                      <a:r>
                        <a:rPr kumimoji="0" lang="en-GB" sz="2400" kern="12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ascertain and control of cost.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record financial transactions, finding out profit or loss and financial position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24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Frequency</a:t>
                      </a:r>
                      <a:r>
                        <a:rPr lang="en-MY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of reporting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presents cost information at frequent intervals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presents financial information at the end of the accounting period</a:t>
                      </a:r>
                      <a:endParaRPr lang="en-MY" sz="2400" dirty="0">
                        <a:solidFill>
                          <a:srgbClr val="08080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8</a:t>
            </a:fld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87E7-75CA-4364-BB5C-D25113CF6D98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214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19967"/>
              </p:ext>
            </p:extLst>
          </p:nvPr>
        </p:nvGraphicFramePr>
        <p:xfrm>
          <a:off x="533400" y="1295400"/>
          <a:ext cx="8120064" cy="46634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38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Recording</a:t>
                      </a:r>
                      <a:r>
                        <a:rPr lang="en-MY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manner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tc>
                  <a:txBody>
                    <a:bodyPr/>
                    <a:lstStyle/>
                    <a:p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records transactions in an objective manner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records transactions in a subjective manner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38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Analysis of profits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Disclose profit for the entire business</a:t>
                      </a:r>
                      <a:r>
                        <a:rPr lang="en-MY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as a whole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Shows the profitability</a:t>
                      </a:r>
                      <a:r>
                        <a:rPr lang="en-MY" sz="24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otherwise of each product, process, or operations so as to reveal areas of profitability.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1" marR="91441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38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GB" sz="2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Obligation to maintain accounts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r>
                        <a:rPr lang="en-MY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generally kept voluntarily meeting the requirements of the management</a:t>
                      </a:r>
                      <a:endParaRPr lang="en-MY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37" marR="91437"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MY" sz="24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kept compulsory to meet the requirement of the Companies Act and income Tax Act</a:t>
                      </a:r>
                      <a:endParaRPr kumimoji="0" lang="en-MY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E908-32F5-4E72-A790-BA4E06D917E5}" type="slidenum">
              <a:rPr lang="en-MY" smtClean="0"/>
              <a:t>9</a:t>
            </a:fld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D576-253E-46DA-A9E1-E20D0EC3B4BE}" type="datetime1">
              <a:rPr lang="en-GB" smtClean="0"/>
              <a:t>30/10/2024</a:t>
            </a:fld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Dr Fauz M. Khamis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4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1727</Words>
  <Application>Microsoft Office PowerPoint</Application>
  <PresentationFormat>On-screen Show (4:3)</PresentationFormat>
  <Paragraphs>216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Constantia</vt:lpstr>
      <vt:lpstr>Majalla UI</vt:lpstr>
      <vt:lpstr>Tahoma</vt:lpstr>
      <vt:lpstr>Wingdings</vt:lpstr>
      <vt:lpstr>Wingdings 2</vt:lpstr>
      <vt:lpstr>Office Theme</vt:lpstr>
      <vt:lpstr>Cost accounting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Labour: The human effort required to convert the materials into finished product is called labour.      (a) Direct Labour: is one which can be conveniently  identified or attributed wholly to a particular job, product or process. Eg:wages paid to carpenter, fees paid to tailor,etc.      (B) Indirect Labour: is one which cannot be conveniently identified or attributed wholly to a particular job, prod uct or process.</vt:lpstr>
      <vt:lpstr>Examples Of Indirect Labour</vt:lpstr>
      <vt:lpstr>Other Expenses: are those expenses other than materials and labour.  a) Direct Expenses: are those expenses which can be directly allocated to particular job, process or product. Eg : Excise duty, royalty, special hire charges,etc.  b) Indirect Expenses:  are those expenses which cannot be directly allocated to particular job, process or product.</vt:lpstr>
      <vt:lpstr>Examples of other expenses</vt:lpstr>
      <vt:lpstr>Other classification of costs</vt:lpstr>
      <vt:lpstr>According to Functions</vt:lpstr>
      <vt:lpstr>According to Nature or Behavior</vt:lpstr>
      <vt:lpstr>According to controllability</vt:lpstr>
      <vt:lpstr>According to relevance to decision-making and Control</vt:lpstr>
      <vt:lpstr>OTHER CLASSES OF COSTS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Fauz Khamis</cp:lastModifiedBy>
  <cp:revision>73</cp:revision>
  <dcterms:created xsi:type="dcterms:W3CDTF">2015-02-26T08:37:00Z</dcterms:created>
  <dcterms:modified xsi:type="dcterms:W3CDTF">2024-10-30T04:42:42Z</dcterms:modified>
</cp:coreProperties>
</file>