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4" r:id="rId4"/>
    <p:sldId id="295" r:id="rId5"/>
    <p:sldId id="285" r:id="rId6"/>
    <p:sldId id="297" r:id="rId7"/>
    <p:sldId id="286" r:id="rId8"/>
    <p:sldId id="29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74" r:id="rId17"/>
    <p:sldId id="299" r:id="rId18"/>
    <p:sldId id="30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1" r:id="rId27"/>
    <p:sldId id="262" r:id="rId28"/>
    <p:sldId id="263" r:id="rId29"/>
    <p:sldId id="273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898FD-FDD9-4792-825E-ED64EC26D52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58356-3F12-4A1C-9A3F-C999FC235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0F5C-5A09-42A0-9C25-07FC2269499F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CA35-A8FF-4F05-A716-61EE5842C754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C0D3-4071-4B94-BC2F-2F3C557AC769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6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143-8BA0-4F26-AA2E-3DCF3A14400F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6471-ADAA-41CA-BE27-415D663E7253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5E24-DC1E-4AF1-9888-4A4A30A40CB9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E80A-F2AC-45C1-8E9E-93E366AE6AF3}" type="datetime1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0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00CF-429C-46E5-838C-8C3499A52477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C50-CA1C-40E3-B9B3-1052AD28DF8B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0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53E8-4065-4EBC-BC21-FD3B6243B8CC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3941-179B-4386-AD79-856FC2E25AE7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1CD3-1D95-4235-8278-25049E8D6661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0752-9066-4635-8C78-521F429C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za.ac.tz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tps/application.suza.ac.tz/auth/index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868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Data Communication and Computer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CS 2103 </a:t>
            </a:r>
          </a:p>
          <a:p>
            <a:r>
              <a:rPr lang="en-US" dirty="0"/>
              <a:t> Data Communication and Computer Networks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805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An </a:t>
            </a:r>
            <a:r>
              <a:rPr lang="en-US" b="1" dirty="0"/>
              <a:t>IP address</a:t>
            </a:r>
            <a:r>
              <a:rPr lang="en-US" dirty="0"/>
              <a:t> is a unique identifier assigned to each device on a network. It can be:</a:t>
            </a:r>
          </a:p>
          <a:p>
            <a:pPr algn="just"/>
            <a:r>
              <a:rPr lang="en-US" b="1" dirty="0"/>
              <a:t>IPv4</a:t>
            </a:r>
            <a:r>
              <a:rPr lang="en-US" dirty="0"/>
              <a:t>: A 32-bit address written in decimal format (e.g., 192.168.1.1). It supports approximately 4.3 billion unique addresses.</a:t>
            </a:r>
          </a:p>
          <a:p>
            <a:pPr algn="just"/>
            <a:r>
              <a:rPr lang="en-US" b="1" dirty="0"/>
              <a:t>IPv6</a:t>
            </a:r>
            <a:r>
              <a:rPr lang="en-US" dirty="0"/>
              <a:t>: A 128-bit address written in hexadecimal format, designed to accommodate the growing number of devices on the internet (e.g., 2001:0db8:85a3:0000:0000:8a2e:0370:7334).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Layers (OSI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/>
              <a:t>Open Systems Interconnection (OSI) model</a:t>
            </a:r>
            <a:r>
              <a:rPr lang="en-US" dirty="0"/>
              <a:t> divides network communication into seven layers:</a:t>
            </a:r>
          </a:p>
          <a:p>
            <a:pPr algn="just"/>
            <a:r>
              <a:rPr lang="en-US" b="1" dirty="0"/>
              <a:t>Physical Layer</a:t>
            </a:r>
            <a:r>
              <a:rPr lang="en-US" dirty="0"/>
              <a:t>: Deals with the physical connection and transmission of raw data (cables, switches).</a:t>
            </a:r>
          </a:p>
          <a:p>
            <a:pPr algn="just"/>
            <a:r>
              <a:rPr lang="en-US" b="1" dirty="0"/>
              <a:t>Data Link Layer</a:t>
            </a:r>
            <a:r>
              <a:rPr lang="en-US" dirty="0"/>
              <a:t>: Provides node-to-node data transfer and handles error correction (switches, MAC addressing).</a:t>
            </a:r>
          </a:p>
          <a:p>
            <a:pPr algn="just"/>
            <a:r>
              <a:rPr lang="en-US" b="1" dirty="0"/>
              <a:t>Network Layer</a:t>
            </a:r>
            <a:r>
              <a:rPr lang="en-US" dirty="0"/>
              <a:t>: Manages data routing and addressing (routers, IP addresses).</a:t>
            </a:r>
          </a:p>
          <a:p>
            <a:pPr algn="just"/>
            <a:r>
              <a:rPr lang="en-US" b="1" dirty="0"/>
              <a:t>Transport Layer</a:t>
            </a:r>
            <a:r>
              <a:rPr lang="en-US" dirty="0"/>
              <a:t>: Ensures reliable data transfer and error recovery (TCP, UDP).</a:t>
            </a:r>
          </a:p>
          <a:p>
            <a:pPr algn="just"/>
            <a:r>
              <a:rPr lang="en-US" b="1" dirty="0"/>
              <a:t>Session Layer</a:t>
            </a:r>
            <a:r>
              <a:rPr lang="en-US" dirty="0"/>
              <a:t>: Manages sessions between applications (establishing, maintaining, and terminating connections).</a:t>
            </a:r>
          </a:p>
          <a:p>
            <a:pPr algn="just"/>
            <a:r>
              <a:rPr lang="en-US" b="1" dirty="0"/>
              <a:t>Presentation Layer</a:t>
            </a:r>
            <a:r>
              <a:rPr lang="en-US" dirty="0"/>
              <a:t>: Translates data formats, encrypts, and compresses data (data formatting).</a:t>
            </a:r>
          </a:p>
          <a:p>
            <a:pPr algn="just"/>
            <a:r>
              <a:rPr lang="en-US" b="1" dirty="0"/>
              <a:t>Application Layer</a:t>
            </a:r>
            <a:r>
              <a:rPr lang="en-US" dirty="0"/>
              <a:t>: Interfaces with the user and application software (HTTP, FTP).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OSI Model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12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239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4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Transmission/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Analog vs. Digital Signals</a:t>
            </a:r>
            <a:r>
              <a:rPr lang="en-US" dirty="0"/>
              <a:t>: Data can be transmitted as analog (continuous signals) or digital (discrete signals</a:t>
            </a:r>
            <a:r>
              <a:rPr lang="en-US" dirty="0" smtClean="0"/>
              <a:t>).</a:t>
            </a:r>
          </a:p>
          <a:p>
            <a:pPr algn="just"/>
            <a:r>
              <a:rPr lang="en-US" b="1" dirty="0" smtClean="0"/>
              <a:t>Bandwidth</a:t>
            </a:r>
            <a:r>
              <a:rPr lang="en-US" dirty="0"/>
              <a:t>: The maximum rate of data transfer across a network path, usually measured in bits per second (bps</a:t>
            </a:r>
            <a:r>
              <a:rPr lang="en-US" dirty="0" smtClean="0"/>
              <a:t>).</a:t>
            </a:r>
          </a:p>
          <a:p>
            <a:pPr algn="just"/>
            <a:r>
              <a:rPr lang="en-US" b="1" dirty="0" smtClean="0"/>
              <a:t>Latency</a:t>
            </a:r>
            <a:r>
              <a:rPr lang="en-US" dirty="0"/>
              <a:t>: The time it takes for data to travel from the source to the destination, often measured in milliseconds (ms).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Network security involves protecting data during transmission and preventing unauthorized access. Key concepts include:</a:t>
            </a:r>
          </a:p>
          <a:p>
            <a:pPr algn="just"/>
            <a:r>
              <a:rPr lang="en-US" b="1" dirty="0"/>
              <a:t>Firewalls</a:t>
            </a:r>
            <a:r>
              <a:rPr lang="en-US" dirty="0"/>
              <a:t>: Control incoming and outgoing network traffic based on predetermined security rules.</a:t>
            </a:r>
          </a:p>
          <a:p>
            <a:pPr algn="just"/>
            <a:r>
              <a:rPr lang="en-US" b="1" dirty="0"/>
              <a:t>Encryption</a:t>
            </a:r>
            <a:r>
              <a:rPr lang="en-US" dirty="0"/>
              <a:t>: Scrambles data to prevent unauthorized access during transmission.</a:t>
            </a:r>
          </a:p>
          <a:p>
            <a:pPr algn="just"/>
            <a:r>
              <a:rPr lang="en-US" b="1" dirty="0"/>
              <a:t>Virtual Private Network (VPN)</a:t>
            </a:r>
            <a:r>
              <a:rPr lang="en-US" dirty="0"/>
              <a:t>: Creates a secure connection over a less secure network, like the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 and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Cloud computing relies on networks to provide services and resources over the internet. Concepts include:</a:t>
            </a:r>
          </a:p>
          <a:p>
            <a:pPr algn="just"/>
            <a:r>
              <a:rPr lang="en-US" b="1" dirty="0"/>
              <a:t>Public Cloud</a:t>
            </a:r>
            <a:r>
              <a:rPr lang="en-US" dirty="0"/>
              <a:t>: Services offered over the public internet, accessible to anyone.</a:t>
            </a:r>
          </a:p>
          <a:p>
            <a:pPr algn="just"/>
            <a:r>
              <a:rPr lang="en-US" b="1" dirty="0"/>
              <a:t>Private Cloud</a:t>
            </a:r>
            <a:r>
              <a:rPr lang="en-US" dirty="0"/>
              <a:t>: Dedicated infrastructure for a single organization, providing more control and security.</a:t>
            </a:r>
          </a:p>
          <a:p>
            <a:pPr algn="just"/>
            <a:r>
              <a:rPr lang="en-US" b="1" dirty="0"/>
              <a:t>Hybrid Cloud</a:t>
            </a:r>
            <a:r>
              <a:rPr lang="en-US" dirty="0"/>
              <a:t>: Combines public and private clouds, allowing data and applications to be shared between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2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 of Computer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Network services provide functionality to devices connected to a network. Applications interact with these services to communicate or transfer data.</a:t>
            </a:r>
          </a:p>
          <a:p>
            <a:pPr algn="just"/>
            <a:r>
              <a:rPr lang="en-US" b="1" dirty="0" smtClean="0"/>
              <a:t>Key Services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File sharing</a:t>
            </a:r>
          </a:p>
          <a:p>
            <a:pPr lvl="1" algn="just"/>
            <a:r>
              <a:rPr lang="en-US" dirty="0" smtClean="0"/>
              <a:t>Email</a:t>
            </a:r>
          </a:p>
          <a:p>
            <a:pPr lvl="1" algn="just"/>
            <a:r>
              <a:rPr lang="en-US" dirty="0" smtClean="0"/>
              <a:t>Web Browsing</a:t>
            </a:r>
          </a:p>
          <a:p>
            <a:pPr lvl="1" algn="just"/>
            <a:r>
              <a:rPr lang="en-US" dirty="0" smtClean="0"/>
              <a:t>Remote Access</a:t>
            </a:r>
          </a:p>
          <a:p>
            <a:pPr algn="just"/>
            <a:r>
              <a:rPr lang="en-US" b="1" dirty="0" smtClean="0"/>
              <a:t>Applications</a:t>
            </a:r>
            <a:r>
              <a:rPr lang="en-US" dirty="0" smtClean="0"/>
              <a:t>: Services used by end-users (e.g., browsers, email clients).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5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Network services are the fundamental applications and functionalities that enable communication, resource sharing, and data management within a </a:t>
            </a:r>
            <a:r>
              <a:rPr lang="en-US" dirty="0" smtClean="0"/>
              <a:t>network. </a:t>
            </a:r>
          </a:p>
          <a:p>
            <a:pPr algn="just"/>
            <a:r>
              <a:rPr lang="en-US" dirty="0" smtClean="0"/>
              <a:t>These services include:</a:t>
            </a:r>
          </a:p>
          <a:p>
            <a:pPr lvl="1" algn="just"/>
            <a:r>
              <a:rPr lang="en-US" b="1" dirty="0"/>
              <a:t>Domain Name System (DNS</a:t>
            </a:r>
            <a:r>
              <a:rPr lang="en-US" b="1" dirty="0" smtClean="0"/>
              <a:t>)</a:t>
            </a:r>
            <a:endParaRPr lang="en-US" dirty="0" smtClean="0"/>
          </a:p>
          <a:p>
            <a:pPr lvl="1" algn="just"/>
            <a:r>
              <a:rPr lang="en-US" b="1" dirty="0" smtClean="0"/>
              <a:t>Dynamic </a:t>
            </a:r>
            <a:r>
              <a:rPr lang="en-US" b="1" dirty="0"/>
              <a:t>Host Configuration Protocol (DHCP</a:t>
            </a:r>
            <a:r>
              <a:rPr lang="en-US" b="1" dirty="0" smtClean="0"/>
              <a:t>)</a:t>
            </a:r>
            <a:endParaRPr lang="en-US" dirty="0"/>
          </a:p>
          <a:p>
            <a:pPr lvl="1" algn="just"/>
            <a:r>
              <a:rPr lang="en-US" b="1" dirty="0"/>
              <a:t>File Transfer Protocol (FTP</a:t>
            </a:r>
            <a:r>
              <a:rPr lang="en-US" b="1" dirty="0" smtClean="0"/>
              <a:t>)</a:t>
            </a:r>
            <a:endParaRPr lang="en-US" dirty="0" smtClean="0"/>
          </a:p>
          <a:p>
            <a:pPr lvl="1" algn="just"/>
            <a:r>
              <a:rPr lang="en-US" b="1" dirty="0" smtClean="0"/>
              <a:t>Email Services  </a:t>
            </a:r>
            <a:r>
              <a:rPr lang="en-US" dirty="0" smtClean="0"/>
              <a:t>including the Simple Mail Transfer Protocol(SMTP), Internet Message Access Protocol(IMAP),  and Post Office Protocol (POP3).</a:t>
            </a:r>
          </a:p>
          <a:p>
            <a:pPr lvl="1" algn="just"/>
            <a:r>
              <a:rPr lang="en-US" b="1" dirty="0" smtClean="0"/>
              <a:t>Web </a:t>
            </a:r>
            <a:r>
              <a:rPr lang="en-US" b="1" dirty="0"/>
              <a:t>Services (</a:t>
            </a:r>
            <a:r>
              <a:rPr lang="en-US" b="1" dirty="0" smtClean="0"/>
              <a:t>HTTP/HTTPS</a:t>
            </a:r>
            <a:endParaRPr lang="en-US" dirty="0"/>
          </a:p>
          <a:p>
            <a:pPr lvl="1" algn="just"/>
            <a:r>
              <a:rPr lang="en-US" b="1" dirty="0"/>
              <a:t>Directory </a:t>
            </a:r>
            <a:r>
              <a:rPr lang="en-US" b="1" dirty="0" smtClean="0"/>
              <a:t>Services</a:t>
            </a:r>
            <a:endParaRPr lang="en-US" dirty="0"/>
          </a:p>
          <a:p>
            <a:pPr lvl="1" algn="just"/>
            <a:r>
              <a:rPr lang="en-US" b="1" dirty="0"/>
              <a:t>Remote Access Services (VPN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Importance of Network 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Network </a:t>
            </a:r>
            <a:r>
              <a:rPr lang="en-US" dirty="0"/>
              <a:t>services are essential to the functionality, security, and reliability of both private and public networks, enabling communication, enhancing productivity, and supporting business growth and continuity.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18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886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02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Domain Name System (DNS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: Translates domain names (e.g., </a:t>
            </a:r>
            <a:r>
              <a:rPr lang="en-US" dirty="0" smtClean="0">
                <a:hlinkClick r:id="rId2"/>
              </a:rPr>
              <a:t>www.suza.ac.tz</a:t>
            </a:r>
            <a:r>
              <a:rPr lang="en-US" dirty="0" smtClean="0"/>
              <a:t>) into IP addresses.</a:t>
            </a:r>
          </a:p>
          <a:p>
            <a:r>
              <a:rPr lang="en-US" b="1" dirty="0" smtClean="0"/>
              <a:t>Key Functions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Name Resolution</a:t>
            </a:r>
            <a:r>
              <a:rPr lang="en-US" dirty="0" smtClean="0"/>
              <a:t>: Maps domain names to IPs.</a:t>
            </a:r>
          </a:p>
          <a:p>
            <a:pPr lvl="1"/>
            <a:r>
              <a:rPr lang="en-US" b="1" dirty="0" smtClean="0"/>
              <a:t>Hierarchical Structure</a:t>
            </a:r>
            <a:r>
              <a:rPr lang="en-US" dirty="0" smtClean="0"/>
              <a:t>: Root servers, TLDs, authoritative DNS servers.</a:t>
            </a:r>
          </a:p>
          <a:p>
            <a:r>
              <a:rPr lang="en-US" b="1" dirty="0" smtClean="0"/>
              <a:t>Process</a:t>
            </a:r>
            <a:r>
              <a:rPr lang="en-US" dirty="0" smtClean="0"/>
              <a:t>: Recursive and iterative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2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2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267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523999"/>
            <a:ext cx="3657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/>
              <a:t>computer network</a:t>
            </a:r>
            <a:r>
              <a:rPr lang="en-US" sz="2800" dirty="0"/>
              <a:t> is a collection of interconnected devices (computers, servers, routers, switches, etc.) that communicate with each other to share resources, such as files, applications, and internet </a:t>
            </a:r>
            <a:r>
              <a:rPr lang="en-US" sz="2800" dirty="0" smtClean="0"/>
              <a:t>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DNS </a:t>
            </a:r>
            <a:r>
              <a:rPr lang="en-US" b="1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 enters a URL (</a:t>
            </a:r>
            <a:r>
              <a:rPr lang="en-US" dirty="0" smtClean="0">
                <a:hlinkClick r:id="rId2"/>
              </a:rPr>
              <a:t>www.https://suza.ac.tz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Browser sends a DNS query to a DNS server.</a:t>
            </a:r>
          </a:p>
          <a:p>
            <a:pPr lvl="1"/>
            <a:r>
              <a:rPr lang="en-US" dirty="0" smtClean="0"/>
              <a:t>DNS server responds with the IP address.</a:t>
            </a:r>
          </a:p>
          <a:p>
            <a:pPr lvl="1"/>
            <a:r>
              <a:rPr lang="en-US" dirty="0" smtClean="0"/>
              <a:t>Browser connects to the server via the IP address.</a:t>
            </a:r>
          </a:p>
          <a:p>
            <a:r>
              <a:rPr lang="en-US" b="1" dirty="0" smtClean="0"/>
              <a:t>Diagram</a:t>
            </a:r>
            <a:r>
              <a:rPr lang="en-US" dirty="0" smtClean="0"/>
              <a:t>: Step-by-step DNS request with flow from client to server and response.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7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Hypertext Transfer Protocol (HTTP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: The protocol used for transmitting web pages.</a:t>
            </a:r>
          </a:p>
          <a:p>
            <a:r>
              <a:rPr lang="en-US" b="1" dirty="0" smtClean="0"/>
              <a:t>Key Features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Stateless</a:t>
            </a:r>
            <a:r>
              <a:rPr lang="en-US" dirty="0" smtClean="0"/>
              <a:t>: Each request/response pair is independent.</a:t>
            </a:r>
          </a:p>
          <a:p>
            <a:pPr lvl="1"/>
            <a:r>
              <a:rPr lang="en-US" b="1" dirty="0" smtClean="0"/>
              <a:t>Methods</a:t>
            </a:r>
            <a:r>
              <a:rPr lang="en-US" dirty="0" smtClean="0"/>
              <a:t>: GET, POST, PUT, DELETE, etc.</a:t>
            </a:r>
          </a:p>
          <a:p>
            <a:pPr lvl="1"/>
            <a:r>
              <a:rPr lang="en-US" b="1" dirty="0" smtClean="0"/>
              <a:t>HTTPS</a:t>
            </a:r>
            <a:r>
              <a:rPr lang="en-US" dirty="0" smtClean="0"/>
              <a:t>: Secure version of HTTP using TLS.</a:t>
            </a:r>
          </a:p>
          <a:p>
            <a:r>
              <a:rPr lang="en-US" b="1" dirty="0" smtClean="0"/>
              <a:t>Diagram</a:t>
            </a:r>
            <a:r>
              <a:rPr lang="en-US" dirty="0" smtClean="0"/>
              <a:t>: Client-server HTTP request/response interaction (with packets and their contents).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1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Simple Mail Transfer Protocol (SMTP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: Protocol used to send and receive emails.</a:t>
            </a:r>
          </a:p>
          <a:p>
            <a:r>
              <a:rPr lang="en-US" b="1" dirty="0" smtClean="0"/>
              <a:t>Key Features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Communication</a:t>
            </a:r>
            <a:r>
              <a:rPr lang="en-US" dirty="0" smtClean="0"/>
              <a:t>: Between email servers to route mail.</a:t>
            </a:r>
          </a:p>
          <a:p>
            <a:pPr lvl="1"/>
            <a:r>
              <a:rPr lang="en-US" b="1" dirty="0" smtClean="0"/>
              <a:t>Ports</a:t>
            </a:r>
            <a:r>
              <a:rPr lang="en-US" dirty="0" smtClean="0"/>
              <a:t>: Typically uses port 25 (SMTP), 587 (SMTP secure).</a:t>
            </a:r>
          </a:p>
          <a:p>
            <a:r>
              <a:rPr lang="en-US" b="1" dirty="0" smtClean="0"/>
              <a:t>Workflow</a:t>
            </a:r>
            <a:r>
              <a:rPr lang="en-US" dirty="0" smtClean="0"/>
              <a:t>: Email travels from the sender's mail client to the recipient's mail server.</a:t>
            </a:r>
          </a:p>
          <a:p>
            <a:r>
              <a:rPr lang="en-US" b="1" dirty="0" smtClean="0"/>
              <a:t>Diagram</a:t>
            </a:r>
            <a:r>
              <a:rPr lang="en-US" dirty="0" smtClean="0"/>
              <a:t>: SMTP email flow from sender to recipient, showing interaction between mail servers.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4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Peer-to-Peer Systems (P2P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Decentralized communication model where each node (peer) acts as both a client and a server.</a:t>
            </a:r>
          </a:p>
          <a:p>
            <a:r>
              <a:rPr lang="en-US" b="1" dirty="0" smtClean="0"/>
              <a:t>Characteristics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 central server.</a:t>
            </a:r>
          </a:p>
          <a:p>
            <a:pPr lvl="1"/>
            <a:r>
              <a:rPr lang="en-US" dirty="0" smtClean="0"/>
              <a:t>Files and services distributed across peers.</a:t>
            </a:r>
          </a:p>
          <a:p>
            <a:r>
              <a:rPr lang="en-US" b="1" dirty="0" smtClean="0"/>
              <a:t>Examples</a:t>
            </a:r>
            <a:r>
              <a:rPr lang="en-US" dirty="0" smtClean="0"/>
              <a:t>: File sharing (</a:t>
            </a:r>
            <a:r>
              <a:rPr lang="en-US" dirty="0" err="1" smtClean="0"/>
              <a:t>BitTorrent</a:t>
            </a:r>
            <a:r>
              <a:rPr lang="en-US" dirty="0" smtClean="0"/>
              <a:t>), </a:t>
            </a:r>
            <a:r>
              <a:rPr lang="en-US" dirty="0" err="1" smtClean="0"/>
              <a:t>blockchain</a:t>
            </a:r>
            <a:r>
              <a:rPr lang="en-US" dirty="0" smtClean="0"/>
              <a:t> systems.</a:t>
            </a:r>
          </a:p>
          <a:p>
            <a:r>
              <a:rPr lang="en-US" b="1" dirty="0" smtClean="0"/>
              <a:t>Diagram</a:t>
            </a:r>
            <a:r>
              <a:rPr lang="en-US" dirty="0" smtClean="0"/>
              <a:t>: A P2P network where all nodes communicate with each other directly.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Comparison of Client-Server vs Peer-to-Peer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Models</a:t>
            </a:r>
          </a:p>
          <a:p>
            <a:r>
              <a:rPr lang="en-US" b="1" dirty="0" smtClean="0"/>
              <a:t>Client-Server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Centralized control.</a:t>
            </a:r>
          </a:p>
          <a:p>
            <a:pPr lvl="1"/>
            <a:r>
              <a:rPr lang="en-US" dirty="0" smtClean="0"/>
              <a:t>Easier management but can be a single point of failure.</a:t>
            </a:r>
          </a:p>
          <a:p>
            <a:r>
              <a:rPr lang="en-US" b="1" dirty="0" smtClean="0"/>
              <a:t>Peer-to-Peer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Decentralized, scalable.</a:t>
            </a:r>
          </a:p>
          <a:p>
            <a:pPr lvl="1"/>
            <a:r>
              <a:rPr lang="en-US" dirty="0" smtClean="0"/>
              <a:t>Higher fault tolerance, harder to manage.</a:t>
            </a:r>
          </a:p>
          <a:p>
            <a:r>
              <a:rPr lang="en-US" b="1" dirty="0" smtClean="0"/>
              <a:t>Diagram</a:t>
            </a:r>
            <a:r>
              <a:rPr lang="en-US" dirty="0" smtClean="0"/>
              <a:t>: Side-by-side comparison of a client-server network vs a peer-to-peer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Real-World Applications of Network </a:t>
            </a:r>
            <a:r>
              <a:rPr lang="en-US" b="1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DNS</a:t>
            </a:r>
            <a:r>
              <a:rPr lang="en-US" dirty="0" smtClean="0"/>
              <a:t>: Used for translating URLs to IPs.</a:t>
            </a:r>
          </a:p>
          <a:p>
            <a:pPr algn="just"/>
            <a:r>
              <a:rPr lang="en-US" b="1" dirty="0" smtClean="0"/>
              <a:t>HTTP/HTTPS</a:t>
            </a:r>
            <a:r>
              <a:rPr lang="en-US" dirty="0" smtClean="0"/>
              <a:t>: Accessing web pages.</a:t>
            </a:r>
          </a:p>
          <a:p>
            <a:pPr algn="just"/>
            <a:r>
              <a:rPr lang="en-US" b="1" dirty="0" smtClean="0"/>
              <a:t>SMTP</a:t>
            </a:r>
            <a:r>
              <a:rPr lang="en-US" dirty="0" smtClean="0"/>
              <a:t>: Sending and receiving emails.</a:t>
            </a:r>
          </a:p>
          <a:p>
            <a:pPr algn="just"/>
            <a:r>
              <a:rPr lang="en-US" b="1" dirty="0" smtClean="0"/>
              <a:t>P2P</a:t>
            </a:r>
            <a:r>
              <a:rPr lang="en-US" dirty="0" smtClean="0"/>
              <a:t>: File-sharing services like </a:t>
            </a:r>
            <a:r>
              <a:rPr lang="en-US" dirty="0" err="1" smtClean="0"/>
              <a:t>BitTorrent</a:t>
            </a:r>
            <a:r>
              <a:rPr lang="en-US" dirty="0" smtClean="0"/>
              <a:t>, decentralized applications.</a:t>
            </a:r>
          </a:p>
          <a:p>
            <a:pPr algn="just"/>
            <a:r>
              <a:rPr lang="en-US" b="1" dirty="0" smtClean="0"/>
              <a:t>Infographic</a:t>
            </a:r>
            <a:r>
              <a:rPr lang="en-US" dirty="0" smtClean="0"/>
              <a:t>: Icons and examples of each service's real-world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50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83756"/>
            <a:ext cx="44958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Simple Mail Transfer Protocol (SMTP) is a technological standard for sending email over a network. SMTP, like other networking protocols, enables computers and servers to communicate data regardless of the underlying technology or software. Just as using a defined form of addressing an envelope allows the postal service to function, SMTP standardizes how email goes from sender to recipient, allowing for widespread email delivery.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83756"/>
            <a:ext cx="3886200" cy="316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5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peer-to-peer network is a simple collection of computers. It originated in the late 1970s. Each computer serves as a node for file sharing within the established network. In this case, each node serves as a server, hence the network has no one central server.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enables the sharing of massive amounts of data. The duties are equally distributed across the </a:t>
            </a:r>
            <a:r>
              <a:rPr lang="en-US" dirty="0" smtClean="0"/>
              <a:t>nodes.</a:t>
            </a:r>
          </a:p>
          <a:p>
            <a:pPr algn="just"/>
            <a:r>
              <a:rPr lang="en-US" dirty="0" smtClean="0"/>
              <a:t>Each </a:t>
            </a:r>
            <a:r>
              <a:rPr lang="en-US" dirty="0"/>
              <a:t>node in the network has an equal workload. To stop the network from working, all of the nodes must stop working independently. This is because each node operates separately.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28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524000"/>
            <a:ext cx="8382000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4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Future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29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458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66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Local Area Network (LAN)</a:t>
            </a:r>
            <a:r>
              <a:rPr lang="en-US" sz="2400" dirty="0"/>
              <a:t>: Covers a small geographic area, such as a single building or campus. Used for connecting personal computers and devices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 smtClean="0"/>
              <a:t>Wide </a:t>
            </a:r>
            <a:r>
              <a:rPr lang="en-US" sz="2400" b="1" dirty="0"/>
              <a:t>Area Network (WAN)</a:t>
            </a:r>
            <a:r>
              <a:rPr lang="en-US" sz="2400" dirty="0"/>
              <a:t>: Spans a large geographic area, often connecting multiple LANs. The internet is the largest WAN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 smtClean="0"/>
              <a:t>Metropolitan </a:t>
            </a:r>
            <a:r>
              <a:rPr lang="en-US" sz="2400" b="1" dirty="0"/>
              <a:t>Area Network (MAN)</a:t>
            </a:r>
            <a:r>
              <a:rPr lang="en-US" sz="2400" dirty="0"/>
              <a:t>: Covers a city or a large campus, connecting multiple LANs within that area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 smtClean="0"/>
              <a:t>Personal </a:t>
            </a:r>
            <a:r>
              <a:rPr lang="en-US" sz="2400" b="1" dirty="0"/>
              <a:t>Area Network (PAN)</a:t>
            </a:r>
            <a:r>
              <a:rPr lang="en-US" sz="2400" dirty="0"/>
              <a:t>: A small network for personal devices, typically within a range of a few meters (e.g., Bluetooth connections</a:t>
            </a:r>
            <a:r>
              <a:rPr lang="en-US" sz="2400" dirty="0" smtClean="0"/>
              <a:t>).</a:t>
            </a:r>
          </a:p>
          <a:p>
            <a:pPr algn="just"/>
            <a:r>
              <a:rPr lang="en-US" sz="2400" b="1" dirty="0" smtClean="0"/>
              <a:t>Body </a:t>
            </a:r>
            <a:r>
              <a:rPr lang="en-US" sz="2400" b="1" dirty="0"/>
              <a:t>A</a:t>
            </a:r>
            <a:r>
              <a:rPr lang="en-US" sz="2400" b="1" dirty="0" smtClean="0"/>
              <a:t>rea </a:t>
            </a:r>
            <a:r>
              <a:rPr lang="en-US" sz="2400" b="1" dirty="0"/>
              <a:t>N</a:t>
            </a:r>
            <a:r>
              <a:rPr lang="en-US" sz="2400" b="1" dirty="0" smtClean="0"/>
              <a:t>etwork (BAN</a:t>
            </a:r>
            <a:r>
              <a:rPr lang="en-US" sz="2400" b="1" dirty="0"/>
              <a:t>): </a:t>
            </a:r>
            <a:r>
              <a:rPr lang="en-US" sz="2400" dirty="0"/>
              <a:t>is a network of wearable or implantable devices </a:t>
            </a:r>
            <a:r>
              <a:rPr lang="en-US" sz="2400" dirty="0" smtClean="0"/>
              <a:t>(small, low-power devices that </a:t>
            </a:r>
            <a:r>
              <a:rPr lang="en-US" sz="2400" dirty="0"/>
              <a:t>collect and transmit data about the </a:t>
            </a:r>
            <a:r>
              <a:rPr lang="en-US" sz="2400" dirty="0" smtClean="0"/>
              <a:t>body.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Networks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45218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3593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600200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507466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25421"/>
            <a:ext cx="26289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31813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866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6079092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1648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5012292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9225"/>
            <a:ext cx="4419599" cy="2590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Star Topology</a:t>
            </a:r>
            <a:r>
              <a:rPr lang="en-US" dirty="0"/>
              <a:t>: All devices are connected to a central hub or switch. Easy to manage but can be affected if the hub fails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2" y="1295400"/>
            <a:ext cx="317658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3771900" cy="31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3903345"/>
            <a:ext cx="4419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/>
              <a:t>Bus Topology</a:t>
            </a:r>
            <a:r>
              <a:rPr lang="en-US" sz="3000" dirty="0"/>
              <a:t>: All devices share a single communication line. Simple but can lead to data collisions and is less reliable.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</a:t>
            </a:r>
            <a:r>
              <a:rPr lang="en-US" b="1" dirty="0" smtClean="0"/>
              <a:t>Topologies-Cont.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800600" cy="4906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500" b="1" dirty="0"/>
              <a:t>Ring Topology</a:t>
            </a:r>
            <a:r>
              <a:rPr lang="en-US" sz="3500" dirty="0"/>
              <a:t>: Each device is connected to two other devices, forming a closed loop. Data travels in one direction; a failure in one device can disrupt the entire network.</a:t>
            </a:r>
          </a:p>
          <a:p>
            <a:pPr algn="just"/>
            <a:r>
              <a:rPr lang="en-US" sz="3500" b="1" dirty="0"/>
              <a:t>Mesh Topology</a:t>
            </a:r>
            <a:r>
              <a:rPr lang="en-US" sz="3500" dirty="0"/>
              <a:t>: Each device is connected to multiple other devices. Provides high reliability and redundancy but can be complex and costly to set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3276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2801"/>
            <a:ext cx="3581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53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Networking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Router</a:t>
            </a:r>
            <a:r>
              <a:rPr lang="en-US" dirty="0"/>
              <a:t>: Connects different networks and directs data packets between them. Operates at the network layer (Layer 3) of the OSI model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Switch</a:t>
            </a:r>
            <a:r>
              <a:rPr lang="en-US" dirty="0"/>
              <a:t>: Connects devices within a LAN and uses MAC addresses to forward data to the correct device. Operates at the data link layer (Layer 2</a:t>
            </a:r>
            <a:r>
              <a:rPr lang="en-US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815" y="1676400"/>
            <a:ext cx="2212181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40" y="5486400"/>
            <a:ext cx="4286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Networking </a:t>
            </a:r>
            <a:r>
              <a:rPr lang="en-US" b="1" dirty="0" smtClean="0"/>
              <a:t>Devices-Cont.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Hub</a:t>
            </a:r>
            <a:r>
              <a:rPr lang="en-US" dirty="0"/>
              <a:t>: A basic device that connects multiple Ethernet devices, making them act as a single network segment. Operates at the physical layer (Layer 1</a:t>
            </a:r>
            <a:r>
              <a:rPr lang="en-US" dirty="0" smtClean="0"/>
              <a:t>).</a:t>
            </a:r>
          </a:p>
          <a:p>
            <a:pPr algn="just"/>
            <a:r>
              <a:rPr lang="en-US" b="1" dirty="0" smtClean="0"/>
              <a:t>Access </a:t>
            </a:r>
            <a:r>
              <a:rPr lang="en-US" b="1" dirty="0"/>
              <a:t>Point</a:t>
            </a:r>
            <a:r>
              <a:rPr lang="en-US" dirty="0"/>
              <a:t>: Allows wireless devices to connect to a wired network using Wi-Fi.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00200"/>
            <a:ext cx="2438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6200"/>
            <a:ext cx="27908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4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Protocols are standardized rules for data communication. Some common network protocols include:</a:t>
            </a:r>
          </a:p>
          <a:p>
            <a:pPr algn="just"/>
            <a:r>
              <a:rPr lang="en-US" b="1" dirty="0"/>
              <a:t>Transmission Control Protocol (TCP)</a:t>
            </a:r>
            <a:r>
              <a:rPr lang="en-US" dirty="0"/>
              <a:t>: Ensures reliable, ordered delivery of data packets between devices.</a:t>
            </a:r>
          </a:p>
          <a:p>
            <a:pPr algn="just"/>
            <a:r>
              <a:rPr lang="en-US" b="1" dirty="0"/>
              <a:t>Internet Protocol (IP)</a:t>
            </a:r>
            <a:r>
              <a:rPr lang="en-US" dirty="0"/>
              <a:t>: Responsible for addressing and routing packets of data so they can travel across networks.</a:t>
            </a:r>
          </a:p>
          <a:p>
            <a:pPr algn="just"/>
            <a:r>
              <a:rPr lang="en-US" b="1" dirty="0"/>
              <a:t>Hypertext Transfer Protocol (HTTP)</a:t>
            </a:r>
            <a:r>
              <a:rPr lang="en-US" dirty="0"/>
              <a:t>: Used for transferring web pages on the internet.</a:t>
            </a:r>
          </a:p>
          <a:p>
            <a:pPr algn="just"/>
            <a:r>
              <a:rPr lang="en-US" b="1" dirty="0"/>
              <a:t>File Transfer Protocol (FTP)</a:t>
            </a:r>
            <a:r>
              <a:rPr lang="en-US" dirty="0"/>
              <a:t>: Used for transferring files between computers.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52-9066-4635-8C78-521F429C33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1684</Words>
  <Application>Microsoft Office PowerPoint</Application>
  <PresentationFormat>On-screen Show (4:3)</PresentationFormat>
  <Paragraphs>173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to   Data Communication and Computer Networks </vt:lpstr>
      <vt:lpstr>Introduction</vt:lpstr>
      <vt:lpstr>Types of Computer Networks</vt:lpstr>
      <vt:lpstr>Types of Networks</vt:lpstr>
      <vt:lpstr>Network Topologies</vt:lpstr>
      <vt:lpstr>Network Topologies-Cont.</vt:lpstr>
      <vt:lpstr>Networking Devices</vt:lpstr>
      <vt:lpstr>Networking Devices-Cont.</vt:lpstr>
      <vt:lpstr>Protocols</vt:lpstr>
      <vt:lpstr>IP Addressing</vt:lpstr>
      <vt:lpstr>Network Layers (OSI Model)</vt:lpstr>
      <vt:lpstr>OSI Model</vt:lpstr>
      <vt:lpstr>Data Transmission/ Communication</vt:lpstr>
      <vt:lpstr>Network Security</vt:lpstr>
      <vt:lpstr>Cloud Computing and Networking</vt:lpstr>
      <vt:lpstr>Basics of Computer Network</vt:lpstr>
      <vt:lpstr>Network Services</vt:lpstr>
      <vt:lpstr>Importance of Network Services</vt:lpstr>
      <vt:lpstr>Domain Name System (DNS)</vt:lpstr>
      <vt:lpstr>How DNS Works</vt:lpstr>
      <vt:lpstr>Hypertext Transfer Protocol (HTTP)</vt:lpstr>
      <vt:lpstr>Simple Mail Transfer Protocol (SMTP)</vt:lpstr>
      <vt:lpstr>Peer-to-Peer Systems (P2P)</vt:lpstr>
      <vt:lpstr>Comparison of Client-Server vs Peer-to-Peer</vt:lpstr>
      <vt:lpstr>Real-World Applications of Network Services</vt:lpstr>
      <vt:lpstr>SMTP</vt:lpstr>
      <vt:lpstr>P2P</vt:lpstr>
      <vt:lpstr>Case Study</vt:lpstr>
      <vt:lpstr>Challenges and Future Trends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Services and Applications Overview</dc:title>
  <dc:creator>HP</dc:creator>
  <cp:lastModifiedBy>HP</cp:lastModifiedBy>
  <cp:revision>101</cp:revision>
  <dcterms:created xsi:type="dcterms:W3CDTF">2024-10-24T20:41:37Z</dcterms:created>
  <dcterms:modified xsi:type="dcterms:W3CDTF">2024-11-06T12:23:07Z</dcterms:modified>
</cp:coreProperties>
</file>