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80" r:id="rId24"/>
    <p:sldId id="281" r:id="rId25"/>
    <p:sldId id="282" r:id="rId26"/>
    <p:sldId id="278" r:id="rId27"/>
    <p:sldId id="279"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2EE129D-62C5-4A52-92B5-BE8743524D7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6952A2-5D7A-4604-89EC-BA1EA0EDBCF9}" type="slidenum">
              <a:rPr lang="en-US" smtClean="0"/>
              <a:t>‹#›</a:t>
            </a:fld>
            <a:endParaRPr lang="en-US"/>
          </a:p>
        </p:txBody>
      </p:sp>
    </p:spTree>
    <p:extLst>
      <p:ext uri="{BB962C8B-B14F-4D97-AF65-F5344CB8AC3E}">
        <p14:creationId xmlns:p14="http://schemas.microsoft.com/office/powerpoint/2010/main" val="216388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EE129D-62C5-4A52-92B5-BE8743524D7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6952A2-5D7A-4604-89EC-BA1EA0EDBCF9}" type="slidenum">
              <a:rPr lang="en-US" smtClean="0"/>
              <a:t>‹#›</a:t>
            </a:fld>
            <a:endParaRPr lang="en-US"/>
          </a:p>
        </p:txBody>
      </p:sp>
    </p:spTree>
    <p:extLst>
      <p:ext uri="{BB962C8B-B14F-4D97-AF65-F5344CB8AC3E}">
        <p14:creationId xmlns:p14="http://schemas.microsoft.com/office/powerpoint/2010/main" val="1135322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EE129D-62C5-4A52-92B5-BE8743524D7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6952A2-5D7A-4604-89EC-BA1EA0EDBCF9}" type="slidenum">
              <a:rPr lang="en-US" smtClean="0"/>
              <a:t>‹#›</a:t>
            </a:fld>
            <a:endParaRPr lang="en-US"/>
          </a:p>
        </p:txBody>
      </p:sp>
    </p:spTree>
    <p:extLst>
      <p:ext uri="{BB962C8B-B14F-4D97-AF65-F5344CB8AC3E}">
        <p14:creationId xmlns:p14="http://schemas.microsoft.com/office/powerpoint/2010/main" val="2095145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EE129D-62C5-4A52-92B5-BE8743524D7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6952A2-5D7A-4604-89EC-BA1EA0EDBCF9}" type="slidenum">
              <a:rPr lang="en-US" smtClean="0"/>
              <a:t>‹#›</a:t>
            </a:fld>
            <a:endParaRPr lang="en-US"/>
          </a:p>
        </p:txBody>
      </p:sp>
    </p:spTree>
    <p:extLst>
      <p:ext uri="{BB962C8B-B14F-4D97-AF65-F5344CB8AC3E}">
        <p14:creationId xmlns:p14="http://schemas.microsoft.com/office/powerpoint/2010/main" val="2607993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EE129D-62C5-4A52-92B5-BE8743524D7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6952A2-5D7A-4604-89EC-BA1EA0EDBCF9}" type="slidenum">
              <a:rPr lang="en-US" smtClean="0"/>
              <a:t>‹#›</a:t>
            </a:fld>
            <a:endParaRPr lang="en-US"/>
          </a:p>
        </p:txBody>
      </p:sp>
    </p:spTree>
    <p:extLst>
      <p:ext uri="{BB962C8B-B14F-4D97-AF65-F5344CB8AC3E}">
        <p14:creationId xmlns:p14="http://schemas.microsoft.com/office/powerpoint/2010/main" val="939421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EE129D-62C5-4A52-92B5-BE8743524D78}"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6952A2-5D7A-4604-89EC-BA1EA0EDBCF9}" type="slidenum">
              <a:rPr lang="en-US" smtClean="0"/>
              <a:t>‹#›</a:t>
            </a:fld>
            <a:endParaRPr lang="en-US"/>
          </a:p>
        </p:txBody>
      </p:sp>
    </p:spTree>
    <p:extLst>
      <p:ext uri="{BB962C8B-B14F-4D97-AF65-F5344CB8AC3E}">
        <p14:creationId xmlns:p14="http://schemas.microsoft.com/office/powerpoint/2010/main" val="2832054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2EE129D-62C5-4A52-92B5-BE8743524D78}" type="datetimeFigureOut">
              <a:rPr lang="en-US" smtClean="0"/>
              <a:t>11/21/2024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6952A2-5D7A-4604-89EC-BA1EA0EDBCF9}" type="slidenum">
              <a:rPr lang="en-US" smtClean="0"/>
              <a:t>‹#›</a:t>
            </a:fld>
            <a:endParaRPr lang="en-US"/>
          </a:p>
        </p:txBody>
      </p:sp>
    </p:spTree>
    <p:extLst>
      <p:ext uri="{BB962C8B-B14F-4D97-AF65-F5344CB8AC3E}">
        <p14:creationId xmlns:p14="http://schemas.microsoft.com/office/powerpoint/2010/main" val="166299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2EE129D-62C5-4A52-92B5-BE8743524D78}" type="datetimeFigureOut">
              <a:rPr lang="en-US" smtClean="0"/>
              <a:t>11/21/2024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6952A2-5D7A-4604-89EC-BA1EA0EDBCF9}" type="slidenum">
              <a:rPr lang="en-US" smtClean="0"/>
              <a:t>‹#›</a:t>
            </a:fld>
            <a:endParaRPr lang="en-US"/>
          </a:p>
        </p:txBody>
      </p:sp>
    </p:spTree>
    <p:extLst>
      <p:ext uri="{BB962C8B-B14F-4D97-AF65-F5344CB8AC3E}">
        <p14:creationId xmlns:p14="http://schemas.microsoft.com/office/powerpoint/2010/main" val="3342213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E129D-62C5-4A52-92B5-BE8743524D78}" type="datetimeFigureOut">
              <a:rPr lang="en-US" smtClean="0"/>
              <a:t>11/21/2024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6952A2-5D7A-4604-89EC-BA1EA0EDBCF9}" type="slidenum">
              <a:rPr lang="en-US" smtClean="0"/>
              <a:t>‹#›</a:t>
            </a:fld>
            <a:endParaRPr lang="en-US"/>
          </a:p>
        </p:txBody>
      </p:sp>
    </p:spTree>
    <p:extLst>
      <p:ext uri="{BB962C8B-B14F-4D97-AF65-F5344CB8AC3E}">
        <p14:creationId xmlns:p14="http://schemas.microsoft.com/office/powerpoint/2010/main" val="2190134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EE129D-62C5-4A52-92B5-BE8743524D78}"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6952A2-5D7A-4604-89EC-BA1EA0EDBCF9}" type="slidenum">
              <a:rPr lang="en-US" smtClean="0"/>
              <a:t>‹#›</a:t>
            </a:fld>
            <a:endParaRPr lang="en-US"/>
          </a:p>
        </p:txBody>
      </p:sp>
    </p:spTree>
    <p:extLst>
      <p:ext uri="{BB962C8B-B14F-4D97-AF65-F5344CB8AC3E}">
        <p14:creationId xmlns:p14="http://schemas.microsoft.com/office/powerpoint/2010/main" val="698915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EE129D-62C5-4A52-92B5-BE8743524D78}"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6952A2-5D7A-4604-89EC-BA1EA0EDBCF9}" type="slidenum">
              <a:rPr lang="en-US" smtClean="0"/>
              <a:t>‹#›</a:t>
            </a:fld>
            <a:endParaRPr lang="en-US"/>
          </a:p>
        </p:txBody>
      </p:sp>
    </p:spTree>
    <p:extLst>
      <p:ext uri="{BB962C8B-B14F-4D97-AF65-F5344CB8AC3E}">
        <p14:creationId xmlns:p14="http://schemas.microsoft.com/office/powerpoint/2010/main" val="3289476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EE129D-62C5-4A52-92B5-BE8743524D78}" type="datetimeFigureOut">
              <a:rPr lang="en-US" smtClean="0"/>
              <a:t>11/21/2024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6952A2-5D7A-4604-89EC-BA1EA0EDBCF9}" type="slidenum">
              <a:rPr lang="en-US" smtClean="0"/>
              <a:t>‹#›</a:t>
            </a:fld>
            <a:endParaRPr lang="en-US"/>
          </a:p>
        </p:txBody>
      </p:sp>
    </p:spTree>
    <p:extLst>
      <p:ext uri="{BB962C8B-B14F-4D97-AF65-F5344CB8AC3E}">
        <p14:creationId xmlns:p14="http://schemas.microsoft.com/office/powerpoint/2010/main" val="2696897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TSQL</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5452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database using T SQL</a:t>
            </a:r>
          </a:p>
        </p:txBody>
      </p:sp>
      <p:sp>
        <p:nvSpPr>
          <p:cNvPr id="3" name="Content Placeholder 2"/>
          <p:cNvSpPr>
            <a:spLocks noGrp="1"/>
          </p:cNvSpPr>
          <p:nvPr>
            <p:ph idx="1"/>
          </p:nvPr>
        </p:nvSpPr>
        <p:spPr/>
        <p:txBody>
          <a:bodyPr>
            <a:normAutofit lnSpcReduction="10000"/>
          </a:bodyPr>
          <a:lstStyle/>
          <a:p>
            <a:r>
              <a:rPr lang="en-US" dirty="0"/>
              <a:t>Syntax</a:t>
            </a:r>
          </a:p>
          <a:p>
            <a:pPr marL="457200" lvl="1" indent="0">
              <a:buNone/>
            </a:pPr>
            <a:r>
              <a:rPr lang="en-US" dirty="0"/>
              <a:t>CREATE DATABASE </a:t>
            </a:r>
            <a:r>
              <a:rPr lang="en-US" dirty="0" err="1"/>
              <a:t>database_name</a:t>
            </a:r>
            <a:r>
              <a:rPr lang="en-US" dirty="0"/>
              <a:t>;</a:t>
            </a:r>
          </a:p>
          <a:p>
            <a:r>
              <a:rPr lang="en-US" dirty="0"/>
              <a:t>Open SSMS and connect to the Database Engine.</a:t>
            </a:r>
          </a:p>
          <a:p>
            <a:r>
              <a:rPr lang="en-US" dirty="0"/>
              <a:t>Click New Query from the top ribbon bar.</a:t>
            </a:r>
          </a:p>
          <a:p>
            <a:r>
              <a:rPr lang="en-US" dirty="0"/>
              <a:t>In the Query editor, enter the following command and then press Execute.</a:t>
            </a:r>
          </a:p>
          <a:p>
            <a:pPr marL="457200" lvl="1" indent="0">
              <a:buNone/>
            </a:pPr>
            <a:r>
              <a:rPr lang="en-US" dirty="0"/>
              <a:t>CREATE DATABASE HASURA;</a:t>
            </a:r>
          </a:p>
          <a:p>
            <a:pPr marL="457200" lvl="1" indent="0">
              <a:buNone/>
            </a:pPr>
            <a:r>
              <a:rPr lang="en-US" dirty="0"/>
              <a:t>GO</a:t>
            </a:r>
          </a:p>
          <a:p>
            <a:r>
              <a:rPr lang="en-US" dirty="0"/>
              <a:t>GO is not a T-SQL statement. It is a command that indicates the end of a batch of T-SQL statements to Server utilities.</a:t>
            </a:r>
          </a:p>
        </p:txBody>
      </p:sp>
    </p:spTree>
    <p:extLst>
      <p:ext uri="{BB962C8B-B14F-4D97-AF65-F5344CB8AC3E}">
        <p14:creationId xmlns:p14="http://schemas.microsoft.com/office/powerpoint/2010/main" val="4095170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874679" y="708025"/>
            <a:ext cx="6309043" cy="4351338"/>
          </a:xfrm>
          <a:prstGeom prst="rect">
            <a:avLst/>
          </a:prstGeom>
        </p:spPr>
      </p:pic>
    </p:spTree>
    <p:extLst>
      <p:ext uri="{BB962C8B-B14F-4D97-AF65-F5344CB8AC3E}">
        <p14:creationId xmlns:p14="http://schemas.microsoft.com/office/powerpoint/2010/main" val="1172163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Expand Databases in the Object Explorer on the left, the database HASURA is displayed.</a:t>
            </a:r>
          </a:p>
          <a:p>
            <a:endParaRPr lang="en-US" dirty="0"/>
          </a:p>
          <a:p>
            <a:r>
              <a:rPr lang="en-US" dirty="0"/>
              <a:t>Note: If the new database is not displayed automatically, click the Refresh icon in the Object Explorer</a:t>
            </a:r>
          </a:p>
        </p:txBody>
      </p:sp>
    </p:spTree>
    <p:extLst>
      <p:ext uri="{BB962C8B-B14F-4D97-AF65-F5344CB8AC3E}">
        <p14:creationId xmlns:p14="http://schemas.microsoft.com/office/powerpoint/2010/main" val="3820644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Drop a Database</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To drop a database from a schema or from an instance of SQL Server, run the following command:</a:t>
            </a:r>
          </a:p>
          <a:p>
            <a:endParaRPr lang="en-US" dirty="0"/>
          </a:p>
          <a:p>
            <a:pPr marL="457200" lvl="1" indent="0">
              <a:buNone/>
            </a:pPr>
            <a:r>
              <a:rPr lang="en-US" dirty="0"/>
              <a:t>DROP DATABASE </a:t>
            </a:r>
            <a:r>
              <a:rPr lang="en-US" dirty="0" err="1"/>
              <a:t>database_name</a:t>
            </a:r>
            <a:r>
              <a:rPr lang="en-US" dirty="0"/>
              <a:t>;</a:t>
            </a:r>
          </a:p>
          <a:p>
            <a:r>
              <a:rPr lang="en-US" dirty="0"/>
              <a:t>When you drop a database, the database is removed from the SQL Server instance.</a:t>
            </a:r>
          </a:p>
          <a:p>
            <a:endParaRPr lang="en-US" dirty="0"/>
          </a:p>
          <a:p>
            <a:r>
              <a:rPr lang="en-US" dirty="0"/>
              <a:t>You cannot remove System databases.</a:t>
            </a:r>
          </a:p>
          <a:p>
            <a:r>
              <a:rPr lang="en-US" dirty="0"/>
              <a:t>To drop multiple databases, you can provide a comma-separated list of database names.</a:t>
            </a:r>
          </a:p>
        </p:txBody>
      </p:sp>
    </p:spTree>
    <p:extLst>
      <p:ext uri="{BB962C8B-B14F-4D97-AF65-F5344CB8AC3E}">
        <p14:creationId xmlns:p14="http://schemas.microsoft.com/office/powerpoint/2010/main" val="1258255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CREATE is a T-SQL DDL command.</a:t>
            </a:r>
          </a:p>
          <a:p>
            <a:r>
              <a:rPr lang="en-US" dirty="0"/>
              <a:t>Syntax</a:t>
            </a:r>
          </a:p>
          <a:p>
            <a:pPr marL="457200" lvl="1" indent="0">
              <a:buNone/>
            </a:pPr>
            <a:r>
              <a:rPr lang="en-US" dirty="0"/>
              <a:t>CREATE TABLE &lt;</a:t>
            </a:r>
            <a:r>
              <a:rPr lang="en-US" dirty="0" err="1"/>
              <a:t>table_name</a:t>
            </a:r>
            <a:r>
              <a:rPr lang="en-US" dirty="0"/>
              <a:t>&gt; (</a:t>
            </a:r>
          </a:p>
          <a:p>
            <a:pPr marL="457200" lvl="1" indent="0">
              <a:buNone/>
            </a:pPr>
            <a:r>
              <a:rPr lang="en-US" dirty="0"/>
              <a:t>&lt;</a:t>
            </a:r>
            <a:r>
              <a:rPr lang="en-US" dirty="0" err="1"/>
              <a:t>column_name</a:t>
            </a:r>
            <a:r>
              <a:rPr lang="en-US" dirty="0"/>
              <a:t>&gt; </a:t>
            </a:r>
            <a:r>
              <a:rPr lang="en-US" dirty="0" err="1"/>
              <a:t>data_type</a:t>
            </a:r>
            <a:r>
              <a:rPr lang="en-US" dirty="0"/>
              <a:t> constraints</a:t>
            </a:r>
          </a:p>
          <a:p>
            <a:pPr marL="457200" lvl="1" indent="0">
              <a:buNone/>
            </a:pPr>
            <a:r>
              <a:rPr lang="en-US" dirty="0"/>
              <a:t>  ...</a:t>
            </a:r>
          </a:p>
          <a:p>
            <a:pPr marL="457200" lvl="1" indent="0">
              <a:buNone/>
            </a:pPr>
            <a:r>
              <a:rPr lang="en-US" dirty="0"/>
              <a:t>)</a:t>
            </a:r>
          </a:p>
          <a:p>
            <a:pPr marL="0" indent="0">
              <a:buNone/>
            </a:pPr>
            <a:r>
              <a:rPr lang="en-US" dirty="0"/>
              <a:t>where,</a:t>
            </a:r>
          </a:p>
          <a:p>
            <a:pPr lvl="1"/>
            <a:r>
              <a:rPr lang="en-US" dirty="0" err="1"/>
              <a:t>table_name</a:t>
            </a:r>
            <a:r>
              <a:rPr lang="en-US" dirty="0"/>
              <a:t>: Name of the table to be created</a:t>
            </a:r>
          </a:p>
          <a:p>
            <a:pPr lvl="1"/>
            <a:r>
              <a:rPr lang="en-US" dirty="0" err="1"/>
              <a:t>column_name</a:t>
            </a:r>
            <a:r>
              <a:rPr lang="en-US" dirty="0"/>
              <a:t>: Column(attribute) name</a:t>
            </a:r>
          </a:p>
          <a:p>
            <a:pPr lvl="1"/>
            <a:r>
              <a:rPr lang="en-US" dirty="0" err="1"/>
              <a:t>data_type</a:t>
            </a:r>
            <a:r>
              <a:rPr lang="en-US" dirty="0"/>
              <a:t>: SQL data type</a:t>
            </a:r>
          </a:p>
          <a:p>
            <a:pPr lvl="1"/>
            <a:r>
              <a:rPr lang="en-US" dirty="0"/>
              <a:t>constraints: MSSQL constraints to enforce data integrity</a:t>
            </a:r>
          </a:p>
        </p:txBody>
      </p:sp>
    </p:spTree>
    <p:extLst>
      <p:ext uri="{BB962C8B-B14F-4D97-AF65-F5344CB8AC3E}">
        <p14:creationId xmlns:p14="http://schemas.microsoft.com/office/powerpoint/2010/main" val="1508313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95867"/>
            <a:ext cx="10515600" cy="5020733"/>
          </a:xfrm>
        </p:spPr>
        <p:txBody>
          <a:bodyPr>
            <a:normAutofit lnSpcReduction="10000"/>
          </a:bodyPr>
          <a:lstStyle/>
          <a:p>
            <a:pPr marL="0" indent="0">
              <a:buNone/>
            </a:pPr>
            <a:r>
              <a:rPr lang="en-US" dirty="0"/>
              <a:t>Example</a:t>
            </a:r>
          </a:p>
          <a:p>
            <a:pPr marL="0" indent="0">
              <a:buNone/>
            </a:pPr>
            <a:endParaRPr lang="en-US" dirty="0"/>
          </a:p>
          <a:p>
            <a:pPr marL="457200" lvl="1" indent="0">
              <a:buNone/>
            </a:pPr>
            <a:r>
              <a:rPr lang="en-US" dirty="0"/>
              <a:t>USE HASURA; /*Connect to the database*/</a:t>
            </a:r>
          </a:p>
          <a:p>
            <a:pPr marL="457200" lvl="1" indent="0">
              <a:buNone/>
            </a:pPr>
            <a:endParaRPr lang="en-US" dirty="0"/>
          </a:p>
          <a:p>
            <a:pPr marL="457200" lvl="1" indent="0">
              <a:buNone/>
            </a:pPr>
            <a:r>
              <a:rPr lang="en-US" dirty="0"/>
              <a:t>CREATE TABLE EMPLOYEE (</a:t>
            </a:r>
          </a:p>
          <a:p>
            <a:pPr marL="457200" lvl="1" indent="0">
              <a:buNone/>
            </a:pPr>
            <a:r>
              <a:rPr lang="en-US" dirty="0"/>
              <a:t>    EMP_ID INT PRIMARY KEY,</a:t>
            </a:r>
          </a:p>
          <a:p>
            <a:pPr marL="457200" lvl="1" indent="0">
              <a:buNone/>
            </a:pPr>
            <a:r>
              <a:rPr lang="en-US" dirty="0"/>
              <a:t>    EMP_NAME VARCHAR(40) NOT NULL,</a:t>
            </a:r>
          </a:p>
          <a:p>
            <a:pPr marL="457200" lvl="1" indent="0">
              <a:buNone/>
            </a:pPr>
            <a:r>
              <a:rPr lang="en-US" dirty="0"/>
              <a:t>    DEPT_ID INT</a:t>
            </a:r>
          </a:p>
          <a:p>
            <a:pPr marL="457200" lvl="1" indent="0">
              <a:buNone/>
            </a:pPr>
            <a:r>
              <a:rPr lang="en-US" dirty="0"/>
              <a:t>)</a:t>
            </a:r>
          </a:p>
          <a:p>
            <a:pPr marL="457200" lvl="1" indent="0">
              <a:buNone/>
            </a:pPr>
            <a:r>
              <a:rPr lang="en-US" dirty="0"/>
              <a:t>GO</a:t>
            </a:r>
          </a:p>
          <a:p>
            <a:pPr marL="0" indent="0">
              <a:buNone/>
            </a:pPr>
            <a:r>
              <a:rPr lang="en-US" dirty="0"/>
              <a:t>In the Object Explorer window, refresh and view the employee table created under the </a:t>
            </a:r>
            <a:r>
              <a:rPr lang="en-US" dirty="0" err="1"/>
              <a:t>Hasura</a:t>
            </a:r>
            <a:r>
              <a:rPr lang="en-US" dirty="0"/>
              <a:t> database.</a:t>
            </a:r>
          </a:p>
        </p:txBody>
      </p:sp>
    </p:spTree>
    <p:extLst>
      <p:ext uri="{BB962C8B-B14F-4D97-AF65-F5344CB8AC3E}">
        <p14:creationId xmlns:p14="http://schemas.microsoft.com/office/powerpoint/2010/main" val="2742698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data into the table</a:t>
            </a:r>
          </a:p>
        </p:txBody>
      </p:sp>
      <p:sp>
        <p:nvSpPr>
          <p:cNvPr id="3" name="Content Placeholder 2"/>
          <p:cNvSpPr>
            <a:spLocks noGrp="1"/>
          </p:cNvSpPr>
          <p:nvPr>
            <p:ph idx="1"/>
          </p:nvPr>
        </p:nvSpPr>
        <p:spPr/>
        <p:txBody>
          <a:bodyPr>
            <a:normAutofit/>
          </a:bodyPr>
          <a:lstStyle/>
          <a:p>
            <a:pPr marL="0" indent="0">
              <a:buNone/>
            </a:pPr>
            <a:r>
              <a:rPr lang="en-US" dirty="0"/>
              <a:t>Syntax</a:t>
            </a:r>
          </a:p>
          <a:p>
            <a:pPr marL="457200" lvl="1" indent="0">
              <a:buNone/>
            </a:pPr>
            <a:r>
              <a:rPr lang="en-US" dirty="0"/>
              <a:t>INSERT INTO &lt;</a:t>
            </a:r>
            <a:r>
              <a:rPr lang="en-US" dirty="0" err="1"/>
              <a:t>table_name</a:t>
            </a:r>
            <a:r>
              <a:rPr lang="en-US" dirty="0"/>
              <a:t>&gt; VALUES (</a:t>
            </a:r>
          </a:p>
          <a:p>
            <a:pPr marL="457200" lvl="1" indent="0">
              <a:buNone/>
            </a:pPr>
            <a:r>
              <a:rPr lang="en-US" dirty="0"/>
              <a:t>);</a:t>
            </a:r>
          </a:p>
          <a:p>
            <a:pPr marL="457200" lvl="1" indent="0">
              <a:buNone/>
            </a:pPr>
            <a:endParaRPr lang="en-US" dirty="0"/>
          </a:p>
          <a:p>
            <a:pPr marL="0" indent="0">
              <a:buNone/>
            </a:pPr>
            <a:r>
              <a:rPr lang="en-US" dirty="0"/>
              <a:t>Insert single row</a:t>
            </a:r>
          </a:p>
          <a:p>
            <a:pPr marL="457200" lvl="1" indent="0">
              <a:buNone/>
            </a:pPr>
            <a:r>
              <a:rPr lang="en-US" dirty="0"/>
              <a:t>USE HASURA;</a:t>
            </a:r>
          </a:p>
          <a:p>
            <a:pPr marL="914400" lvl="2" indent="0">
              <a:buNone/>
            </a:pPr>
            <a:r>
              <a:rPr lang="en-US" dirty="0"/>
              <a:t>INSERT INTO EMPLOYEE VALUES (</a:t>
            </a:r>
          </a:p>
          <a:p>
            <a:pPr marL="914400" lvl="2" indent="0">
              <a:buNone/>
            </a:pPr>
            <a:r>
              <a:rPr lang="en-US" dirty="0"/>
              <a:t>1,'DB2',100</a:t>
            </a:r>
          </a:p>
          <a:p>
            <a:pPr marL="914400" lvl="2" indent="0">
              <a:buNone/>
            </a:pPr>
            <a:r>
              <a:rPr lang="en-US" dirty="0"/>
              <a:t>);</a:t>
            </a:r>
          </a:p>
          <a:p>
            <a:pPr marL="457200" lvl="1" indent="0">
              <a:buNone/>
            </a:pPr>
            <a:r>
              <a:rPr lang="en-US" dirty="0"/>
              <a:t>GO</a:t>
            </a:r>
          </a:p>
        </p:txBody>
      </p:sp>
    </p:spTree>
    <p:extLst>
      <p:ext uri="{BB962C8B-B14F-4D97-AF65-F5344CB8AC3E}">
        <p14:creationId xmlns:p14="http://schemas.microsoft.com/office/powerpoint/2010/main" val="1496973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Insert multiple rows</a:t>
            </a:r>
          </a:p>
          <a:p>
            <a:pPr marL="457200" lvl="1" indent="0">
              <a:buNone/>
            </a:pPr>
            <a:r>
              <a:rPr lang="en-US" dirty="0"/>
              <a:t>INSERT INTO EMPLOYEE(</a:t>
            </a:r>
            <a:r>
              <a:rPr lang="en-US" dirty="0" err="1"/>
              <a:t>emp_id</a:t>
            </a:r>
            <a:r>
              <a:rPr lang="en-US" dirty="0"/>
              <a:t>, </a:t>
            </a:r>
            <a:r>
              <a:rPr lang="en-US" dirty="0" err="1"/>
              <a:t>dept_id</a:t>
            </a:r>
            <a:r>
              <a:rPr lang="en-US" dirty="0"/>
              <a:t>, </a:t>
            </a:r>
            <a:r>
              <a:rPr lang="en-US" dirty="0" err="1"/>
              <a:t>emp_name</a:t>
            </a:r>
            <a:r>
              <a:rPr lang="en-US" dirty="0"/>
              <a:t>)</a:t>
            </a:r>
          </a:p>
          <a:p>
            <a:pPr marL="457200" lvl="1" indent="0">
              <a:buNone/>
            </a:pPr>
            <a:r>
              <a:rPr lang="en-US" dirty="0"/>
              <a:t>VALUES</a:t>
            </a:r>
          </a:p>
          <a:p>
            <a:pPr marL="457200" lvl="1" indent="0">
              <a:buNone/>
            </a:pPr>
            <a:r>
              <a:rPr lang="en-US" dirty="0"/>
              <a:t>(2, 101, 'MYSQL'),</a:t>
            </a:r>
          </a:p>
          <a:p>
            <a:pPr marL="457200" lvl="1" indent="0">
              <a:buNone/>
            </a:pPr>
            <a:r>
              <a:rPr lang="en-US" dirty="0"/>
              <a:t>(6, 110, 'MSSQL'),</a:t>
            </a:r>
          </a:p>
          <a:p>
            <a:pPr marL="457200" lvl="1" indent="0">
              <a:buNone/>
            </a:pPr>
            <a:r>
              <a:rPr lang="en-US" dirty="0"/>
              <a:t>(4, 101, 'ORACLE');</a:t>
            </a:r>
          </a:p>
          <a:p>
            <a:pPr marL="457200" lvl="1" indent="0">
              <a:buNone/>
            </a:pPr>
            <a:r>
              <a:rPr lang="en-US" dirty="0"/>
              <a:t>GO</a:t>
            </a:r>
          </a:p>
          <a:p>
            <a:endParaRPr lang="en-US" dirty="0"/>
          </a:p>
        </p:txBody>
      </p:sp>
    </p:spTree>
    <p:extLst>
      <p:ext uri="{BB962C8B-B14F-4D97-AF65-F5344CB8AC3E}">
        <p14:creationId xmlns:p14="http://schemas.microsoft.com/office/powerpoint/2010/main" val="102410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DROP table</a:t>
            </a:r>
          </a:p>
        </p:txBody>
      </p:sp>
      <p:sp>
        <p:nvSpPr>
          <p:cNvPr id="3" name="Content Placeholder 2"/>
          <p:cNvSpPr>
            <a:spLocks noGrp="1"/>
          </p:cNvSpPr>
          <p:nvPr>
            <p:ph idx="1"/>
          </p:nvPr>
        </p:nvSpPr>
        <p:spPr/>
        <p:txBody>
          <a:bodyPr>
            <a:normAutofit lnSpcReduction="10000"/>
          </a:bodyPr>
          <a:lstStyle/>
          <a:p>
            <a:r>
              <a:rPr lang="en-US" dirty="0"/>
              <a:t>The DROP command (DDL) removes the data table and the table's structure from the database.</a:t>
            </a:r>
          </a:p>
          <a:p>
            <a:r>
              <a:rPr lang="en-US" dirty="0"/>
              <a:t>Syntax</a:t>
            </a:r>
          </a:p>
          <a:p>
            <a:pPr marL="457200" lvl="1" indent="0">
              <a:buNone/>
            </a:pPr>
            <a:r>
              <a:rPr lang="en-US" dirty="0"/>
              <a:t>DROP TABLE [IF EXISTS] &lt;</a:t>
            </a:r>
            <a:r>
              <a:rPr lang="en-US" dirty="0" err="1"/>
              <a:t>table_name</a:t>
            </a:r>
            <a:r>
              <a:rPr lang="en-US" dirty="0"/>
              <a:t>&gt;;</a:t>
            </a:r>
          </a:p>
          <a:p>
            <a:pPr marL="457200" lvl="1" indent="0">
              <a:buNone/>
            </a:pPr>
            <a:r>
              <a:rPr lang="en-US" dirty="0"/>
              <a:t>GO</a:t>
            </a:r>
          </a:p>
          <a:p>
            <a:r>
              <a:rPr lang="en-US" dirty="0"/>
              <a:t>IF EXISTS: First checks if the table exists, and if it does, drop the table.</a:t>
            </a:r>
          </a:p>
          <a:p>
            <a:endParaRPr lang="en-US" dirty="0"/>
          </a:p>
          <a:p>
            <a:r>
              <a:rPr lang="en-US" dirty="0"/>
              <a:t>Without this keyword if the table does not exist, an error is thrown: Cannot drop the table 'EMPLOYEE', because it does not exist or you do not have permission.</a:t>
            </a:r>
          </a:p>
          <a:p>
            <a:endParaRPr lang="en-US" dirty="0"/>
          </a:p>
        </p:txBody>
      </p:sp>
    </p:spTree>
    <p:extLst>
      <p:ext uri="{BB962C8B-B14F-4D97-AF65-F5344CB8AC3E}">
        <p14:creationId xmlns:p14="http://schemas.microsoft.com/office/powerpoint/2010/main" val="4087831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1133"/>
            <a:ext cx="10515600" cy="5575830"/>
          </a:xfrm>
        </p:spPr>
        <p:txBody>
          <a:bodyPr>
            <a:normAutofit/>
          </a:bodyPr>
          <a:lstStyle/>
          <a:p>
            <a:pPr marL="0" indent="0">
              <a:buNone/>
            </a:pPr>
            <a:r>
              <a:rPr lang="en-US" dirty="0"/>
              <a:t>Example</a:t>
            </a:r>
          </a:p>
          <a:p>
            <a:pPr marL="457200" lvl="1" indent="0">
              <a:buNone/>
            </a:pPr>
            <a:r>
              <a:rPr lang="en-US" dirty="0"/>
              <a:t>USE HASURA;</a:t>
            </a:r>
          </a:p>
          <a:p>
            <a:pPr marL="457200" lvl="1" indent="0">
              <a:buNone/>
            </a:pPr>
            <a:r>
              <a:rPr lang="en-US" dirty="0"/>
              <a:t>DROP TABLE IF EXISTS EMPLOYEE;</a:t>
            </a:r>
          </a:p>
          <a:p>
            <a:pPr marL="457200" lvl="1" indent="0">
              <a:buNone/>
            </a:pPr>
            <a:r>
              <a:rPr lang="en-US" dirty="0"/>
              <a:t>GO</a:t>
            </a:r>
          </a:p>
          <a:p>
            <a:pPr marL="0" indent="0">
              <a:buNone/>
            </a:pPr>
            <a:endParaRPr lang="en-US" dirty="0"/>
          </a:p>
          <a:p>
            <a:pPr marL="0" indent="0">
              <a:buNone/>
            </a:pPr>
            <a:r>
              <a:rPr lang="en-US" dirty="0"/>
              <a:t>TRUNCATE table</a:t>
            </a:r>
          </a:p>
          <a:p>
            <a:pPr marL="457200" lvl="1" indent="0">
              <a:buNone/>
            </a:pPr>
            <a:r>
              <a:rPr lang="en-US" dirty="0"/>
              <a:t>The TRUNCATE is a DDL T-SQL command. This command is used to delete the data in a table, but the structure of the table remains.</a:t>
            </a:r>
          </a:p>
          <a:p>
            <a:pPr marL="0" indent="0">
              <a:buNone/>
            </a:pPr>
            <a:r>
              <a:rPr lang="en-US" dirty="0"/>
              <a:t>Example</a:t>
            </a:r>
          </a:p>
          <a:p>
            <a:pPr marL="457200" lvl="1" indent="0">
              <a:buNone/>
            </a:pPr>
            <a:r>
              <a:rPr lang="en-US" dirty="0"/>
              <a:t>USE HASURA</a:t>
            </a:r>
          </a:p>
          <a:p>
            <a:pPr marL="457200" lvl="1" indent="0">
              <a:buNone/>
            </a:pPr>
            <a:r>
              <a:rPr lang="en-US" dirty="0"/>
              <a:t>TRUNCATE TABLE EMPLOYEE;</a:t>
            </a:r>
          </a:p>
          <a:p>
            <a:pPr marL="457200" lvl="1" indent="0">
              <a:buNone/>
            </a:pPr>
            <a:r>
              <a:rPr lang="en-US" dirty="0"/>
              <a:t>GO</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38526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Core Concepts</a:t>
            </a:r>
          </a:p>
        </p:txBody>
      </p:sp>
      <p:sp>
        <p:nvSpPr>
          <p:cNvPr id="3" name="Content Placeholder 2"/>
          <p:cNvSpPr>
            <a:spLocks noGrp="1"/>
          </p:cNvSpPr>
          <p:nvPr>
            <p:ph idx="1"/>
          </p:nvPr>
        </p:nvSpPr>
        <p:spPr/>
        <p:txBody>
          <a:bodyPr>
            <a:normAutofit/>
          </a:bodyPr>
          <a:lstStyle/>
          <a:p>
            <a:r>
              <a:rPr lang="en-US" b="0" i="0" dirty="0">
                <a:solidFill>
                  <a:srgbClr val="1B2738"/>
                </a:solidFill>
                <a:effectLst/>
                <a:latin typeface="IBM Plex Sans"/>
              </a:rPr>
              <a:t>Database Objects</a:t>
            </a:r>
          </a:p>
          <a:p>
            <a:pPr lvl="1"/>
            <a:r>
              <a:rPr lang="en-US" b="0" i="0" dirty="0">
                <a:solidFill>
                  <a:srgbClr val="1B2738"/>
                </a:solidFill>
                <a:effectLst/>
                <a:latin typeface="IBM Plex Sans"/>
              </a:rPr>
              <a:t>Database objects are entities that hold data and its metadata. In other words, an object is a data structure used to store or reference data.</a:t>
            </a:r>
          </a:p>
          <a:p>
            <a:pPr lvl="1"/>
            <a:r>
              <a:rPr lang="en-US" b="0" i="0" dirty="0">
                <a:solidFill>
                  <a:srgbClr val="1B2738"/>
                </a:solidFill>
                <a:effectLst/>
                <a:latin typeface="IBM Plex Sans"/>
              </a:rPr>
              <a:t>Some of the object types contained in a schema are Databases, Tables, Views, Stored procedures, Indexes, Sequences, Constraints, Triggers, and Functions.</a:t>
            </a:r>
          </a:p>
          <a:p>
            <a:r>
              <a:rPr lang="en-US" dirty="0"/>
              <a:t>To get a complete list of objects in your schema -</a:t>
            </a:r>
          </a:p>
          <a:p>
            <a:pPr lvl="1"/>
            <a:r>
              <a:rPr lang="en-US" dirty="0"/>
              <a:t>Connect to the SQL Server</a:t>
            </a:r>
          </a:p>
          <a:p>
            <a:pPr lvl="1"/>
            <a:r>
              <a:rPr lang="en-US" dirty="0"/>
              <a:t>In the Query editor, execute the following command</a:t>
            </a:r>
          </a:p>
          <a:p>
            <a:pPr marL="914400" lvl="2" indent="0">
              <a:buNone/>
            </a:pPr>
            <a:r>
              <a:rPr lang="en-US" dirty="0"/>
              <a:t>SELECT DISTINCT </a:t>
            </a:r>
            <a:r>
              <a:rPr lang="en-US" dirty="0" err="1"/>
              <a:t>type_desc</a:t>
            </a:r>
            <a:r>
              <a:rPr lang="en-US" dirty="0"/>
              <a:t> FROM </a:t>
            </a:r>
            <a:r>
              <a:rPr lang="en-US" dirty="0" err="1"/>
              <a:t>sys.all_objects</a:t>
            </a:r>
            <a:r>
              <a:rPr lang="en-US" dirty="0"/>
              <a:t>;</a:t>
            </a:r>
          </a:p>
        </p:txBody>
      </p:sp>
    </p:spTree>
    <p:extLst>
      <p:ext uri="{BB962C8B-B14F-4D97-AF65-F5344CB8AC3E}">
        <p14:creationId xmlns:p14="http://schemas.microsoft.com/office/powerpoint/2010/main" val="1437335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T SQL statements</a:t>
            </a:r>
          </a:p>
        </p:txBody>
      </p:sp>
      <p:sp>
        <p:nvSpPr>
          <p:cNvPr id="3" name="Content Placeholder 2"/>
          <p:cNvSpPr>
            <a:spLocks noGrp="1"/>
          </p:cNvSpPr>
          <p:nvPr>
            <p:ph idx="1"/>
          </p:nvPr>
        </p:nvSpPr>
        <p:spPr/>
        <p:txBody>
          <a:bodyPr/>
          <a:lstStyle/>
          <a:p>
            <a:pPr marL="0" indent="0">
              <a:buNone/>
            </a:pPr>
            <a:r>
              <a:rPr lang="en-US" dirty="0"/>
              <a:t>Syntax</a:t>
            </a:r>
          </a:p>
          <a:p>
            <a:pPr marL="457200" lvl="1" indent="0">
              <a:buNone/>
            </a:pPr>
            <a:r>
              <a:rPr lang="en-US" dirty="0"/>
              <a:t>SELECT [Arguments]</a:t>
            </a:r>
          </a:p>
          <a:p>
            <a:pPr marL="457200" lvl="1" indent="0">
              <a:buNone/>
            </a:pPr>
            <a:r>
              <a:rPr lang="en-US" dirty="0"/>
              <a:t>FROM &lt;</a:t>
            </a:r>
            <a:r>
              <a:rPr lang="en-US" dirty="0" err="1"/>
              <a:t>table_name</a:t>
            </a:r>
            <a:r>
              <a:rPr lang="en-US" dirty="0"/>
              <a:t>&gt;</a:t>
            </a:r>
          </a:p>
          <a:p>
            <a:pPr marL="457200" lvl="1" indent="0">
              <a:buNone/>
            </a:pPr>
            <a:r>
              <a:rPr lang="en-US" dirty="0"/>
              <a:t>WHERE &lt;</a:t>
            </a:r>
            <a:r>
              <a:rPr lang="en-US" dirty="0" err="1"/>
              <a:t>search_condition</a:t>
            </a:r>
            <a:r>
              <a:rPr lang="en-US" dirty="0"/>
              <a:t>&gt;</a:t>
            </a:r>
          </a:p>
          <a:p>
            <a:pPr marL="457200" lvl="1" indent="0">
              <a:buNone/>
            </a:pPr>
            <a:r>
              <a:rPr lang="en-US" dirty="0"/>
              <a:t>GROUP BY &lt;</a:t>
            </a:r>
            <a:r>
              <a:rPr lang="en-US" dirty="0" err="1"/>
              <a:t>group_by_expression</a:t>
            </a:r>
            <a:r>
              <a:rPr lang="en-US" dirty="0"/>
              <a:t>&gt;</a:t>
            </a:r>
          </a:p>
          <a:p>
            <a:pPr marL="457200" lvl="1" indent="0">
              <a:buNone/>
            </a:pPr>
            <a:r>
              <a:rPr lang="en-US" dirty="0"/>
              <a:t>HAVING &lt;</a:t>
            </a:r>
            <a:r>
              <a:rPr lang="en-US" dirty="0" err="1"/>
              <a:t>search_condition</a:t>
            </a:r>
            <a:r>
              <a:rPr lang="en-US" dirty="0"/>
              <a:t>&gt;</a:t>
            </a:r>
          </a:p>
          <a:p>
            <a:pPr marL="457200" lvl="1" indent="0">
              <a:buNone/>
            </a:pPr>
            <a:r>
              <a:rPr lang="en-US" dirty="0"/>
              <a:t>ORDER BY &lt;</a:t>
            </a:r>
            <a:r>
              <a:rPr lang="en-US" dirty="0" err="1"/>
              <a:t>order_expression</a:t>
            </a:r>
            <a:r>
              <a:rPr lang="en-US" dirty="0"/>
              <a:t>&gt; [ASC|DESC]</a:t>
            </a:r>
          </a:p>
          <a:p>
            <a:pPr marL="0" indent="0">
              <a:buNone/>
            </a:pPr>
            <a:endParaRPr lang="en-US" dirty="0"/>
          </a:p>
        </p:txBody>
      </p:sp>
    </p:spTree>
    <p:extLst>
      <p:ext uri="{BB962C8B-B14F-4D97-AF65-F5344CB8AC3E}">
        <p14:creationId xmlns:p14="http://schemas.microsoft.com/office/powerpoint/2010/main" val="1849595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Arguments may be any of the following:</a:t>
            </a:r>
          </a:p>
          <a:p>
            <a:pPr lvl="1"/>
            <a:r>
              <a:rPr lang="en-US" dirty="0"/>
              <a:t>ALL: The result set returns all the rows and columns and may include duplicate values. 'ALL' is the default.</a:t>
            </a:r>
          </a:p>
          <a:p>
            <a:pPr lvl="1"/>
            <a:r>
              <a:rPr lang="en-US" dirty="0"/>
              <a:t>DISTINCT: Returns unique rows.</a:t>
            </a:r>
          </a:p>
          <a:p>
            <a:pPr lvl="1"/>
            <a:r>
              <a:rPr lang="en-US" dirty="0" err="1"/>
              <a:t>column_list</a:t>
            </a:r>
            <a:r>
              <a:rPr lang="en-US" dirty="0"/>
              <a:t>: A single column name or a list of comma-separated column names.</a:t>
            </a:r>
          </a:p>
          <a:p>
            <a:pPr lvl="1"/>
            <a:r>
              <a:rPr lang="en-US" dirty="0"/>
              <a:t>*: The result set returns all columns and rows from a table/view, as specified in the 'FROM' clause.</a:t>
            </a:r>
          </a:p>
        </p:txBody>
      </p:sp>
    </p:spTree>
    <p:extLst>
      <p:ext uri="{BB962C8B-B14F-4D97-AF65-F5344CB8AC3E}">
        <p14:creationId xmlns:p14="http://schemas.microsoft.com/office/powerpoint/2010/main" val="2818778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Tob restore database follow these steps</a:t>
            </a:r>
          </a:p>
        </p:txBody>
      </p:sp>
      <p:sp>
        <p:nvSpPr>
          <p:cNvPr id="3" name="Content Placeholder 2"/>
          <p:cNvSpPr>
            <a:spLocks noGrp="1"/>
          </p:cNvSpPr>
          <p:nvPr>
            <p:ph idx="1"/>
          </p:nvPr>
        </p:nvSpPr>
        <p:spPr/>
        <p:txBody>
          <a:bodyPr>
            <a:normAutofit/>
          </a:bodyPr>
          <a:lstStyle/>
          <a:p>
            <a:r>
              <a:rPr lang="en-US" dirty="0"/>
              <a:t>Use the sample database given and move the .</a:t>
            </a:r>
            <a:r>
              <a:rPr lang="en-US" dirty="0" err="1"/>
              <a:t>bak</a:t>
            </a:r>
            <a:r>
              <a:rPr lang="en-US" dirty="0"/>
              <a:t> file to your SQL Server backup location. </a:t>
            </a:r>
          </a:p>
          <a:p>
            <a:r>
              <a:rPr lang="en-US" dirty="0"/>
              <a:t>Move the .</a:t>
            </a:r>
            <a:r>
              <a:rPr lang="en-US" dirty="0" err="1"/>
              <a:t>bak</a:t>
            </a:r>
            <a:r>
              <a:rPr lang="en-US" dirty="0"/>
              <a:t> file to your SQL Server backup location. This location varies depending on your installation location, instance name, and version of SQL Server. For example, the default location for a default instance of SQL Server 2022 (16.x) is:</a:t>
            </a:r>
          </a:p>
          <a:p>
            <a:r>
              <a:rPr lang="en-US" dirty="0"/>
              <a:t>Open SSMS and connect to your SQL Server instance.</a:t>
            </a:r>
          </a:p>
          <a:p>
            <a:r>
              <a:rPr lang="en-US" dirty="0"/>
              <a:t>Right-click Databases in Object Explorer &gt; Restore Database... to launch the Restore Database wizard.</a:t>
            </a:r>
          </a:p>
        </p:txBody>
      </p:sp>
    </p:spTree>
    <p:extLst>
      <p:ext uri="{BB962C8B-B14F-4D97-AF65-F5344CB8AC3E}">
        <p14:creationId xmlns:p14="http://schemas.microsoft.com/office/powerpoint/2010/main" val="3020534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7A60F1B-1D19-6F8B-0407-2756C4E3EEE3}"/>
              </a:ext>
            </a:extLst>
          </p:cNvPr>
          <p:cNvPicPr>
            <a:picLocks noGrp="1" noChangeAspect="1"/>
          </p:cNvPicPr>
          <p:nvPr>
            <p:ph idx="1"/>
          </p:nvPr>
        </p:nvPicPr>
        <p:blipFill>
          <a:blip r:embed="rId2"/>
          <a:stretch>
            <a:fillRect/>
          </a:stretch>
        </p:blipFill>
        <p:spPr>
          <a:xfrm>
            <a:off x="2925318" y="755555"/>
            <a:ext cx="4000500" cy="4095750"/>
          </a:xfrm>
          <a:prstGeom prst="rect">
            <a:avLst/>
          </a:prstGeom>
        </p:spPr>
      </p:pic>
    </p:spTree>
    <p:extLst>
      <p:ext uri="{BB962C8B-B14F-4D97-AF65-F5344CB8AC3E}">
        <p14:creationId xmlns:p14="http://schemas.microsoft.com/office/powerpoint/2010/main" val="3641112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8F099-4C3A-0D53-30CF-CB96DDBC96C0}"/>
              </a:ext>
            </a:extLst>
          </p:cNvPr>
          <p:cNvSpPr>
            <a:spLocks noGrp="1"/>
          </p:cNvSpPr>
          <p:nvPr>
            <p:ph type="title"/>
          </p:nvPr>
        </p:nvSpPr>
        <p:spPr/>
        <p:txBody>
          <a:bodyPr/>
          <a:lstStyle/>
          <a:p>
            <a:endParaRPr lang="en-AE"/>
          </a:p>
        </p:txBody>
      </p:sp>
      <p:sp>
        <p:nvSpPr>
          <p:cNvPr id="3" name="Content Placeholder 2">
            <a:extLst>
              <a:ext uri="{FF2B5EF4-FFF2-40B4-BE49-F238E27FC236}">
                <a16:creationId xmlns:a16="http://schemas.microsoft.com/office/drawing/2014/main" id="{64D2A293-521E-76E8-1451-24BE9C815682}"/>
              </a:ext>
            </a:extLst>
          </p:cNvPr>
          <p:cNvSpPr>
            <a:spLocks noGrp="1"/>
          </p:cNvSpPr>
          <p:nvPr>
            <p:ph idx="1"/>
          </p:nvPr>
        </p:nvSpPr>
        <p:spPr/>
        <p:txBody>
          <a:bodyPr>
            <a:normAutofit fontScale="77500" lnSpcReduction="20000"/>
          </a:bodyPr>
          <a:lstStyle/>
          <a:p>
            <a:r>
              <a:rPr lang="en-US" dirty="0"/>
              <a:t>Select Device and then select the ellipses (...) to choose a device.</a:t>
            </a:r>
          </a:p>
          <a:p>
            <a:endParaRPr lang="en-US" dirty="0"/>
          </a:p>
          <a:p>
            <a:r>
              <a:rPr lang="en-US" dirty="0"/>
              <a:t>Select Add and then choose the .</a:t>
            </a:r>
            <a:r>
              <a:rPr lang="en-US" dirty="0" err="1"/>
              <a:t>bak</a:t>
            </a:r>
            <a:r>
              <a:rPr lang="en-US" dirty="0"/>
              <a:t> file you recently moved to the backup location. If you moved your file to this location but you're not able to see it in the wizard, SQL Server or the user signed into SQL Server doesn't have permission to this file in this folder.</a:t>
            </a:r>
          </a:p>
          <a:p>
            <a:endParaRPr lang="en-US" dirty="0"/>
          </a:p>
          <a:p>
            <a:r>
              <a:rPr lang="en-US" dirty="0"/>
              <a:t>Select OK to confirm your database backup selection and close the Select backup devices window.</a:t>
            </a:r>
          </a:p>
          <a:p>
            <a:endParaRPr lang="en-US" dirty="0"/>
          </a:p>
          <a:p>
            <a:r>
              <a:rPr lang="en-US" dirty="0"/>
              <a:t>Check the Files tab to confirm the Restore as location and file names match your intended location and file names in the Restore Database wizard.</a:t>
            </a:r>
          </a:p>
          <a:p>
            <a:endParaRPr lang="en-US" dirty="0"/>
          </a:p>
          <a:p>
            <a:r>
              <a:rPr lang="en-US" dirty="0"/>
              <a:t>Select OK to restore your database.</a:t>
            </a:r>
            <a:endParaRPr lang="en-AE" dirty="0"/>
          </a:p>
        </p:txBody>
      </p:sp>
    </p:spTree>
    <p:extLst>
      <p:ext uri="{BB962C8B-B14F-4D97-AF65-F5344CB8AC3E}">
        <p14:creationId xmlns:p14="http://schemas.microsoft.com/office/powerpoint/2010/main" val="26936921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C1EFB18-A03D-6111-A27B-65ED4E212C73}"/>
              </a:ext>
            </a:extLst>
          </p:cNvPr>
          <p:cNvPicPr>
            <a:picLocks noGrp="1" noChangeAspect="1"/>
          </p:cNvPicPr>
          <p:nvPr>
            <p:ph idx="1"/>
          </p:nvPr>
        </p:nvPicPr>
        <p:blipFill>
          <a:blip r:embed="rId2"/>
          <a:stretch>
            <a:fillRect/>
          </a:stretch>
        </p:blipFill>
        <p:spPr>
          <a:xfrm>
            <a:off x="2263002" y="630492"/>
            <a:ext cx="6038363" cy="5235575"/>
          </a:xfrm>
          <a:prstGeom prst="rect">
            <a:avLst/>
          </a:prstGeom>
        </p:spPr>
      </p:pic>
    </p:spTree>
    <p:extLst>
      <p:ext uri="{BB962C8B-B14F-4D97-AF65-F5344CB8AC3E}">
        <p14:creationId xmlns:p14="http://schemas.microsoft.com/office/powerpoint/2010/main" val="5482553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Restore to SQL Server</a:t>
            </a:r>
          </a:p>
          <a:p>
            <a:pPr lvl="1"/>
            <a:r>
              <a:rPr lang="en-US" dirty="0"/>
              <a:t>Next, you can use the .</a:t>
            </a:r>
            <a:r>
              <a:rPr lang="en-US" dirty="0" err="1"/>
              <a:t>bak</a:t>
            </a:r>
            <a:r>
              <a:rPr lang="en-US" dirty="0"/>
              <a:t> file to restore the sample database into your SQL Server.</a:t>
            </a:r>
          </a:p>
          <a:p>
            <a:r>
              <a:rPr lang="en-US" dirty="0"/>
              <a:t>Before you begin</a:t>
            </a:r>
          </a:p>
          <a:p>
            <a:pPr lvl="1"/>
            <a:r>
              <a:rPr lang="en-US" dirty="0"/>
              <a:t>In the Object Explorer, click to expand AdventureWorks2019 &gt; Tables.</a:t>
            </a:r>
          </a:p>
          <a:p>
            <a:pPr lvl="1"/>
            <a:r>
              <a:rPr lang="en-US" dirty="0"/>
              <a:t>Select </a:t>
            </a:r>
            <a:r>
              <a:rPr lang="en-US" dirty="0" err="1"/>
              <a:t>HumanResources.Employee</a:t>
            </a:r>
            <a:r>
              <a:rPr lang="en-US" dirty="0"/>
              <a:t> and then click New Query from the top ribbon bar. where,</a:t>
            </a:r>
          </a:p>
          <a:p>
            <a:pPr lvl="1"/>
            <a:r>
              <a:rPr lang="en-US" dirty="0" err="1"/>
              <a:t>HumanResources</a:t>
            </a:r>
            <a:r>
              <a:rPr lang="en-US" dirty="0"/>
              <a:t> is the schema name.</a:t>
            </a:r>
          </a:p>
          <a:p>
            <a:pPr lvl="1"/>
            <a:r>
              <a:rPr lang="en-US" dirty="0"/>
              <a:t>Employee is a table in the above schema.</a:t>
            </a:r>
          </a:p>
          <a:p>
            <a:r>
              <a:rPr lang="en-US" dirty="0"/>
              <a:t>Run the below statement to use the 'AdventureWorks2019' sample database.</a:t>
            </a:r>
          </a:p>
          <a:p>
            <a:pPr marL="457200" lvl="1" indent="0">
              <a:buNone/>
            </a:pPr>
            <a:r>
              <a:rPr lang="en-US" dirty="0"/>
              <a:t>USE AdventureWorks2019;</a:t>
            </a:r>
          </a:p>
          <a:p>
            <a:pPr marL="457200" lvl="1" indent="0">
              <a:buNone/>
            </a:pPr>
            <a:r>
              <a:rPr lang="en-US" dirty="0"/>
              <a:t>GO</a:t>
            </a:r>
          </a:p>
        </p:txBody>
      </p:sp>
    </p:spTree>
    <p:extLst>
      <p:ext uri="{BB962C8B-B14F-4D97-AF65-F5344CB8AC3E}">
        <p14:creationId xmlns:p14="http://schemas.microsoft.com/office/powerpoint/2010/main" val="3741668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73760"/>
            <a:ext cx="10515600" cy="5303203"/>
          </a:xfrm>
        </p:spPr>
        <p:txBody>
          <a:bodyPr>
            <a:normAutofit lnSpcReduction="10000"/>
          </a:bodyPr>
          <a:lstStyle/>
          <a:p>
            <a:pPr marL="571500" indent="-571500">
              <a:buFont typeface="+mj-lt"/>
              <a:buAutoNum type="romanLcPeriod"/>
            </a:pPr>
            <a:r>
              <a:rPr lang="en-US" dirty="0"/>
              <a:t>Select to retrieve all rows and columns</a:t>
            </a:r>
          </a:p>
          <a:p>
            <a:pPr marL="914400" lvl="2" indent="0">
              <a:buNone/>
            </a:pPr>
            <a:r>
              <a:rPr lang="en-US" dirty="0"/>
              <a:t>SELECT * FROM </a:t>
            </a:r>
            <a:r>
              <a:rPr lang="en-US" dirty="0" err="1"/>
              <a:t>HumanResources.Employee</a:t>
            </a:r>
            <a:r>
              <a:rPr lang="en-US" dirty="0"/>
              <a:t>;</a:t>
            </a:r>
          </a:p>
          <a:p>
            <a:pPr marL="571500" indent="-571500">
              <a:buFont typeface="+mj-lt"/>
              <a:buAutoNum type="romanLcPeriod"/>
            </a:pPr>
            <a:r>
              <a:rPr lang="en-US" dirty="0"/>
              <a:t>Get the count of all rows in a table</a:t>
            </a:r>
          </a:p>
          <a:p>
            <a:pPr marL="914400" lvl="2" indent="0">
              <a:buNone/>
            </a:pPr>
            <a:r>
              <a:rPr lang="en-US" dirty="0"/>
              <a:t>SELECT COUNT(*) FROM </a:t>
            </a:r>
            <a:r>
              <a:rPr lang="en-US" dirty="0" err="1"/>
              <a:t>HumanResources.Employee</a:t>
            </a:r>
            <a:r>
              <a:rPr lang="en-US" dirty="0"/>
              <a:t>;</a:t>
            </a:r>
          </a:p>
          <a:p>
            <a:pPr marL="571500" indent="-571500">
              <a:buFont typeface="+mj-lt"/>
              <a:buAutoNum type="romanLcPeriod"/>
            </a:pPr>
            <a:r>
              <a:rPr lang="en-US" dirty="0"/>
              <a:t>Select certain columns</a:t>
            </a:r>
          </a:p>
          <a:p>
            <a:pPr marL="914400" lvl="2" indent="0">
              <a:buNone/>
            </a:pPr>
            <a:r>
              <a:rPr lang="en-US" dirty="0"/>
              <a:t>SELECT </a:t>
            </a:r>
            <a:r>
              <a:rPr lang="en-US" dirty="0" err="1"/>
              <a:t>NationalIDNumber</a:t>
            </a:r>
            <a:r>
              <a:rPr lang="en-US" dirty="0"/>
              <a:t>, </a:t>
            </a:r>
            <a:r>
              <a:rPr lang="en-US" dirty="0" err="1"/>
              <a:t>JobTitle</a:t>
            </a:r>
            <a:r>
              <a:rPr lang="en-US" dirty="0"/>
              <a:t> FROM </a:t>
            </a:r>
            <a:r>
              <a:rPr lang="en-US" dirty="0" err="1"/>
              <a:t>HumanResources.Employee</a:t>
            </a:r>
            <a:r>
              <a:rPr lang="en-US" dirty="0"/>
              <a:t>;</a:t>
            </a:r>
          </a:p>
          <a:p>
            <a:pPr marL="571500" indent="-571500">
              <a:buFont typeface="+mj-lt"/>
              <a:buAutoNum type="romanLcPeriod"/>
            </a:pPr>
            <a:r>
              <a:rPr lang="en-US" dirty="0"/>
              <a:t>Select columns and print an alias column name</a:t>
            </a:r>
          </a:p>
          <a:p>
            <a:pPr marL="914400" lvl="2" indent="0">
              <a:buNone/>
            </a:pPr>
            <a:r>
              <a:rPr lang="en-US" dirty="0"/>
              <a:t>-First column is renamed as 'SSN'</a:t>
            </a:r>
          </a:p>
          <a:p>
            <a:pPr marL="914400" lvl="2" indent="0">
              <a:buNone/>
            </a:pPr>
            <a:r>
              <a:rPr lang="en-US" dirty="0"/>
              <a:t>SELECT </a:t>
            </a:r>
            <a:r>
              <a:rPr lang="en-US" dirty="0" err="1"/>
              <a:t>NationalIDNumber</a:t>
            </a:r>
            <a:r>
              <a:rPr lang="en-US" dirty="0"/>
              <a:t> AS 'SSN', </a:t>
            </a:r>
            <a:r>
              <a:rPr lang="en-US" dirty="0" err="1"/>
              <a:t>HireDate</a:t>
            </a:r>
            <a:endParaRPr lang="en-US" dirty="0"/>
          </a:p>
          <a:p>
            <a:pPr marL="914400" lvl="2" indent="0">
              <a:buNone/>
            </a:pPr>
            <a:r>
              <a:rPr lang="en-US" dirty="0"/>
              <a:t>FROM </a:t>
            </a:r>
            <a:r>
              <a:rPr lang="en-US" dirty="0" err="1"/>
              <a:t>HumanResources.Employee</a:t>
            </a:r>
            <a:r>
              <a:rPr lang="en-US" dirty="0" smtClean="0"/>
              <a:t>;</a:t>
            </a:r>
          </a:p>
          <a:p>
            <a:pPr marL="571500" indent="-571500">
              <a:buFont typeface="+mj-lt"/>
              <a:buAutoNum type="romanLcPeriod"/>
            </a:pPr>
            <a:r>
              <a:rPr lang="en-US" dirty="0"/>
              <a:t>Derived column</a:t>
            </a:r>
          </a:p>
          <a:p>
            <a:pPr marL="914400" lvl="2" indent="0">
              <a:buNone/>
            </a:pPr>
            <a:r>
              <a:rPr lang="en-US" dirty="0"/>
              <a:t>A derived column is based on the calculation results on another column(s</a:t>
            </a:r>
            <a:r>
              <a:rPr lang="en-US" dirty="0" smtClean="0"/>
              <a:t>).</a:t>
            </a:r>
            <a:endParaRPr lang="en-US" dirty="0"/>
          </a:p>
          <a:p>
            <a:pPr marL="914400" lvl="2" indent="0">
              <a:buNone/>
            </a:pPr>
            <a:r>
              <a:rPr lang="en-US" dirty="0" smtClean="0"/>
              <a:t>SELECT </a:t>
            </a:r>
            <a:r>
              <a:rPr lang="en-US" dirty="0"/>
              <a:t>( </a:t>
            </a:r>
            <a:r>
              <a:rPr lang="en-US" dirty="0" err="1"/>
              <a:t>VacationHours</a:t>
            </a:r>
            <a:r>
              <a:rPr lang="en-US" dirty="0"/>
              <a:t> + </a:t>
            </a:r>
            <a:r>
              <a:rPr lang="en-US" dirty="0" err="1"/>
              <a:t>SickLeaveHours</a:t>
            </a:r>
            <a:r>
              <a:rPr lang="en-US" dirty="0"/>
              <a:t> ) AS 'TOTAL LEAVES' FROM </a:t>
            </a:r>
            <a:r>
              <a:rPr lang="en-US" dirty="0" err="1"/>
              <a:t>HumanResources.Employee</a:t>
            </a:r>
            <a:endParaRPr lang="en-US" dirty="0"/>
          </a:p>
        </p:txBody>
      </p:sp>
    </p:spTree>
    <p:extLst>
      <p:ext uri="{BB962C8B-B14F-4D97-AF65-F5344CB8AC3E}">
        <p14:creationId xmlns:p14="http://schemas.microsoft.com/office/powerpoint/2010/main" val="42193102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70560"/>
            <a:ext cx="10515600" cy="5506403"/>
          </a:xfrm>
        </p:spPr>
        <p:txBody>
          <a:bodyPr>
            <a:normAutofit/>
          </a:bodyPr>
          <a:lstStyle/>
          <a:p>
            <a:pPr marL="571500" indent="-571500">
              <a:buFont typeface="+mj-lt"/>
              <a:buAutoNum type="romanLcPeriod" startAt="6"/>
            </a:pPr>
            <a:r>
              <a:rPr lang="en-US" dirty="0"/>
              <a:t>Select distinct </a:t>
            </a:r>
            <a:r>
              <a:rPr lang="en-US" dirty="0" smtClean="0"/>
              <a:t>rows</a:t>
            </a:r>
          </a:p>
          <a:p>
            <a:pPr marL="914400" lvl="2" indent="0">
              <a:buNone/>
            </a:pPr>
            <a:r>
              <a:rPr lang="en-US" dirty="0" smtClean="0"/>
              <a:t>DISTINCT </a:t>
            </a:r>
            <a:r>
              <a:rPr lang="en-US" dirty="0"/>
              <a:t>keyword removes any duplicate row(s</a:t>
            </a:r>
            <a:r>
              <a:rPr lang="en-US" dirty="0" smtClean="0"/>
              <a:t>).</a:t>
            </a:r>
            <a:endParaRPr lang="en-US" dirty="0"/>
          </a:p>
          <a:p>
            <a:pPr marL="914400" lvl="2" indent="0">
              <a:buNone/>
            </a:pPr>
            <a:r>
              <a:rPr lang="en-US" dirty="0"/>
              <a:t>SELECT DISTINCT </a:t>
            </a:r>
            <a:r>
              <a:rPr lang="en-US" dirty="0" err="1"/>
              <a:t>JobTitle</a:t>
            </a:r>
            <a:r>
              <a:rPr lang="en-US" dirty="0"/>
              <a:t> FROM </a:t>
            </a:r>
            <a:r>
              <a:rPr lang="en-US" dirty="0" err="1"/>
              <a:t>HumanResources.Employee</a:t>
            </a:r>
            <a:r>
              <a:rPr lang="en-US" dirty="0"/>
              <a:t>;</a:t>
            </a:r>
          </a:p>
          <a:p>
            <a:pPr marL="571500" indent="-571500">
              <a:buFont typeface="+mj-lt"/>
              <a:buAutoNum type="romanLcPeriod" startAt="7"/>
            </a:pPr>
            <a:r>
              <a:rPr lang="en-US" dirty="0" smtClean="0"/>
              <a:t>Limit </a:t>
            </a:r>
            <a:r>
              <a:rPr lang="en-US" dirty="0"/>
              <a:t>the rows with the WHERE </a:t>
            </a:r>
            <a:r>
              <a:rPr lang="en-US" dirty="0" smtClean="0"/>
              <a:t>clause</a:t>
            </a:r>
          </a:p>
          <a:p>
            <a:pPr marL="914400" lvl="2" indent="0">
              <a:buNone/>
            </a:pPr>
            <a:r>
              <a:rPr lang="en-US" dirty="0"/>
              <a:t>Equal to = </a:t>
            </a:r>
            <a:r>
              <a:rPr lang="en-US" dirty="0" smtClean="0"/>
              <a:t>operator</a:t>
            </a:r>
          </a:p>
          <a:p>
            <a:pPr marL="914400" lvl="2" indent="0">
              <a:buNone/>
            </a:pPr>
            <a:r>
              <a:rPr lang="en-US" dirty="0"/>
              <a:t>--List all the employees with a specific job title</a:t>
            </a:r>
          </a:p>
          <a:p>
            <a:pPr marL="914400" lvl="2" indent="0">
              <a:buNone/>
            </a:pPr>
            <a:r>
              <a:rPr lang="en-US" dirty="0"/>
              <a:t>SELECT * FROM </a:t>
            </a:r>
            <a:r>
              <a:rPr lang="en-US" dirty="0" err="1"/>
              <a:t>HumanResources.Employee</a:t>
            </a:r>
            <a:endParaRPr lang="en-US" dirty="0"/>
          </a:p>
          <a:p>
            <a:pPr marL="914400" lvl="2" indent="0">
              <a:buNone/>
            </a:pPr>
            <a:r>
              <a:rPr lang="en-US" dirty="0"/>
              <a:t>WHERE </a:t>
            </a:r>
            <a:r>
              <a:rPr lang="en-US" dirty="0" err="1"/>
              <a:t>JobTitle</a:t>
            </a:r>
            <a:r>
              <a:rPr lang="en-US" dirty="0"/>
              <a:t>='Application Specialist</a:t>
            </a:r>
            <a:r>
              <a:rPr lang="en-US" dirty="0" smtClean="0"/>
              <a:t>';</a:t>
            </a:r>
          </a:p>
          <a:p>
            <a:pPr marL="914400" lvl="2" indent="0">
              <a:buNone/>
            </a:pPr>
            <a:endParaRPr lang="en-US" dirty="0"/>
          </a:p>
          <a:p>
            <a:pPr marL="914400" lvl="2" indent="0">
              <a:buNone/>
            </a:pPr>
            <a:r>
              <a:rPr lang="en-US" dirty="0"/>
              <a:t>LIKE</a:t>
            </a:r>
          </a:p>
          <a:p>
            <a:pPr marL="914400" lvl="2" indent="0">
              <a:buNone/>
            </a:pPr>
            <a:r>
              <a:rPr lang="en-US" dirty="0"/>
              <a:t>The LIKE clause retrieves only the rows that match the search pattern (regular expression</a:t>
            </a:r>
            <a:r>
              <a:rPr lang="en-US" dirty="0" smtClean="0"/>
              <a:t>).</a:t>
            </a:r>
            <a:endParaRPr lang="en-US" dirty="0"/>
          </a:p>
          <a:p>
            <a:pPr marL="914400" lvl="2" indent="0">
              <a:buNone/>
            </a:pPr>
            <a:r>
              <a:rPr lang="en-US" dirty="0"/>
              <a:t>-Search with a regular expression - 'Assistant' anywhere in the text</a:t>
            </a:r>
          </a:p>
          <a:p>
            <a:pPr marL="914400" lvl="2" indent="0">
              <a:buNone/>
            </a:pPr>
            <a:r>
              <a:rPr lang="en-US" dirty="0"/>
              <a:t>SELECT DISTINCT </a:t>
            </a:r>
            <a:r>
              <a:rPr lang="en-US" dirty="0" err="1"/>
              <a:t>JobTitle</a:t>
            </a:r>
            <a:r>
              <a:rPr lang="en-US" dirty="0"/>
              <a:t> FROM </a:t>
            </a:r>
            <a:r>
              <a:rPr lang="en-US" dirty="0" err="1"/>
              <a:t>HumanResources.Employee</a:t>
            </a:r>
            <a:endParaRPr lang="en-US" dirty="0"/>
          </a:p>
          <a:p>
            <a:pPr marL="914400" lvl="2" indent="0">
              <a:buNone/>
            </a:pPr>
            <a:r>
              <a:rPr lang="en-US" dirty="0"/>
              <a:t>WHERE </a:t>
            </a:r>
            <a:r>
              <a:rPr lang="en-US" dirty="0" err="1"/>
              <a:t>JobTitle</a:t>
            </a:r>
            <a:r>
              <a:rPr lang="en-US" dirty="0"/>
              <a:t> LIKE '%Assistant%';</a:t>
            </a:r>
          </a:p>
          <a:p>
            <a:pPr marL="914400" lvl="2" indent="0">
              <a:buNone/>
            </a:pPr>
            <a:endParaRPr lang="en-US" dirty="0" smtClean="0"/>
          </a:p>
          <a:p>
            <a:pPr marL="914400" lvl="2" indent="0">
              <a:buNone/>
            </a:pPr>
            <a:endParaRPr lang="en-US" dirty="0"/>
          </a:p>
          <a:p>
            <a:pPr marL="571500" indent="-571500">
              <a:buFont typeface="+mj-lt"/>
              <a:buAutoNum type="romanLcPeriod" startAt="7"/>
            </a:pPr>
            <a:endParaRPr lang="en-US" dirty="0"/>
          </a:p>
        </p:txBody>
      </p:sp>
    </p:spTree>
    <p:extLst>
      <p:ext uri="{BB962C8B-B14F-4D97-AF65-F5344CB8AC3E}">
        <p14:creationId xmlns:p14="http://schemas.microsoft.com/office/powerpoint/2010/main" val="6372474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0240"/>
            <a:ext cx="10515600" cy="5526723"/>
          </a:xfrm>
        </p:spPr>
        <p:txBody>
          <a:bodyPr>
            <a:normAutofit/>
          </a:bodyPr>
          <a:lstStyle/>
          <a:p>
            <a:pPr marL="914400" lvl="2" indent="0">
              <a:buNone/>
            </a:pPr>
            <a:r>
              <a:rPr lang="en-US" dirty="0"/>
              <a:t>--Job Title that begins with 'Assistant' followed by any text</a:t>
            </a:r>
          </a:p>
          <a:p>
            <a:pPr marL="914400" lvl="2" indent="0">
              <a:buNone/>
            </a:pPr>
            <a:r>
              <a:rPr lang="en-US" dirty="0"/>
              <a:t>SELECT DISTINCT </a:t>
            </a:r>
            <a:r>
              <a:rPr lang="en-US" dirty="0" err="1"/>
              <a:t>JobTitle</a:t>
            </a:r>
            <a:r>
              <a:rPr lang="en-US" dirty="0"/>
              <a:t> FROM </a:t>
            </a:r>
            <a:r>
              <a:rPr lang="en-US" dirty="0" err="1"/>
              <a:t>HumanResources.Employee</a:t>
            </a:r>
            <a:endParaRPr lang="en-US" dirty="0"/>
          </a:p>
          <a:p>
            <a:pPr marL="914400" lvl="2" indent="0">
              <a:buNone/>
            </a:pPr>
            <a:r>
              <a:rPr lang="en-US" dirty="0"/>
              <a:t>WHERE </a:t>
            </a:r>
            <a:r>
              <a:rPr lang="en-US" dirty="0" err="1"/>
              <a:t>JobTitle</a:t>
            </a:r>
            <a:r>
              <a:rPr lang="en-US" dirty="0"/>
              <a:t> LIKE 'Assistant</a:t>
            </a:r>
            <a:r>
              <a:rPr lang="en-US" dirty="0" smtClean="0"/>
              <a:t>%';</a:t>
            </a:r>
          </a:p>
          <a:p>
            <a:pPr marL="914400" lvl="2" indent="0">
              <a:buNone/>
            </a:pPr>
            <a:endParaRPr lang="en-US" dirty="0"/>
          </a:p>
          <a:p>
            <a:pPr marL="914400" lvl="2" indent="0">
              <a:buNone/>
            </a:pPr>
            <a:r>
              <a:rPr lang="en-US" dirty="0"/>
              <a:t>--Job Title that ends with 'Assistant'</a:t>
            </a:r>
          </a:p>
          <a:p>
            <a:pPr marL="914400" lvl="2" indent="0">
              <a:buNone/>
            </a:pPr>
            <a:r>
              <a:rPr lang="en-US" dirty="0"/>
              <a:t>SELECT DISTINCT </a:t>
            </a:r>
            <a:r>
              <a:rPr lang="en-US" dirty="0" err="1"/>
              <a:t>JobTitle</a:t>
            </a:r>
            <a:r>
              <a:rPr lang="en-US" dirty="0"/>
              <a:t> FROM </a:t>
            </a:r>
            <a:r>
              <a:rPr lang="en-US" dirty="0" err="1"/>
              <a:t>HumanResources.Employee</a:t>
            </a:r>
            <a:endParaRPr lang="en-US" dirty="0"/>
          </a:p>
          <a:p>
            <a:pPr marL="914400" lvl="2" indent="0">
              <a:buNone/>
            </a:pPr>
            <a:r>
              <a:rPr lang="en-US" dirty="0"/>
              <a:t>WHERE </a:t>
            </a:r>
            <a:r>
              <a:rPr lang="en-US" dirty="0" err="1"/>
              <a:t>JobTitle</a:t>
            </a:r>
            <a:r>
              <a:rPr lang="en-US" dirty="0"/>
              <a:t> LIKE '%Assistant</a:t>
            </a:r>
            <a:r>
              <a:rPr lang="en-US" dirty="0" smtClean="0"/>
              <a:t>';</a:t>
            </a:r>
          </a:p>
          <a:p>
            <a:pPr marL="914400" lvl="2" indent="0">
              <a:buNone/>
            </a:pPr>
            <a:endParaRPr lang="en-US" dirty="0"/>
          </a:p>
          <a:p>
            <a:pPr marL="914400" lvl="2" indent="0">
              <a:buNone/>
            </a:pPr>
            <a:r>
              <a:rPr lang="en-US" dirty="0"/>
              <a:t>--Job Title that begins with 'Human' and ends with 'Assistant'</a:t>
            </a:r>
          </a:p>
          <a:p>
            <a:pPr marL="914400" lvl="2" indent="0">
              <a:buNone/>
            </a:pPr>
            <a:r>
              <a:rPr lang="en-US" dirty="0"/>
              <a:t>SELECT DISTINCT </a:t>
            </a:r>
            <a:r>
              <a:rPr lang="en-US" dirty="0" err="1"/>
              <a:t>JobTitle</a:t>
            </a:r>
            <a:r>
              <a:rPr lang="en-US" dirty="0"/>
              <a:t> FROM </a:t>
            </a:r>
            <a:r>
              <a:rPr lang="en-US" dirty="0" err="1"/>
              <a:t>HumanResources.Employee</a:t>
            </a:r>
            <a:endParaRPr lang="en-US" dirty="0"/>
          </a:p>
          <a:p>
            <a:pPr marL="914400" lvl="2" indent="0">
              <a:buNone/>
            </a:pPr>
            <a:r>
              <a:rPr lang="en-US" dirty="0"/>
              <a:t>WHERE </a:t>
            </a:r>
            <a:r>
              <a:rPr lang="en-US" dirty="0" err="1"/>
              <a:t>JobTitle</a:t>
            </a:r>
            <a:r>
              <a:rPr lang="en-US" dirty="0"/>
              <a:t> LIKE '</a:t>
            </a:r>
            <a:r>
              <a:rPr lang="en-US" dirty="0" err="1"/>
              <a:t>Human%Assistant</a:t>
            </a:r>
            <a:r>
              <a:rPr lang="en-US" dirty="0"/>
              <a:t>';</a:t>
            </a:r>
          </a:p>
          <a:p>
            <a:pPr marL="914400" lvl="2" indent="0">
              <a:buNone/>
            </a:pPr>
            <a:endParaRPr lang="en-US" dirty="0" smtClean="0"/>
          </a:p>
          <a:p>
            <a:pPr marL="457200" lvl="1" indent="0">
              <a:buNone/>
            </a:pPr>
            <a:r>
              <a:rPr lang="en-US" dirty="0"/>
              <a:t>NOT </a:t>
            </a:r>
            <a:r>
              <a:rPr lang="en-US" dirty="0" smtClean="0"/>
              <a:t>LIKE</a:t>
            </a:r>
            <a:endParaRPr lang="en-US" dirty="0"/>
          </a:p>
          <a:p>
            <a:pPr marL="914400" lvl="2" indent="0">
              <a:buNone/>
            </a:pPr>
            <a:r>
              <a:rPr lang="en-US" dirty="0"/>
              <a:t>- Retrieve all the roles, where 'Job Title' is not like the given string.</a:t>
            </a:r>
          </a:p>
          <a:p>
            <a:pPr marL="914400" lvl="2" indent="0">
              <a:buNone/>
            </a:pPr>
            <a:r>
              <a:rPr lang="en-US" dirty="0"/>
              <a:t>SELECT DISTINCT </a:t>
            </a:r>
            <a:r>
              <a:rPr lang="en-US" dirty="0" err="1"/>
              <a:t>JobTitle</a:t>
            </a:r>
            <a:r>
              <a:rPr lang="en-US" dirty="0"/>
              <a:t> FROM </a:t>
            </a:r>
            <a:r>
              <a:rPr lang="en-US" dirty="0" err="1"/>
              <a:t>HumanResources.Employee</a:t>
            </a:r>
            <a:endParaRPr lang="en-US" dirty="0"/>
          </a:p>
          <a:p>
            <a:pPr marL="914400" lvl="2" indent="0">
              <a:buNone/>
            </a:pPr>
            <a:r>
              <a:rPr lang="en-US" dirty="0"/>
              <a:t>WHERE </a:t>
            </a:r>
            <a:r>
              <a:rPr lang="en-US" dirty="0" err="1"/>
              <a:t>JobTitle</a:t>
            </a:r>
            <a:r>
              <a:rPr lang="en-US" dirty="0"/>
              <a:t> NOT LIKE '%Supervisor%';</a:t>
            </a:r>
          </a:p>
          <a:p>
            <a:endParaRPr lang="en-US" dirty="0"/>
          </a:p>
        </p:txBody>
      </p:sp>
    </p:spTree>
    <p:extLst>
      <p:ext uri="{BB962C8B-B14F-4D97-AF65-F5344CB8AC3E}">
        <p14:creationId xmlns:p14="http://schemas.microsoft.com/office/powerpoint/2010/main" val="2286802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Database Schema</a:t>
            </a:r>
          </a:p>
        </p:txBody>
      </p:sp>
      <p:sp>
        <p:nvSpPr>
          <p:cNvPr id="3" name="Content Placeholder 2"/>
          <p:cNvSpPr>
            <a:spLocks noGrp="1"/>
          </p:cNvSpPr>
          <p:nvPr>
            <p:ph idx="1"/>
          </p:nvPr>
        </p:nvSpPr>
        <p:spPr/>
        <p:txBody>
          <a:bodyPr>
            <a:normAutofit/>
          </a:bodyPr>
          <a:lstStyle/>
          <a:p>
            <a:r>
              <a:rPr lang="en-US" dirty="0"/>
              <a:t>A schema is a collection of database objects. Schema is a collection of logical structures of data.</a:t>
            </a:r>
          </a:p>
          <a:p>
            <a:endParaRPr lang="en-US" dirty="0"/>
          </a:p>
          <a:p>
            <a:r>
              <a:rPr lang="en-US" dirty="0"/>
              <a:t>Database schema describes the structure of the data and how the data is related to each other.</a:t>
            </a:r>
          </a:p>
          <a:p>
            <a:endParaRPr lang="en-US" dirty="0"/>
          </a:p>
          <a:p>
            <a:r>
              <a:rPr lang="en-US" dirty="0"/>
              <a:t>Schema is also referred to as a named space of database objects. Each user owns a single schema. You can use the T-SQL commands to create and manipulate the objects in the schema.</a:t>
            </a:r>
          </a:p>
        </p:txBody>
      </p:sp>
    </p:spTree>
    <p:extLst>
      <p:ext uri="{BB962C8B-B14F-4D97-AF65-F5344CB8AC3E}">
        <p14:creationId xmlns:p14="http://schemas.microsoft.com/office/powerpoint/2010/main" val="34302605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7840"/>
            <a:ext cx="10515600" cy="5679123"/>
          </a:xfrm>
        </p:spPr>
        <p:txBody>
          <a:bodyPr>
            <a:normAutofit fontScale="92500" lnSpcReduction="10000"/>
          </a:bodyPr>
          <a:lstStyle/>
          <a:p>
            <a:pPr marL="457200" lvl="1" indent="0">
              <a:buNone/>
            </a:pPr>
            <a:r>
              <a:rPr lang="en-US" dirty="0"/>
              <a:t>LOGICAL AND</a:t>
            </a:r>
          </a:p>
          <a:p>
            <a:pPr marL="914400" lvl="2" indent="0">
              <a:buNone/>
            </a:pPr>
            <a:r>
              <a:rPr lang="en-US" dirty="0" smtClean="0"/>
              <a:t>-Select </a:t>
            </a:r>
            <a:r>
              <a:rPr lang="en-US" dirty="0"/>
              <a:t>the rows where both the `Where` conditions are true</a:t>
            </a:r>
          </a:p>
          <a:p>
            <a:pPr marL="914400" lvl="2" indent="0">
              <a:buNone/>
            </a:pPr>
            <a:r>
              <a:rPr lang="en-US" dirty="0"/>
              <a:t>SELECT * FROM </a:t>
            </a:r>
            <a:r>
              <a:rPr lang="en-US" dirty="0" err="1"/>
              <a:t>HumanResources.Employee</a:t>
            </a:r>
            <a:endParaRPr lang="en-US" dirty="0"/>
          </a:p>
          <a:p>
            <a:pPr marL="914400" lvl="2" indent="0">
              <a:buNone/>
            </a:pPr>
            <a:r>
              <a:rPr lang="en-US" dirty="0"/>
              <a:t>WHERE </a:t>
            </a:r>
            <a:r>
              <a:rPr lang="en-US" dirty="0" err="1"/>
              <a:t>OrganizationLevel</a:t>
            </a:r>
            <a:r>
              <a:rPr lang="en-US" dirty="0"/>
              <a:t>=2 AND </a:t>
            </a:r>
            <a:r>
              <a:rPr lang="en-US" dirty="0" err="1"/>
              <a:t>JobTitle</a:t>
            </a:r>
            <a:r>
              <a:rPr lang="en-US" dirty="0"/>
              <a:t> LIKE '%Assistant</a:t>
            </a:r>
            <a:r>
              <a:rPr lang="en-US" dirty="0" smtClean="0"/>
              <a:t>%‘;</a:t>
            </a:r>
            <a:endParaRPr lang="en-US" dirty="0"/>
          </a:p>
          <a:p>
            <a:pPr marL="914400" lvl="2" indent="0">
              <a:buNone/>
            </a:pPr>
            <a:endParaRPr lang="en-US" dirty="0" smtClean="0"/>
          </a:p>
          <a:p>
            <a:pPr marL="457200" lvl="1" indent="0">
              <a:buNone/>
            </a:pPr>
            <a:r>
              <a:rPr lang="en-US" dirty="0"/>
              <a:t>LOGICAL </a:t>
            </a:r>
            <a:r>
              <a:rPr lang="en-US" dirty="0" smtClean="0"/>
              <a:t>OR</a:t>
            </a:r>
          </a:p>
          <a:p>
            <a:pPr marL="914400" lvl="2" indent="0">
              <a:buNone/>
            </a:pPr>
            <a:r>
              <a:rPr lang="en-US" dirty="0"/>
              <a:t>--Show the rows where any one of the conditions is true</a:t>
            </a:r>
          </a:p>
          <a:p>
            <a:pPr marL="914400" lvl="2" indent="0">
              <a:buNone/>
            </a:pPr>
            <a:r>
              <a:rPr lang="en-US" dirty="0"/>
              <a:t>SELECT * FROM </a:t>
            </a:r>
            <a:r>
              <a:rPr lang="en-US" dirty="0" err="1"/>
              <a:t>HumanResources.Employee</a:t>
            </a:r>
            <a:endParaRPr lang="en-US" dirty="0"/>
          </a:p>
          <a:p>
            <a:pPr marL="914400" lvl="2" indent="0">
              <a:buNone/>
            </a:pPr>
            <a:r>
              <a:rPr lang="en-US" dirty="0"/>
              <a:t>WHERE </a:t>
            </a:r>
            <a:r>
              <a:rPr lang="en-US" dirty="0" err="1"/>
              <a:t>OrganizationLevel</a:t>
            </a:r>
            <a:r>
              <a:rPr lang="en-US" dirty="0"/>
              <a:t>=2 OR </a:t>
            </a:r>
            <a:r>
              <a:rPr lang="en-US" dirty="0" err="1"/>
              <a:t>JobTitle</a:t>
            </a:r>
            <a:r>
              <a:rPr lang="en-US" dirty="0"/>
              <a:t> LIKE '%Assistant</a:t>
            </a:r>
            <a:r>
              <a:rPr lang="en-US" dirty="0" smtClean="0"/>
              <a:t>%';</a:t>
            </a:r>
          </a:p>
          <a:p>
            <a:pPr marL="914400" lvl="2" indent="0">
              <a:buNone/>
            </a:pPr>
            <a:endParaRPr lang="en-US" dirty="0"/>
          </a:p>
          <a:p>
            <a:pPr marL="457200" lvl="1" indent="0">
              <a:buNone/>
            </a:pPr>
            <a:r>
              <a:rPr lang="en-US" dirty="0" smtClean="0"/>
              <a:t>IN</a:t>
            </a:r>
            <a:endParaRPr lang="en-US" dirty="0"/>
          </a:p>
          <a:p>
            <a:pPr marL="914400" lvl="2" indent="0">
              <a:buNone/>
            </a:pPr>
            <a:r>
              <a:rPr lang="en-US" dirty="0"/>
              <a:t>SELECT * FROM </a:t>
            </a:r>
            <a:r>
              <a:rPr lang="en-US" dirty="0" err="1"/>
              <a:t>HumanResources.Employee</a:t>
            </a:r>
            <a:endParaRPr lang="en-US" dirty="0"/>
          </a:p>
          <a:p>
            <a:pPr marL="914400" lvl="2" indent="0">
              <a:buNone/>
            </a:pPr>
            <a:r>
              <a:rPr lang="en-US" dirty="0"/>
              <a:t>WHERE </a:t>
            </a:r>
            <a:r>
              <a:rPr lang="en-US" dirty="0" err="1"/>
              <a:t>OrganizationLevel</a:t>
            </a:r>
            <a:r>
              <a:rPr lang="en-US" dirty="0"/>
              <a:t> IN (1,3</a:t>
            </a:r>
            <a:r>
              <a:rPr lang="en-US" dirty="0" smtClean="0"/>
              <a:t>);</a:t>
            </a:r>
          </a:p>
          <a:p>
            <a:pPr marL="914400" lvl="2" indent="0">
              <a:buNone/>
            </a:pPr>
            <a:endParaRPr lang="en-US" dirty="0"/>
          </a:p>
          <a:p>
            <a:pPr marL="457200" lvl="1" indent="0">
              <a:buNone/>
            </a:pPr>
            <a:r>
              <a:rPr lang="en-US" dirty="0" smtClean="0"/>
              <a:t>BETWEEN</a:t>
            </a:r>
            <a:endParaRPr lang="en-US" dirty="0"/>
          </a:p>
          <a:p>
            <a:pPr marL="914400" lvl="2" indent="0">
              <a:buNone/>
            </a:pPr>
            <a:r>
              <a:rPr lang="en-US" dirty="0"/>
              <a:t>-Rows with </a:t>
            </a:r>
            <a:r>
              <a:rPr lang="en-US" dirty="0" err="1"/>
              <a:t>OrganizationLevel</a:t>
            </a:r>
            <a:r>
              <a:rPr lang="en-US" dirty="0"/>
              <a:t> that include 2,3, AND 4.</a:t>
            </a:r>
          </a:p>
          <a:p>
            <a:pPr marL="914400" lvl="2" indent="0">
              <a:buNone/>
            </a:pPr>
            <a:r>
              <a:rPr lang="en-US" dirty="0"/>
              <a:t>SELECT DISTINCT </a:t>
            </a:r>
            <a:r>
              <a:rPr lang="en-US" dirty="0" err="1"/>
              <a:t>OrganizationLevel</a:t>
            </a:r>
            <a:r>
              <a:rPr lang="en-US" dirty="0"/>
              <a:t> FROM </a:t>
            </a:r>
            <a:r>
              <a:rPr lang="en-US" dirty="0" err="1"/>
              <a:t>HumanResources.Employee</a:t>
            </a:r>
            <a:endParaRPr lang="en-US" dirty="0"/>
          </a:p>
          <a:p>
            <a:pPr marL="914400" lvl="2" indent="0">
              <a:buNone/>
            </a:pPr>
            <a:r>
              <a:rPr lang="en-US" dirty="0"/>
              <a:t>WHERE </a:t>
            </a:r>
            <a:r>
              <a:rPr lang="en-US" dirty="0" err="1"/>
              <a:t>OrganizationLevel</a:t>
            </a:r>
            <a:r>
              <a:rPr lang="en-US" dirty="0"/>
              <a:t> BETWEEN 2 and 4;</a:t>
            </a:r>
          </a:p>
          <a:p>
            <a:pPr marL="457200" lvl="1" indent="0">
              <a:buNone/>
            </a:pPr>
            <a:endParaRPr lang="en-US" dirty="0"/>
          </a:p>
        </p:txBody>
      </p:sp>
    </p:spTree>
    <p:extLst>
      <p:ext uri="{BB962C8B-B14F-4D97-AF65-F5344CB8AC3E}">
        <p14:creationId xmlns:p14="http://schemas.microsoft.com/office/powerpoint/2010/main" val="27511461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8640"/>
            <a:ext cx="10515600" cy="5628323"/>
          </a:xfrm>
        </p:spPr>
        <p:txBody>
          <a:bodyPr>
            <a:normAutofit/>
          </a:bodyPr>
          <a:lstStyle/>
          <a:p>
            <a:pPr marL="457200" lvl="1" indent="0">
              <a:buNone/>
            </a:pPr>
            <a:r>
              <a:rPr lang="en-US" dirty="0" smtClean="0"/>
              <a:t>NOT</a:t>
            </a:r>
          </a:p>
          <a:p>
            <a:pPr marL="914400" lvl="2" indent="0">
              <a:buNone/>
            </a:pPr>
            <a:r>
              <a:rPr lang="en-US" dirty="0" smtClean="0"/>
              <a:t>-</a:t>
            </a:r>
            <a:r>
              <a:rPr lang="en-US" dirty="0"/>
              <a:t>Rows with </a:t>
            </a:r>
            <a:r>
              <a:rPr lang="en-US" dirty="0" err="1"/>
              <a:t>OrganizationLevel</a:t>
            </a:r>
            <a:r>
              <a:rPr lang="en-US" dirty="0"/>
              <a:t> that do not include 2,3, AND 4.</a:t>
            </a:r>
          </a:p>
          <a:p>
            <a:pPr marL="914400" lvl="2" indent="0">
              <a:buNone/>
            </a:pPr>
            <a:r>
              <a:rPr lang="en-US" dirty="0"/>
              <a:t>SELECT DISTINCT </a:t>
            </a:r>
            <a:r>
              <a:rPr lang="en-US" dirty="0" err="1"/>
              <a:t>OrganizationLevel</a:t>
            </a:r>
            <a:r>
              <a:rPr lang="en-US" dirty="0"/>
              <a:t> FROM </a:t>
            </a:r>
            <a:r>
              <a:rPr lang="en-US" dirty="0" err="1"/>
              <a:t>HumanResources.Employee</a:t>
            </a:r>
            <a:endParaRPr lang="en-US" dirty="0"/>
          </a:p>
          <a:p>
            <a:pPr marL="914400" lvl="2" indent="0">
              <a:buNone/>
            </a:pPr>
            <a:r>
              <a:rPr lang="en-US" dirty="0"/>
              <a:t>WHERE </a:t>
            </a:r>
            <a:r>
              <a:rPr lang="en-US" dirty="0" err="1"/>
              <a:t>OrganizationLevel</a:t>
            </a:r>
            <a:r>
              <a:rPr lang="en-US" dirty="0"/>
              <a:t> NOT BETWEEN 2 and 4</a:t>
            </a:r>
            <a:r>
              <a:rPr lang="en-US" dirty="0" smtClean="0"/>
              <a:t>;</a:t>
            </a:r>
          </a:p>
          <a:p>
            <a:pPr marL="457200" lvl="1" indent="0">
              <a:buNone/>
            </a:pPr>
            <a:r>
              <a:rPr lang="en-US" dirty="0"/>
              <a:t>Group BY</a:t>
            </a:r>
          </a:p>
          <a:p>
            <a:pPr marL="914400" lvl="2" indent="0">
              <a:buNone/>
            </a:pPr>
            <a:r>
              <a:rPr lang="en-US" dirty="0"/>
              <a:t>The GROUP BY clause is used to categorize the result set based on a single or multiple columns</a:t>
            </a:r>
            <a:r>
              <a:rPr lang="en-US" dirty="0" smtClean="0"/>
              <a:t>.</a:t>
            </a:r>
            <a:endParaRPr lang="en-US" dirty="0"/>
          </a:p>
          <a:p>
            <a:pPr marL="914400" lvl="2" indent="0">
              <a:buNone/>
            </a:pPr>
            <a:r>
              <a:rPr lang="en-US" dirty="0"/>
              <a:t>The clause can be applied only on the column(s) that are listed in the SELECT query</a:t>
            </a:r>
          </a:p>
          <a:p>
            <a:pPr marL="914400" lvl="2" indent="0">
              <a:buNone/>
            </a:pPr>
            <a:r>
              <a:rPr lang="en-US" dirty="0"/>
              <a:t>All non-aggregate columns listed in the SELECT query must be included in the GROUP BY clause. Or, the column on which you apply the GROUP BY clause must be a non-aggregate column</a:t>
            </a:r>
            <a:r>
              <a:rPr lang="en-US" dirty="0" smtClean="0"/>
              <a:t>.</a:t>
            </a:r>
            <a:endParaRPr lang="en-US" dirty="0"/>
          </a:p>
          <a:p>
            <a:pPr marL="914400" lvl="2" indent="0">
              <a:buNone/>
            </a:pPr>
            <a:r>
              <a:rPr lang="en-US" dirty="0"/>
              <a:t>-Get the count of employees in each department.</a:t>
            </a:r>
          </a:p>
          <a:p>
            <a:pPr marL="914400" lvl="2" indent="0">
              <a:buNone/>
            </a:pPr>
            <a:r>
              <a:rPr lang="en-US" dirty="0"/>
              <a:t>SELECT COUNT(</a:t>
            </a:r>
            <a:r>
              <a:rPr lang="en-US" dirty="0" err="1"/>
              <a:t>NationalIDNumber</a:t>
            </a:r>
            <a:r>
              <a:rPr lang="en-US" dirty="0"/>
              <a:t>) AS 'Count of employees', </a:t>
            </a:r>
            <a:r>
              <a:rPr lang="en-US" dirty="0" err="1"/>
              <a:t>JobTitle</a:t>
            </a:r>
            <a:endParaRPr lang="en-US" dirty="0"/>
          </a:p>
          <a:p>
            <a:pPr marL="914400" lvl="2" indent="0">
              <a:buNone/>
            </a:pPr>
            <a:r>
              <a:rPr lang="en-US" dirty="0"/>
              <a:t>FROM </a:t>
            </a:r>
            <a:r>
              <a:rPr lang="en-US" dirty="0" err="1"/>
              <a:t>HumanResources.Employee</a:t>
            </a:r>
            <a:endParaRPr lang="en-US" dirty="0"/>
          </a:p>
          <a:p>
            <a:pPr marL="914400" lvl="2" indent="0">
              <a:buNone/>
            </a:pPr>
            <a:r>
              <a:rPr lang="en-US" dirty="0"/>
              <a:t>GROUP BY </a:t>
            </a:r>
            <a:r>
              <a:rPr lang="en-US" dirty="0" err="1"/>
              <a:t>JobTitle</a:t>
            </a:r>
            <a:r>
              <a:rPr lang="en-US" dirty="0"/>
              <a:t>;</a:t>
            </a:r>
          </a:p>
          <a:p>
            <a:pPr marL="914400" lvl="2" indent="0">
              <a:buNone/>
            </a:pPr>
            <a:endParaRPr lang="en-US" dirty="0"/>
          </a:p>
        </p:txBody>
      </p:sp>
    </p:spTree>
    <p:extLst>
      <p:ext uri="{BB962C8B-B14F-4D97-AF65-F5344CB8AC3E}">
        <p14:creationId xmlns:p14="http://schemas.microsoft.com/office/powerpoint/2010/main" val="20708820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457200" lvl="1" indent="0">
              <a:buNone/>
            </a:pPr>
            <a:r>
              <a:rPr lang="en-US" dirty="0"/>
              <a:t>HAVING</a:t>
            </a:r>
          </a:p>
          <a:p>
            <a:pPr marL="914400" lvl="2" indent="0">
              <a:buNone/>
            </a:pPr>
            <a:r>
              <a:rPr lang="en-US" dirty="0"/>
              <a:t>Is used along with the GROUP BY clause to limit the result set obtained by the Group by clause. It specifies a search condition on the Groups</a:t>
            </a:r>
            <a:r>
              <a:rPr lang="en-US" dirty="0" smtClean="0"/>
              <a:t>.</a:t>
            </a:r>
            <a:endParaRPr lang="en-US" dirty="0"/>
          </a:p>
          <a:p>
            <a:pPr marL="914400" lvl="2" indent="0">
              <a:buNone/>
            </a:pPr>
            <a:r>
              <a:rPr lang="en-US" dirty="0"/>
              <a:t>-List the department that has more than 25 employees</a:t>
            </a:r>
          </a:p>
          <a:p>
            <a:pPr marL="914400" lvl="2" indent="0">
              <a:buNone/>
            </a:pPr>
            <a:r>
              <a:rPr lang="en-US" dirty="0"/>
              <a:t>SELECT COUNT(</a:t>
            </a:r>
            <a:r>
              <a:rPr lang="en-US" dirty="0" err="1"/>
              <a:t>NationalIDNumber</a:t>
            </a:r>
            <a:r>
              <a:rPr lang="en-US" dirty="0"/>
              <a:t>) AS 'Count of employees', </a:t>
            </a:r>
            <a:r>
              <a:rPr lang="en-US" dirty="0" err="1"/>
              <a:t>JobTitle</a:t>
            </a:r>
            <a:r>
              <a:rPr lang="en-US" dirty="0"/>
              <a:t> </a:t>
            </a:r>
          </a:p>
          <a:p>
            <a:pPr marL="914400" lvl="2" indent="0">
              <a:buNone/>
            </a:pPr>
            <a:r>
              <a:rPr lang="en-US" dirty="0"/>
              <a:t>FROM </a:t>
            </a:r>
            <a:r>
              <a:rPr lang="en-US" dirty="0" err="1"/>
              <a:t>HumanResources.Employee</a:t>
            </a:r>
            <a:endParaRPr lang="en-US" dirty="0"/>
          </a:p>
          <a:p>
            <a:pPr marL="914400" lvl="2" indent="0">
              <a:buNone/>
            </a:pPr>
            <a:r>
              <a:rPr lang="en-US" dirty="0"/>
              <a:t>GROUP BY </a:t>
            </a:r>
            <a:r>
              <a:rPr lang="en-US" dirty="0" err="1"/>
              <a:t>JobTitle</a:t>
            </a:r>
            <a:endParaRPr lang="en-US" dirty="0"/>
          </a:p>
          <a:p>
            <a:pPr marL="914400" lvl="2" indent="0">
              <a:buNone/>
            </a:pPr>
            <a:r>
              <a:rPr lang="en-US" dirty="0"/>
              <a:t>HAVING COUNT(</a:t>
            </a:r>
            <a:r>
              <a:rPr lang="en-US" dirty="0" err="1"/>
              <a:t>NationalIDNumber</a:t>
            </a:r>
            <a:r>
              <a:rPr lang="en-US" dirty="0"/>
              <a:t>) &gt; 20;</a:t>
            </a:r>
          </a:p>
        </p:txBody>
      </p:sp>
    </p:spTree>
    <p:extLst>
      <p:ext uri="{BB962C8B-B14F-4D97-AF65-F5344CB8AC3E}">
        <p14:creationId xmlns:p14="http://schemas.microsoft.com/office/powerpoint/2010/main" val="15715391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6400"/>
            <a:ext cx="10515600" cy="5770563"/>
          </a:xfrm>
        </p:spPr>
        <p:txBody>
          <a:bodyPr>
            <a:normAutofit/>
          </a:bodyPr>
          <a:lstStyle/>
          <a:p>
            <a:pPr marL="457200" lvl="1" indent="0">
              <a:buNone/>
            </a:pPr>
            <a:r>
              <a:rPr lang="en-US" dirty="0"/>
              <a:t>ORDER BY</a:t>
            </a:r>
          </a:p>
          <a:p>
            <a:pPr marL="914400" lvl="2" indent="0">
              <a:buNone/>
            </a:pPr>
            <a:r>
              <a:rPr lang="en-US" dirty="0"/>
              <a:t>The result set can be sorted by any column's value in ascending (ASC) or descending (DESC) order. By default, the rows are sorted in ascending order. To change the order in descending order run the following statement</a:t>
            </a:r>
            <a:r>
              <a:rPr lang="en-US" dirty="0" smtClean="0"/>
              <a:t>:</a:t>
            </a:r>
            <a:endParaRPr lang="en-US" dirty="0"/>
          </a:p>
          <a:p>
            <a:pPr marL="914400" lvl="2" indent="0">
              <a:buNone/>
            </a:pPr>
            <a:r>
              <a:rPr lang="en-US" dirty="0"/>
              <a:t>-Rows ordered in descending order of </a:t>
            </a:r>
            <a:r>
              <a:rPr lang="en-US" dirty="0" err="1"/>
              <a:t>BusinessEntityID</a:t>
            </a:r>
            <a:endParaRPr lang="en-US" dirty="0"/>
          </a:p>
          <a:p>
            <a:pPr marL="914400" lvl="2" indent="0">
              <a:buNone/>
            </a:pPr>
            <a:r>
              <a:rPr lang="en-US" dirty="0"/>
              <a:t>SELECT * FROM </a:t>
            </a:r>
            <a:r>
              <a:rPr lang="en-US" dirty="0" err="1"/>
              <a:t>HumanResources.Employee</a:t>
            </a:r>
            <a:endParaRPr lang="en-US" dirty="0"/>
          </a:p>
          <a:p>
            <a:pPr marL="914400" lvl="2" indent="0">
              <a:buNone/>
            </a:pPr>
            <a:r>
              <a:rPr lang="en-US" dirty="0"/>
              <a:t>ORDER BY </a:t>
            </a:r>
            <a:r>
              <a:rPr lang="en-US" dirty="0" err="1"/>
              <a:t>BusinessEntityID</a:t>
            </a:r>
            <a:r>
              <a:rPr lang="en-US" dirty="0"/>
              <a:t> DESC</a:t>
            </a:r>
            <a:r>
              <a:rPr lang="en-US" dirty="0" smtClean="0"/>
              <a:t>;</a:t>
            </a:r>
          </a:p>
          <a:p>
            <a:pPr marL="914400" lvl="2" indent="0">
              <a:buNone/>
            </a:pPr>
            <a:endParaRPr lang="en-US" dirty="0" smtClean="0"/>
          </a:p>
          <a:p>
            <a:pPr marL="457200" lvl="1" indent="0">
              <a:buNone/>
            </a:pPr>
            <a:r>
              <a:rPr lang="en-US" dirty="0"/>
              <a:t>SELECT INTO</a:t>
            </a:r>
          </a:p>
          <a:p>
            <a:pPr marL="914400" lvl="2" indent="0">
              <a:buNone/>
            </a:pPr>
            <a:r>
              <a:rPr lang="en-US" dirty="0"/>
              <a:t>Use the SELECT INTO statement to create another (backup) table from an existing table</a:t>
            </a:r>
            <a:r>
              <a:rPr lang="en-US" dirty="0" smtClean="0"/>
              <a:t>.</a:t>
            </a:r>
            <a:endParaRPr lang="en-US" dirty="0"/>
          </a:p>
          <a:p>
            <a:pPr marL="914400" lvl="2" indent="0">
              <a:buNone/>
            </a:pPr>
            <a:r>
              <a:rPr lang="en-US" dirty="0"/>
              <a:t>USE AdventureWorks2019;</a:t>
            </a:r>
          </a:p>
          <a:p>
            <a:pPr marL="914400" lvl="2" indent="0">
              <a:buNone/>
            </a:pPr>
            <a:r>
              <a:rPr lang="en-US" dirty="0" smtClean="0"/>
              <a:t>GO</a:t>
            </a:r>
            <a:endParaRPr lang="en-US" dirty="0"/>
          </a:p>
          <a:p>
            <a:pPr marL="914400" lvl="2" indent="0">
              <a:buNone/>
            </a:pPr>
            <a:r>
              <a:rPr lang="en-US" dirty="0"/>
              <a:t>SELECT *</a:t>
            </a:r>
          </a:p>
          <a:p>
            <a:pPr marL="914400" lvl="2" indent="0">
              <a:buNone/>
            </a:pPr>
            <a:r>
              <a:rPr lang="en-US" dirty="0"/>
              <a:t>INTO PRODUCTION.PRODUCT_BACKUP</a:t>
            </a:r>
          </a:p>
          <a:p>
            <a:pPr marL="914400" lvl="2" indent="0">
              <a:buNone/>
            </a:pPr>
            <a:r>
              <a:rPr lang="en-US" dirty="0"/>
              <a:t>FROM PRODUCTION.PRODUCT;</a:t>
            </a:r>
          </a:p>
        </p:txBody>
      </p:sp>
    </p:spTree>
    <p:extLst>
      <p:ext uri="{BB962C8B-B14F-4D97-AF65-F5344CB8AC3E}">
        <p14:creationId xmlns:p14="http://schemas.microsoft.com/office/powerpoint/2010/main" val="437043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Types</a:t>
            </a:r>
            <a:br>
              <a:rPr lang="en-US" dirty="0"/>
            </a:br>
            <a:endParaRPr lang="en-US" dirty="0"/>
          </a:p>
        </p:txBody>
      </p:sp>
      <p:sp>
        <p:nvSpPr>
          <p:cNvPr id="3" name="Content Placeholder 2"/>
          <p:cNvSpPr>
            <a:spLocks noGrp="1"/>
          </p:cNvSpPr>
          <p:nvPr>
            <p:ph idx="1"/>
          </p:nvPr>
        </p:nvSpPr>
        <p:spPr/>
        <p:txBody>
          <a:bodyPr/>
          <a:lstStyle/>
          <a:p>
            <a:r>
              <a:rPr lang="en-US" dirty="0"/>
              <a:t>SQL statements are generally categorized into different types based on the tasks each statement can perform.</a:t>
            </a:r>
          </a:p>
        </p:txBody>
      </p:sp>
    </p:spTree>
    <p:extLst>
      <p:ext uri="{BB962C8B-B14F-4D97-AF65-F5344CB8AC3E}">
        <p14:creationId xmlns:p14="http://schemas.microsoft.com/office/powerpoint/2010/main" val="3535365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955387164"/>
              </p:ext>
            </p:extLst>
          </p:nvPr>
        </p:nvGraphicFramePr>
        <p:xfrm>
          <a:off x="1312332" y="203202"/>
          <a:ext cx="9372600" cy="6273797"/>
        </p:xfrm>
        <a:graphic>
          <a:graphicData uri="http://schemas.openxmlformats.org/drawingml/2006/table">
            <a:tbl>
              <a:tblPr/>
              <a:tblGrid>
                <a:gridCol w="3124200">
                  <a:extLst>
                    <a:ext uri="{9D8B030D-6E8A-4147-A177-3AD203B41FA5}">
                      <a16:colId xmlns:a16="http://schemas.microsoft.com/office/drawing/2014/main" val="3179886937"/>
                    </a:ext>
                  </a:extLst>
                </a:gridCol>
                <a:gridCol w="3124200">
                  <a:extLst>
                    <a:ext uri="{9D8B030D-6E8A-4147-A177-3AD203B41FA5}">
                      <a16:colId xmlns:a16="http://schemas.microsoft.com/office/drawing/2014/main" val="471465242"/>
                    </a:ext>
                  </a:extLst>
                </a:gridCol>
                <a:gridCol w="3124200">
                  <a:extLst>
                    <a:ext uri="{9D8B030D-6E8A-4147-A177-3AD203B41FA5}">
                      <a16:colId xmlns:a16="http://schemas.microsoft.com/office/drawing/2014/main" val="4242705497"/>
                    </a:ext>
                  </a:extLst>
                </a:gridCol>
              </a:tblGrid>
              <a:tr h="317687">
                <a:tc>
                  <a:txBody>
                    <a:bodyPr/>
                    <a:lstStyle/>
                    <a:p>
                      <a:pPr algn="l"/>
                      <a:r>
                        <a:rPr lang="en-US" sz="1000" b="1" dirty="0">
                          <a:effectLst/>
                        </a:rPr>
                        <a:t>SQL Type</a:t>
                      </a:r>
                    </a:p>
                  </a:txBody>
                  <a:tcPr marL="45678" marR="45678" marT="21082" marB="21082"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a:r>
                        <a:rPr lang="en-US" sz="1000" b="1" dirty="0">
                          <a:effectLst/>
                        </a:rPr>
                        <a:t>Commands</a:t>
                      </a:r>
                    </a:p>
                  </a:txBody>
                  <a:tcPr marL="45678" marR="45678" marT="21082" marB="21082"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a:r>
                        <a:rPr lang="en-US" sz="1000" b="1">
                          <a:effectLst/>
                        </a:rPr>
                        <a:t>Description</a:t>
                      </a:r>
                    </a:p>
                  </a:txBody>
                  <a:tcPr marL="45678" marR="45678" marT="21082" marB="21082"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98243221"/>
                  </a:ext>
                </a:extLst>
              </a:tr>
              <a:tr h="1582658">
                <a:tc>
                  <a:txBody>
                    <a:bodyPr/>
                    <a:lstStyle/>
                    <a:p>
                      <a:pPr algn="l"/>
                      <a:r>
                        <a:rPr lang="en-US" sz="1000">
                          <a:effectLst/>
                        </a:rPr>
                        <a:t>Data Definition Language (DDL)</a:t>
                      </a:r>
                    </a:p>
                  </a:txBody>
                  <a:tcPr marL="45678" marR="45678" marT="21082" marB="21082"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a:buFont typeface="Arial" panose="020B0604020202020204" pitchFamily="34" charset="0"/>
                        <a:buChar char="•"/>
                      </a:pPr>
                      <a:r>
                        <a:rPr lang="en-US" sz="1000" b="0">
                          <a:solidFill>
                            <a:srgbClr val="1B2738"/>
                          </a:solidFill>
                          <a:effectLst/>
                        </a:rPr>
                        <a:t>CREATE</a:t>
                      </a:r>
                    </a:p>
                    <a:p>
                      <a:pPr algn="l">
                        <a:buFont typeface="Arial" panose="020B0604020202020204" pitchFamily="34" charset="0"/>
                        <a:buChar char="•"/>
                      </a:pPr>
                      <a:r>
                        <a:rPr lang="en-US" sz="1000" b="0">
                          <a:solidFill>
                            <a:srgbClr val="1B2738"/>
                          </a:solidFill>
                          <a:effectLst/>
                        </a:rPr>
                        <a:t>ALTER</a:t>
                      </a:r>
                    </a:p>
                    <a:p>
                      <a:pPr algn="l">
                        <a:buFont typeface="Arial" panose="020B0604020202020204" pitchFamily="34" charset="0"/>
                        <a:buChar char="•"/>
                      </a:pPr>
                      <a:r>
                        <a:rPr lang="en-US" sz="1000" b="0">
                          <a:solidFill>
                            <a:srgbClr val="1B2738"/>
                          </a:solidFill>
                          <a:effectLst/>
                        </a:rPr>
                        <a:t>DROP</a:t>
                      </a:r>
                    </a:p>
                    <a:p>
                      <a:pPr algn="l">
                        <a:buFont typeface="Arial" panose="020B0604020202020204" pitchFamily="34" charset="0"/>
                        <a:buChar char="•"/>
                      </a:pPr>
                      <a:r>
                        <a:rPr lang="en-US" sz="1000" b="0">
                          <a:solidFill>
                            <a:srgbClr val="1B2738"/>
                          </a:solidFill>
                          <a:effectLst/>
                        </a:rPr>
                        <a:t>TRUNCATE</a:t>
                      </a:r>
                    </a:p>
                  </a:txBody>
                  <a:tcPr marL="45678" marR="45678" marT="21082" marB="21082"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a:r>
                        <a:rPr lang="en-US" sz="1000">
                          <a:effectLst/>
                        </a:rPr>
                        <a:t>Statements that define the data and data structure (schema objects).</a:t>
                      </a:r>
                    </a:p>
                  </a:txBody>
                  <a:tcPr marL="45678" marR="45678" marT="21082" marB="21082"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200485129"/>
                  </a:ext>
                </a:extLst>
              </a:tr>
              <a:tr h="1147729">
                <a:tc>
                  <a:txBody>
                    <a:bodyPr/>
                    <a:lstStyle/>
                    <a:p>
                      <a:pPr algn="l"/>
                      <a:r>
                        <a:rPr lang="en-US" sz="1000">
                          <a:effectLst/>
                        </a:rPr>
                        <a:t>Data Manipulation Language (DML)</a:t>
                      </a:r>
                    </a:p>
                  </a:txBody>
                  <a:tcPr marL="45678" marR="45678" marT="21082" marB="21082"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8F8F8"/>
                    </a:solidFill>
                  </a:tcPr>
                </a:tc>
                <a:tc>
                  <a:txBody>
                    <a:bodyPr/>
                    <a:lstStyle/>
                    <a:p>
                      <a:pPr algn="l">
                        <a:buFont typeface="Arial" panose="020B0604020202020204" pitchFamily="34" charset="0"/>
                        <a:buChar char="•"/>
                      </a:pPr>
                      <a:r>
                        <a:rPr lang="en-US" sz="1000" b="0">
                          <a:solidFill>
                            <a:srgbClr val="1B2738"/>
                          </a:solidFill>
                          <a:effectLst/>
                        </a:rPr>
                        <a:t>INSERT</a:t>
                      </a:r>
                    </a:p>
                    <a:p>
                      <a:pPr algn="l">
                        <a:buFont typeface="Arial" panose="020B0604020202020204" pitchFamily="34" charset="0"/>
                        <a:buChar char="•"/>
                      </a:pPr>
                      <a:r>
                        <a:rPr lang="en-US" sz="1000" b="0">
                          <a:solidFill>
                            <a:srgbClr val="1B2738"/>
                          </a:solidFill>
                          <a:effectLst/>
                        </a:rPr>
                        <a:t>UPDATE</a:t>
                      </a:r>
                    </a:p>
                    <a:p>
                      <a:pPr algn="l">
                        <a:buFont typeface="Arial" panose="020B0604020202020204" pitchFamily="34" charset="0"/>
                        <a:buChar char="•"/>
                      </a:pPr>
                      <a:r>
                        <a:rPr lang="en-US" sz="1000" b="0">
                          <a:solidFill>
                            <a:srgbClr val="1B2738"/>
                          </a:solidFill>
                          <a:effectLst/>
                        </a:rPr>
                        <a:t>DELETE</a:t>
                      </a:r>
                    </a:p>
                  </a:txBody>
                  <a:tcPr marL="45678" marR="45678" marT="21082" marB="21082"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8F8F8"/>
                    </a:solidFill>
                  </a:tcPr>
                </a:tc>
                <a:tc>
                  <a:txBody>
                    <a:bodyPr/>
                    <a:lstStyle/>
                    <a:p>
                      <a:pPr algn="l"/>
                      <a:r>
                        <a:rPr lang="en-US" sz="1000">
                          <a:effectLst/>
                        </a:rPr>
                        <a:t>Statements that manipulate the data.</a:t>
                      </a:r>
                    </a:p>
                  </a:txBody>
                  <a:tcPr marL="45678" marR="45678" marT="21082" marB="21082"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8F8F8"/>
                    </a:solidFill>
                  </a:tcPr>
                </a:tc>
                <a:extLst>
                  <a:ext uri="{0D108BD9-81ED-4DB2-BD59-A6C34878D82A}">
                    <a16:rowId xmlns:a16="http://schemas.microsoft.com/office/drawing/2014/main" val="2992577770"/>
                  </a:ext>
                </a:extLst>
              </a:tr>
              <a:tr h="930265">
                <a:tc>
                  <a:txBody>
                    <a:bodyPr/>
                    <a:lstStyle/>
                    <a:p>
                      <a:pPr algn="l"/>
                      <a:r>
                        <a:rPr lang="en-US" sz="1000">
                          <a:effectLst/>
                        </a:rPr>
                        <a:t>Data Control Language (DCL)</a:t>
                      </a:r>
                    </a:p>
                  </a:txBody>
                  <a:tcPr marL="45678" marR="45678" marT="21082" marB="21082"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a:buFont typeface="Arial" panose="020B0604020202020204" pitchFamily="34" charset="0"/>
                        <a:buChar char="•"/>
                      </a:pPr>
                      <a:r>
                        <a:rPr lang="en-US" sz="1000" b="0">
                          <a:solidFill>
                            <a:srgbClr val="1B2738"/>
                          </a:solidFill>
                          <a:effectLst/>
                        </a:rPr>
                        <a:t>GRANT</a:t>
                      </a:r>
                    </a:p>
                    <a:p>
                      <a:pPr algn="l">
                        <a:buFont typeface="Arial" panose="020B0604020202020204" pitchFamily="34" charset="0"/>
                        <a:buChar char="•"/>
                      </a:pPr>
                      <a:r>
                        <a:rPr lang="en-US" sz="1000" b="0">
                          <a:solidFill>
                            <a:srgbClr val="1B2738"/>
                          </a:solidFill>
                          <a:effectLst/>
                        </a:rPr>
                        <a:t>REVOKE</a:t>
                      </a:r>
                    </a:p>
                  </a:txBody>
                  <a:tcPr marL="45678" marR="45678" marT="21082" marB="21082"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a:r>
                        <a:rPr lang="en-US" sz="1000">
                          <a:effectLst/>
                        </a:rPr>
                        <a:t>Statements to limit the access on the data.</a:t>
                      </a:r>
                    </a:p>
                  </a:txBody>
                  <a:tcPr marL="45678" marR="45678" marT="21082" marB="21082"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555767577"/>
                  </a:ext>
                </a:extLst>
              </a:tr>
              <a:tr h="1365193">
                <a:tc>
                  <a:txBody>
                    <a:bodyPr/>
                    <a:lstStyle/>
                    <a:p>
                      <a:pPr algn="l"/>
                      <a:r>
                        <a:rPr lang="en-US" sz="1000">
                          <a:effectLst/>
                        </a:rPr>
                        <a:t>Transact Control Language (TCL)</a:t>
                      </a:r>
                    </a:p>
                  </a:txBody>
                  <a:tcPr marL="45678" marR="45678" marT="21082" marB="21082"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8F8F8"/>
                    </a:solidFill>
                  </a:tcPr>
                </a:tc>
                <a:tc>
                  <a:txBody>
                    <a:bodyPr/>
                    <a:lstStyle/>
                    <a:p>
                      <a:pPr algn="l">
                        <a:buFont typeface="Arial" panose="020B0604020202020204" pitchFamily="34" charset="0"/>
                        <a:buChar char="•"/>
                      </a:pPr>
                      <a:r>
                        <a:rPr lang="en-US" sz="1000" b="0" dirty="0">
                          <a:solidFill>
                            <a:srgbClr val="1B2738"/>
                          </a:solidFill>
                          <a:effectLst/>
                        </a:rPr>
                        <a:t>COMMIT</a:t>
                      </a:r>
                    </a:p>
                    <a:p>
                      <a:pPr algn="l">
                        <a:buFont typeface="Arial" panose="020B0604020202020204" pitchFamily="34" charset="0"/>
                        <a:buChar char="•"/>
                      </a:pPr>
                      <a:r>
                        <a:rPr lang="en-US" sz="1000" b="0" dirty="0">
                          <a:solidFill>
                            <a:srgbClr val="1B2738"/>
                          </a:solidFill>
                          <a:effectLst/>
                        </a:rPr>
                        <a:t>ROLLBACK</a:t>
                      </a:r>
                    </a:p>
                    <a:p>
                      <a:pPr algn="l">
                        <a:buFont typeface="Arial" panose="020B0604020202020204" pitchFamily="34" charset="0"/>
                        <a:buChar char="•"/>
                      </a:pPr>
                      <a:r>
                        <a:rPr lang="en-US" sz="1000" b="0" dirty="0">
                          <a:solidFill>
                            <a:srgbClr val="1B2738"/>
                          </a:solidFill>
                          <a:effectLst/>
                        </a:rPr>
                        <a:t>SAVEPOINT</a:t>
                      </a:r>
                    </a:p>
                  </a:txBody>
                  <a:tcPr marL="45678" marR="45678" marT="21082" marB="21082"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8F8F8"/>
                    </a:solidFill>
                  </a:tcPr>
                </a:tc>
                <a:tc>
                  <a:txBody>
                    <a:bodyPr/>
                    <a:lstStyle/>
                    <a:p>
                      <a:pPr algn="l"/>
                      <a:r>
                        <a:rPr lang="en-US" sz="1000">
                          <a:effectLst/>
                        </a:rPr>
                        <a:t>Statements to control the transactions in a session.</a:t>
                      </a:r>
                    </a:p>
                  </a:txBody>
                  <a:tcPr marL="45678" marR="45678" marT="21082" marB="21082"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8F8F8"/>
                    </a:solidFill>
                  </a:tcPr>
                </a:tc>
                <a:extLst>
                  <a:ext uri="{0D108BD9-81ED-4DB2-BD59-A6C34878D82A}">
                    <a16:rowId xmlns:a16="http://schemas.microsoft.com/office/drawing/2014/main" val="1660806663"/>
                  </a:ext>
                </a:extLst>
              </a:tr>
              <a:tr h="930265">
                <a:tc>
                  <a:txBody>
                    <a:bodyPr/>
                    <a:lstStyle/>
                    <a:p>
                      <a:pPr algn="l"/>
                      <a:r>
                        <a:rPr lang="en-US" sz="1000" dirty="0">
                          <a:effectLst/>
                        </a:rPr>
                        <a:t>Data Query Language (DQL)</a:t>
                      </a:r>
                    </a:p>
                  </a:txBody>
                  <a:tcPr marL="45678" marR="45678" marT="21082" marB="21082"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a:buFont typeface="Arial" panose="020B0604020202020204" pitchFamily="34" charset="0"/>
                        <a:buChar char="•"/>
                      </a:pPr>
                      <a:r>
                        <a:rPr lang="en-US" sz="1000" b="0">
                          <a:solidFill>
                            <a:srgbClr val="1B2738"/>
                          </a:solidFill>
                          <a:effectLst/>
                        </a:rPr>
                        <a:t>SELECT</a:t>
                      </a:r>
                    </a:p>
                  </a:txBody>
                  <a:tcPr marL="45678" marR="45678" marT="21082" marB="21082"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a:r>
                        <a:rPr lang="en-US" sz="1000" dirty="0">
                          <a:effectLst/>
                        </a:rPr>
                        <a:t>Statements used to view the data.</a:t>
                      </a:r>
                    </a:p>
                  </a:txBody>
                  <a:tcPr marL="45678" marR="45678" marT="21082" marB="21082"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246545861"/>
                  </a:ext>
                </a:extLst>
              </a:tr>
            </a:tbl>
          </a:graphicData>
        </a:graphic>
      </p:graphicFrame>
    </p:spTree>
    <p:extLst>
      <p:ext uri="{BB962C8B-B14F-4D97-AF65-F5344CB8AC3E}">
        <p14:creationId xmlns:p14="http://schemas.microsoft.com/office/powerpoint/2010/main" val="1355493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MSSQL Constraints</a:t>
            </a:r>
          </a:p>
        </p:txBody>
      </p:sp>
      <p:sp>
        <p:nvSpPr>
          <p:cNvPr id="3" name="Content Placeholder 2"/>
          <p:cNvSpPr>
            <a:spLocks noGrp="1"/>
          </p:cNvSpPr>
          <p:nvPr>
            <p:ph idx="1"/>
          </p:nvPr>
        </p:nvSpPr>
        <p:spPr/>
        <p:txBody>
          <a:bodyPr>
            <a:normAutofit fontScale="92500"/>
          </a:bodyPr>
          <a:lstStyle/>
          <a:p>
            <a:r>
              <a:rPr lang="en-US" dirty="0"/>
              <a:t>SQL constraints are the rules to restrict the type of data entered into the database. The constraints ensure data integrity and adhere to the business rules.</a:t>
            </a:r>
          </a:p>
          <a:p>
            <a:r>
              <a:rPr lang="en-US" dirty="0"/>
              <a:t>MSSQL has the following constraints:</a:t>
            </a:r>
          </a:p>
          <a:p>
            <a:pPr lvl="1"/>
            <a:r>
              <a:rPr lang="en-US" dirty="0"/>
              <a:t>NOT NULL: The column value cannot be null.</a:t>
            </a:r>
          </a:p>
          <a:p>
            <a:pPr lvl="1"/>
            <a:r>
              <a:rPr lang="en-US" dirty="0"/>
              <a:t>UNIQUE constraint: Enforce unique value on a column(s) that is not a primary key.</a:t>
            </a:r>
          </a:p>
          <a:p>
            <a:pPr lvl="1"/>
            <a:r>
              <a:rPr lang="en-US" dirty="0"/>
              <a:t>PRIMARY KEY (PK) constraint: Column key that uniquely identifies each row in the table.</a:t>
            </a:r>
          </a:p>
          <a:p>
            <a:pPr lvl="1"/>
            <a:r>
              <a:rPr lang="en-US" dirty="0"/>
              <a:t>FOREIGN KEY (FK) constraint: Column key that references a primary key in another table.</a:t>
            </a:r>
          </a:p>
          <a:p>
            <a:pPr lvl="1"/>
            <a:r>
              <a:rPr lang="en-US" dirty="0"/>
              <a:t>CHECK constraint: Enforce a check on the value that can be entered in the table</a:t>
            </a:r>
          </a:p>
        </p:txBody>
      </p:sp>
    </p:spTree>
    <p:extLst>
      <p:ext uri="{BB962C8B-B14F-4D97-AF65-F5344CB8AC3E}">
        <p14:creationId xmlns:p14="http://schemas.microsoft.com/office/powerpoint/2010/main" val="861613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CANDIDATE KEY</a:t>
            </a:r>
            <a:br>
              <a:rPr lang="en-US" dirty="0"/>
            </a:br>
            <a:endParaRPr lang="en-US" dirty="0"/>
          </a:p>
        </p:txBody>
      </p:sp>
      <p:sp>
        <p:nvSpPr>
          <p:cNvPr id="3" name="Content Placeholder 2"/>
          <p:cNvSpPr>
            <a:spLocks noGrp="1"/>
          </p:cNvSpPr>
          <p:nvPr>
            <p:ph idx="1"/>
          </p:nvPr>
        </p:nvSpPr>
        <p:spPr/>
        <p:txBody>
          <a:bodyPr/>
          <a:lstStyle/>
          <a:p>
            <a:r>
              <a:rPr lang="en-US" dirty="0"/>
              <a:t>A candidate key is one or more set of attributes(columns) that can uniquely identify a row in a table.</a:t>
            </a:r>
          </a:p>
          <a:p>
            <a:endParaRPr lang="en-US" dirty="0"/>
          </a:p>
          <a:p>
            <a:r>
              <a:rPr lang="en-US" dirty="0"/>
              <a:t>For example, the Account number or </a:t>
            </a:r>
            <a:r>
              <a:rPr lang="en-US" dirty="0" err="1"/>
              <a:t>email_id</a:t>
            </a:r>
            <a:r>
              <a:rPr lang="en-US" dirty="0"/>
              <a:t> column is a Single Candidate key. However, you need a combination of first name and the last name to uniquely identify a row. Such a set of columns are called Composite Candidate key</a:t>
            </a:r>
          </a:p>
        </p:txBody>
      </p:sp>
    </p:spTree>
    <p:extLst>
      <p:ext uri="{BB962C8B-B14F-4D97-AF65-F5344CB8AC3E}">
        <p14:creationId xmlns:p14="http://schemas.microsoft.com/office/powerpoint/2010/main" val="3482940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KEY (PK)</a:t>
            </a:r>
          </a:p>
        </p:txBody>
      </p:sp>
      <p:sp>
        <p:nvSpPr>
          <p:cNvPr id="3" name="Content Placeholder 2"/>
          <p:cNvSpPr>
            <a:spLocks noGrp="1"/>
          </p:cNvSpPr>
          <p:nvPr>
            <p:ph idx="1"/>
          </p:nvPr>
        </p:nvSpPr>
        <p:spPr/>
        <p:txBody>
          <a:bodyPr>
            <a:normAutofit fontScale="70000" lnSpcReduction="20000"/>
          </a:bodyPr>
          <a:lstStyle/>
          <a:p>
            <a:r>
              <a:rPr lang="en-US" dirty="0"/>
              <a:t>A primary key (PK) is a candidate key that uniquely identifies a row. The Entity1 Integrity constraints on a primary key are:</a:t>
            </a:r>
          </a:p>
          <a:p>
            <a:r>
              <a:rPr lang="en-US" dirty="0"/>
              <a:t>A PK cannot be null.</a:t>
            </a:r>
          </a:p>
          <a:p>
            <a:r>
              <a:rPr lang="en-US" dirty="0"/>
              <a:t>A PK has to be unique.</a:t>
            </a:r>
          </a:p>
          <a:p>
            <a:r>
              <a:rPr lang="en-US" dirty="0"/>
              <a:t>FOREIGN KEY (FK)</a:t>
            </a:r>
          </a:p>
          <a:p>
            <a:r>
              <a:rPr lang="en-US" dirty="0"/>
              <a:t>A foreign key is a candidate key that refers to a primary key in another table. The values in a column declared as an FK can have duplicate or null values.</a:t>
            </a:r>
          </a:p>
          <a:p>
            <a:endParaRPr lang="en-US" dirty="0"/>
          </a:p>
          <a:p>
            <a:r>
              <a:rPr lang="en-US" dirty="0"/>
              <a:t>FK has a Referential Integrity enforced, which enforces the rule that every value in the FK column must be present in the PK column.</a:t>
            </a:r>
          </a:p>
          <a:p>
            <a:endParaRPr lang="en-US" dirty="0"/>
          </a:p>
          <a:p>
            <a:r>
              <a:rPr lang="en-US" dirty="0"/>
              <a:t>CHECK</a:t>
            </a:r>
          </a:p>
          <a:p>
            <a:r>
              <a:rPr lang="en-US" dirty="0"/>
              <a:t>The value in a column with a check constraint can only be entered when the check T-SQL constraint evaluates to true.</a:t>
            </a:r>
          </a:p>
        </p:txBody>
      </p:sp>
    </p:spTree>
    <p:extLst>
      <p:ext uri="{BB962C8B-B14F-4D97-AF65-F5344CB8AC3E}">
        <p14:creationId xmlns:p14="http://schemas.microsoft.com/office/powerpoint/2010/main" val="628911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Transact-SQL Data Types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58110919"/>
              </p:ext>
            </p:extLst>
          </p:nvPr>
        </p:nvGraphicFramePr>
        <p:xfrm>
          <a:off x="1363130" y="1507068"/>
          <a:ext cx="8449736" cy="4834468"/>
        </p:xfrm>
        <a:graphic>
          <a:graphicData uri="http://schemas.openxmlformats.org/drawingml/2006/table">
            <a:tbl>
              <a:tblPr/>
              <a:tblGrid>
                <a:gridCol w="4224868">
                  <a:extLst>
                    <a:ext uri="{9D8B030D-6E8A-4147-A177-3AD203B41FA5}">
                      <a16:colId xmlns:a16="http://schemas.microsoft.com/office/drawing/2014/main" val="4180052315"/>
                    </a:ext>
                  </a:extLst>
                </a:gridCol>
                <a:gridCol w="4224868">
                  <a:extLst>
                    <a:ext uri="{9D8B030D-6E8A-4147-A177-3AD203B41FA5}">
                      <a16:colId xmlns:a16="http://schemas.microsoft.com/office/drawing/2014/main" val="2871511702"/>
                    </a:ext>
                  </a:extLst>
                </a:gridCol>
              </a:tblGrid>
              <a:tr h="419779">
                <a:tc>
                  <a:txBody>
                    <a:bodyPr/>
                    <a:lstStyle/>
                    <a:p>
                      <a:pPr algn="l"/>
                      <a:r>
                        <a:rPr lang="en-US" sz="1100" b="1">
                          <a:effectLst/>
                        </a:rPr>
                        <a:t>Data type category</a:t>
                      </a:r>
                    </a:p>
                  </a:txBody>
                  <a:tcPr marL="49936" marR="49936" marT="23047" marB="23047"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a:r>
                        <a:rPr lang="en-US" sz="1100" b="1">
                          <a:effectLst/>
                        </a:rPr>
                        <a:t>Data type</a:t>
                      </a:r>
                    </a:p>
                  </a:txBody>
                  <a:tcPr marL="49936" marR="49936" marT="23047" marB="23047"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9422200"/>
                  </a:ext>
                </a:extLst>
              </a:tr>
              <a:tr h="972660">
                <a:tc>
                  <a:txBody>
                    <a:bodyPr/>
                    <a:lstStyle/>
                    <a:p>
                      <a:pPr algn="l"/>
                      <a:r>
                        <a:rPr lang="en-US" sz="1100">
                          <a:effectLst/>
                        </a:rPr>
                        <a:t>Exact numerics</a:t>
                      </a:r>
                    </a:p>
                  </a:txBody>
                  <a:tcPr marL="49936" marR="49936" marT="23047" marB="23047"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a:r>
                        <a:rPr lang="en-US" sz="1100">
                          <a:effectLst/>
                        </a:rPr>
                        <a:t>bigint, numeric, bit, smallint, decimal, smallmoney, int, tinyint, money</a:t>
                      </a:r>
                    </a:p>
                  </a:txBody>
                  <a:tcPr marL="49936" marR="49936" marT="23047" marB="23047"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828175880"/>
                  </a:ext>
                </a:extLst>
              </a:tr>
              <a:tr h="419779">
                <a:tc>
                  <a:txBody>
                    <a:bodyPr/>
                    <a:lstStyle/>
                    <a:p>
                      <a:pPr algn="l"/>
                      <a:r>
                        <a:rPr lang="en-US" sz="1100">
                          <a:effectLst/>
                        </a:rPr>
                        <a:t>Approximate numerics</a:t>
                      </a:r>
                    </a:p>
                  </a:txBody>
                  <a:tcPr marL="49936" marR="49936" marT="23047" marB="23047"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8F8F8"/>
                    </a:solidFill>
                  </a:tcPr>
                </a:tc>
                <a:tc>
                  <a:txBody>
                    <a:bodyPr/>
                    <a:lstStyle/>
                    <a:p>
                      <a:pPr algn="l"/>
                      <a:r>
                        <a:rPr lang="en-US" sz="1100">
                          <a:effectLst/>
                        </a:rPr>
                        <a:t>float, real</a:t>
                      </a:r>
                    </a:p>
                  </a:txBody>
                  <a:tcPr marL="49936" marR="49936" marT="23047" marB="23047"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8F8F8"/>
                    </a:solidFill>
                  </a:tcPr>
                </a:tc>
                <a:extLst>
                  <a:ext uri="{0D108BD9-81ED-4DB2-BD59-A6C34878D82A}">
                    <a16:rowId xmlns:a16="http://schemas.microsoft.com/office/drawing/2014/main" val="1788006956"/>
                  </a:ext>
                </a:extLst>
              </a:tr>
              <a:tr h="972660">
                <a:tc>
                  <a:txBody>
                    <a:bodyPr/>
                    <a:lstStyle/>
                    <a:p>
                      <a:pPr algn="l"/>
                      <a:r>
                        <a:rPr lang="en-US" sz="1100">
                          <a:effectLst/>
                        </a:rPr>
                        <a:t>Date and time</a:t>
                      </a:r>
                    </a:p>
                  </a:txBody>
                  <a:tcPr marL="49936" marR="49936" marT="23047" marB="23047"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a:r>
                        <a:rPr lang="en-US" sz="1100">
                          <a:effectLst/>
                        </a:rPr>
                        <a:t>date, datetimeoffset, datetime2, smalldatetime, datetime, time</a:t>
                      </a:r>
                    </a:p>
                  </a:txBody>
                  <a:tcPr marL="49936" marR="49936" marT="23047" marB="23047"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80310669"/>
                  </a:ext>
                </a:extLst>
              </a:tr>
              <a:tr h="237372">
                <a:tc>
                  <a:txBody>
                    <a:bodyPr/>
                    <a:lstStyle/>
                    <a:p>
                      <a:pPr algn="l"/>
                      <a:r>
                        <a:rPr lang="en-US" sz="1100">
                          <a:effectLst/>
                        </a:rPr>
                        <a:t>Character strings</a:t>
                      </a:r>
                    </a:p>
                  </a:txBody>
                  <a:tcPr marL="49936" marR="49936" marT="23047" marB="23047"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8F8F8"/>
                    </a:solidFill>
                  </a:tcPr>
                </a:tc>
                <a:tc>
                  <a:txBody>
                    <a:bodyPr/>
                    <a:lstStyle/>
                    <a:p>
                      <a:pPr algn="l"/>
                      <a:r>
                        <a:rPr lang="en-US" sz="1100">
                          <a:effectLst/>
                        </a:rPr>
                        <a:t>char, varchar, text</a:t>
                      </a:r>
                    </a:p>
                  </a:txBody>
                  <a:tcPr marL="49936" marR="49936" marT="23047" marB="23047"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8F8F8"/>
                    </a:solidFill>
                  </a:tcPr>
                </a:tc>
                <a:extLst>
                  <a:ext uri="{0D108BD9-81ED-4DB2-BD59-A6C34878D82A}">
                    <a16:rowId xmlns:a16="http://schemas.microsoft.com/office/drawing/2014/main" val="3556674355"/>
                  </a:ext>
                </a:extLst>
              </a:tr>
              <a:tr h="419779">
                <a:tc>
                  <a:txBody>
                    <a:bodyPr/>
                    <a:lstStyle/>
                    <a:p>
                      <a:pPr algn="l"/>
                      <a:r>
                        <a:rPr lang="en-US" sz="1100">
                          <a:effectLst/>
                        </a:rPr>
                        <a:t>Unicode character strings</a:t>
                      </a:r>
                    </a:p>
                  </a:txBody>
                  <a:tcPr marL="49936" marR="49936" marT="23047" marB="23047"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a:r>
                        <a:rPr lang="en-US" sz="1100">
                          <a:effectLst/>
                        </a:rPr>
                        <a:t>nchar, nvarchar, ntext</a:t>
                      </a:r>
                    </a:p>
                  </a:txBody>
                  <a:tcPr marL="49936" marR="49936" marT="23047" marB="23047"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614509670"/>
                  </a:ext>
                </a:extLst>
              </a:tr>
              <a:tr h="419779">
                <a:tc>
                  <a:txBody>
                    <a:bodyPr/>
                    <a:lstStyle/>
                    <a:p>
                      <a:pPr algn="l"/>
                      <a:r>
                        <a:rPr lang="en-US" sz="1100">
                          <a:effectLst/>
                        </a:rPr>
                        <a:t>Binary strings</a:t>
                      </a:r>
                    </a:p>
                  </a:txBody>
                  <a:tcPr marL="49936" marR="49936" marT="23047" marB="23047"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8F8F8"/>
                    </a:solidFill>
                  </a:tcPr>
                </a:tc>
                <a:tc>
                  <a:txBody>
                    <a:bodyPr/>
                    <a:lstStyle/>
                    <a:p>
                      <a:pPr algn="l"/>
                      <a:r>
                        <a:rPr lang="en-US" sz="1100">
                          <a:effectLst/>
                        </a:rPr>
                        <a:t>binary, varbinary, image</a:t>
                      </a:r>
                    </a:p>
                  </a:txBody>
                  <a:tcPr marL="49936" marR="49936" marT="23047" marB="23047"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8F8F8"/>
                    </a:solidFill>
                  </a:tcPr>
                </a:tc>
                <a:extLst>
                  <a:ext uri="{0D108BD9-81ED-4DB2-BD59-A6C34878D82A}">
                    <a16:rowId xmlns:a16="http://schemas.microsoft.com/office/drawing/2014/main" val="3542113062"/>
                  </a:ext>
                </a:extLst>
              </a:tr>
              <a:tr h="972660">
                <a:tc>
                  <a:txBody>
                    <a:bodyPr/>
                    <a:lstStyle/>
                    <a:p>
                      <a:pPr algn="l"/>
                      <a:r>
                        <a:rPr lang="en-US" sz="1100">
                          <a:effectLst/>
                        </a:rPr>
                        <a:t>Other data types</a:t>
                      </a:r>
                    </a:p>
                  </a:txBody>
                  <a:tcPr marL="49936" marR="49936" marT="23047" marB="23047"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a:r>
                        <a:rPr lang="en-US" sz="1100" dirty="0">
                          <a:effectLst/>
                        </a:rPr>
                        <a:t>cursor, </a:t>
                      </a:r>
                      <a:r>
                        <a:rPr lang="en-US" sz="1100" dirty="0" err="1">
                          <a:effectLst/>
                        </a:rPr>
                        <a:t>rowversion</a:t>
                      </a:r>
                      <a:r>
                        <a:rPr lang="en-US" sz="1100" dirty="0">
                          <a:effectLst/>
                        </a:rPr>
                        <a:t>, </a:t>
                      </a:r>
                      <a:r>
                        <a:rPr lang="en-US" sz="1100" dirty="0" err="1">
                          <a:effectLst/>
                        </a:rPr>
                        <a:t>hierarchyid</a:t>
                      </a:r>
                      <a:r>
                        <a:rPr lang="en-US" sz="1100" dirty="0">
                          <a:effectLst/>
                        </a:rPr>
                        <a:t>, </a:t>
                      </a:r>
                      <a:r>
                        <a:rPr lang="en-US" sz="1100" dirty="0" err="1">
                          <a:effectLst/>
                        </a:rPr>
                        <a:t>uniqueidentifier</a:t>
                      </a:r>
                      <a:r>
                        <a:rPr lang="en-US" sz="1100" dirty="0">
                          <a:effectLst/>
                        </a:rPr>
                        <a:t>, </a:t>
                      </a:r>
                      <a:r>
                        <a:rPr lang="en-US" sz="1100" dirty="0" err="1">
                          <a:effectLst/>
                        </a:rPr>
                        <a:t>sql_variant</a:t>
                      </a:r>
                      <a:r>
                        <a:rPr lang="en-US" sz="1100" dirty="0">
                          <a:effectLst/>
                        </a:rPr>
                        <a:t>, table</a:t>
                      </a:r>
                    </a:p>
                  </a:txBody>
                  <a:tcPr marL="49936" marR="49936" marT="23047" marB="23047"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838655849"/>
                  </a:ext>
                </a:extLst>
              </a:tr>
            </a:tbl>
          </a:graphicData>
        </a:graphic>
      </p:graphicFrame>
    </p:spTree>
    <p:extLst>
      <p:ext uri="{BB962C8B-B14F-4D97-AF65-F5344CB8AC3E}">
        <p14:creationId xmlns:p14="http://schemas.microsoft.com/office/powerpoint/2010/main" val="27962736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2197</Words>
  <Application>Microsoft Office PowerPoint</Application>
  <PresentationFormat>Widescreen</PresentationFormat>
  <Paragraphs>294</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IBM Plex Sans</vt:lpstr>
      <vt:lpstr>Office Theme</vt:lpstr>
      <vt:lpstr>Introduction to TSQL</vt:lpstr>
      <vt:lpstr>Core Concepts</vt:lpstr>
      <vt:lpstr>What is a Database Schema</vt:lpstr>
      <vt:lpstr>SQL Types </vt:lpstr>
      <vt:lpstr>PowerPoint Presentation</vt:lpstr>
      <vt:lpstr>MSSQL Constraints</vt:lpstr>
      <vt:lpstr>CANDIDATE KEY </vt:lpstr>
      <vt:lpstr>PRIMARY KEY (PK)</vt:lpstr>
      <vt:lpstr>Transact-SQL Data Types</vt:lpstr>
      <vt:lpstr>Create a database using T SQL</vt:lpstr>
      <vt:lpstr>PowerPoint Presentation</vt:lpstr>
      <vt:lpstr>PowerPoint Presentation</vt:lpstr>
      <vt:lpstr>Drop a Database </vt:lpstr>
      <vt:lpstr>CREATE table </vt:lpstr>
      <vt:lpstr>PowerPoint Presentation</vt:lpstr>
      <vt:lpstr>INSERT data into the table</vt:lpstr>
      <vt:lpstr>PowerPoint Presentation</vt:lpstr>
      <vt:lpstr>DROP table</vt:lpstr>
      <vt:lpstr>PowerPoint Presentation</vt:lpstr>
      <vt:lpstr>SELECT T SQL statements</vt:lpstr>
      <vt:lpstr>PowerPoint Presentation</vt:lpstr>
      <vt:lpstr>Tob restore database follow these steps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omar nassor</dc:creator>
  <cp:lastModifiedBy>omar nassor</cp:lastModifiedBy>
  <cp:revision>15</cp:revision>
  <dcterms:created xsi:type="dcterms:W3CDTF">2024-11-20T20:21:53Z</dcterms:created>
  <dcterms:modified xsi:type="dcterms:W3CDTF">2024-11-21T21:19:04Z</dcterms:modified>
</cp:coreProperties>
</file>