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61" r:id="rId16"/>
    <p:sldId id="286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15484-DB1D-4422-99B9-4A16806AFF91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578F3-0839-4FEC-8739-2DFD1892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852-5E0D-4FC9-8FD9-92A28924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FCB5A-B879-4269-9F71-0902E37D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A333-A9A3-411E-9419-83EE1BA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48F4-E724-4EA3-8566-86F2EC7D178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3DC4-539D-46FA-9192-B3726B90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618B-6777-4E42-A19A-2B8DF1D0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B457-6F4C-4A3B-B74F-ED23F6C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76D5-A495-4C69-B28C-3BD8FB34C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79AA-E352-41DD-850F-69CDE140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5E67-2B90-4626-8D5F-C1FE2D74B3B0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D283-0E76-4A32-90F1-18D55017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1284-61F5-4A08-A2C9-CA6AB7E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72378-8E91-4B9D-A7B8-2FE32524D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72A93-D6BC-4B16-B690-CB286DB7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D2D00-7E58-4A16-923D-05966CF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F4EA-4394-4B7E-B936-C9909A21354B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69C5-A37F-473A-B122-04E020DB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A0C4-DEC4-4DD6-AAE8-ED4332C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9618-A8FC-4F54-AEC6-5C6FF135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DDC4-E39D-46FE-99D2-86117F5B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69B7-04AC-4C78-A096-7872FC95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9EA-AC72-47D7-8CC5-EFA8C69F4371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F8E6-AC0D-4958-8768-2CB32B6D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D99E-8E93-473B-9BEC-85460B85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E7E-96D3-4968-B3C6-5E989955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453E-F8DA-4A3A-82E9-0B58C490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182D-DAEE-453D-8B16-9FB37BD9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DF73-EFC3-4EF2-8AFE-24CAB6AC167E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7675-2F71-4658-A588-65C077BE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B7F9-FF12-4BCA-A959-1B54B6CC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9C70-5319-469E-B4B5-82F4A3AA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005C-DA16-4F33-A434-CEAF7493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E9FF-D121-4F1A-A307-44DD79C6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9B38-93D0-4300-92F1-84ECA012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8066-C442-4E12-91C6-D5AC10C1E8F0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EFD6-BBE2-478C-A7BC-5C8231A3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4CC2-2A4E-4982-A16C-914B0564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A002-9476-4437-9555-21F8FECA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407E-6BBF-4902-86FB-DD006C17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84BB9-DF0E-43B5-856E-7AFA1937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6B340-6B18-40A3-B9E5-78003BFF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535F-80C1-4859-8D1E-9662CD49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AC649-D2DF-430B-96C8-4A620E23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57A7-A8A6-4E9D-8672-AF4B7C68ECDB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8F8C2-B526-4D56-92CD-0B9936C8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C344E-ED9C-4A88-B9CA-D43DA20E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5AC3-C487-41EA-8B77-94376173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6BD3D-34A3-4C98-8D05-794DEDD2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5F55-1BC0-4A14-9BBB-8AC7F0CA3284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EA38-477D-4AF2-94D7-645DE7F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D98D0-0A04-419C-9CD5-73A0E08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765EB-1542-4BBF-8DD6-C6712F04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F3EE-1121-4C4B-A27D-C117D7B6FF1E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8AF10-5335-4495-96BB-3AC35334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0FFF5-E975-4A11-80D8-95B19545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0A37-14E5-453C-9FEB-B31D2B98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EDC6-9A55-4E46-9EA0-09FB0562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6585-F3A7-4A0D-82F3-6490AA94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1D0B-6B27-402B-8EC2-72E18DA2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CD5-FEAD-45FF-9329-CC6F8D84A66D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EF16-C24A-4749-A08F-52994A7E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4418-441B-4420-B5D4-DC4F260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2C83-D496-46E9-937D-E2DA74F1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4738C-2EDF-4018-A14D-2B6BB9F39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72044-A236-4628-AB8C-C459F8E13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3B51-F512-472F-B483-BE2D1CE5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31F-B069-4C18-BC75-B1E890768DBF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9AEB-14E9-478C-99A7-0A860B3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4CC5-23F3-4F4D-A3D4-D9348F74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4B1D7-E4A1-42E8-81D2-F4499180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EE40-C11D-442B-9081-5D5BBF21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7FDC-0F54-462F-ACE7-95F7D9C29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DB54-AF04-4E6A-8DA6-B01B0BF9042D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415D-13F6-43B3-B391-71CC076E5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8D17-5997-44E8-84CC-6D9527C0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7EFF-3274-4E1B-A7B7-F2CCFBC5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xplorer.usgs.gov/" TargetMode="External"/><Relationship Id="rId2" Type="http://schemas.openxmlformats.org/officeDocument/2006/relationships/hyperlink" Target="http://download.geofabrik.de/africa/tanzania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sgeography.com/free-satellite-imagery-data-lis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0725-5B9C-48CA-9516-E70AC1AB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1802674"/>
            <a:ext cx="11396870" cy="2233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smtClean="0"/>
              <a:t>GEO-INFORMATICS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Geospatial </a:t>
            </a: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GB" sz="2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capturing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05CC-2A06-492A-BFEB-EB67DD27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091"/>
            <a:ext cx="12191999" cy="72087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l"/>
            <a:r>
              <a:rPr lang="cy-GB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Capturing Methods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466F0-A37E-457A-B6EE-BBEE109D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2191999" cy="3651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GEO-INFORMATICS IN DISASTER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1F236-9CA3-4411-990C-BD61C912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FF66-FA75-42FA-9D92-2B43377673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7291-4F13-4DF2-91D0-B59D1D10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218662"/>
            <a:ext cx="11118574" cy="6272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Digitizing tablet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1675A-6B35-404C-8070-145E6B2B8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192695"/>
            <a:ext cx="11118574" cy="54466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D4971-38A0-45D7-8409-EEF8272A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1170834"/>
            <a:ext cx="7129669" cy="54685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4991-3037-451B-BD22-7D3D35804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207963"/>
            <a:ext cx="11290852" cy="5606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On-screen digitizing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B11F-881D-4056-AF4E-07F024A1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861391"/>
            <a:ext cx="11290852" cy="5788646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the source document into a digital image if a paper map or aerial photo is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the image into a GIS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image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features on the image using the mouse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attribute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644F-5D8C-49BB-8664-68375A41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234468"/>
            <a:ext cx="11264348" cy="653428"/>
          </a:xfrm>
        </p:spPr>
        <p:txBody>
          <a:bodyPr>
            <a:normAutofit/>
          </a:bodyPr>
          <a:lstStyle/>
          <a:p>
            <a:r>
              <a:rPr lang="en-US" sz="3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digitizing errors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7DFE5-1323-49E9-9531-B5E2AD4D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007165"/>
            <a:ext cx="11264348" cy="56163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C1BD5-F9C6-431A-BF44-73817B6D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6" y="1007165"/>
            <a:ext cx="5804453" cy="5585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DFED-0C0A-4E0B-80E1-C93738432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8" y="260972"/>
            <a:ext cx="10893287" cy="653428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surveying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B0B22-4C10-4019-A49A-62E674C84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39" y="1126435"/>
            <a:ext cx="10893286" cy="5470593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spatial data  through direct measurements in the field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precision triangulation, trilateration, traversing and geometric levelling with plane tables, transits and theodolites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recently, total stations and GNSS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C502-1339-40FD-ACE2-1E7D2D22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300728"/>
            <a:ext cx="11502887" cy="759446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data capture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5F944-4116-4602-9852-9CA547C2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1272209"/>
            <a:ext cx="11383618" cy="5340626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sensed images, including satellite images and aerial photographs directly imported as raster data into GIS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Rasterisation: vector-to-raster conversion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Rasterisation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loss of information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C736C-C9D5-4FCF-9EF6-455DD475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78" y="2884010"/>
            <a:ext cx="6202018" cy="32889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23C-26A0-4D7F-99A8-F6967EFC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7" y="287476"/>
            <a:ext cx="11370365" cy="560663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ED30-90F8-4BE5-8E9A-BE9CA456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77" y="980661"/>
            <a:ext cx="11370365" cy="568518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spatial data by soliciting contributions from the community or general public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•Involve the use of the Internet-enabled and location-aware mobile devices to gather location-specific information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•Three key technologies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•the Web, geotagging and mobile computing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1EAF-7FA9-43C5-8E75-558D4E92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262" y="286340"/>
            <a:ext cx="11142617" cy="7586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29308-2C39-4E00-9EDA-4F7752BE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62" y="1175657"/>
            <a:ext cx="11142616" cy="5499463"/>
          </a:xfrm>
        </p:spPr>
        <p:txBody>
          <a:bodyPr/>
          <a:lstStyle/>
          <a:p>
            <a:pPr marL="514350" indent="-514350" algn="l">
              <a:lnSpc>
                <a:spcPct val="150000"/>
              </a:lnSpc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OSM data (use: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download.geofabrik.de/africa/tanzania.html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(exercise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from SDI and internet</a:t>
            </a:r>
          </a:p>
          <a:p>
            <a:pPr marL="514350" indent="-514350" algn="l">
              <a:lnSpc>
                <a:spcPct val="150000"/>
              </a:lnSpc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Downloads satellite images: (use: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https://earthexplorer.usgs.gov/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try these also: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https://gisgeography.com/free-satellite-imagery-data-list/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romanL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romanL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D69-B1A9-45A3-A37B-029E0DD3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406400"/>
            <a:ext cx="10840278" cy="600765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data transfer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B719-8F4C-41E4-9D8A-8993AD8B2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8" y="1099929"/>
            <a:ext cx="10840278" cy="5539409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existing digital spatial data from external sources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in different data formats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directly, 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translated into a suitable format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C80A-CA6F-4075-8C0F-2ACFB0D47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231914"/>
            <a:ext cx="10813774" cy="417443"/>
          </a:xfrm>
        </p:spPr>
        <p:txBody>
          <a:bodyPr>
            <a:no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spatial data formats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067-6445-4A6A-8DA0-20451632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768627"/>
            <a:ext cx="10946296" cy="58574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7E192-74C0-4FB1-8811-019BBBA9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3" y="670401"/>
            <a:ext cx="7858539" cy="59556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516B-71CC-4614-ABEC-3C5DA0B9D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41701"/>
            <a:ext cx="5989984" cy="613672"/>
          </a:xfrm>
        </p:spPr>
        <p:txBody>
          <a:bodyPr>
            <a:normAutofit/>
          </a:bodyPr>
          <a:lstStyle/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data transformation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924C-D8A9-48AD-AFE1-A1C492C4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755373"/>
            <a:ext cx="11343861" cy="5854908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conversion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transformation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simplification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matching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3393-E30E-4063-BC2D-E6807502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8" y="0"/>
            <a:ext cx="5989983" cy="357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14D00-043B-4FC7-BDC4-9460710C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2" y="2968488"/>
            <a:ext cx="5893051" cy="37478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06DD-1B9A-429A-9320-E4480743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406401"/>
            <a:ext cx="11131826" cy="640522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The Fuel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864E0-4903-4E2A-8ABA-9A9FCE0D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1" y="1351721"/>
            <a:ext cx="11131825" cy="5287617"/>
          </a:xfrm>
        </p:spPr>
        <p:txBody>
          <a:bodyPr/>
          <a:lstStyle/>
          <a:p>
            <a:pPr algn="l"/>
            <a:endParaRPr lang="en-US" sz="1800" b="1" i="0" u="none" strike="noStrike" baseline="0" dirty="0">
              <a:solidFill>
                <a:srgbClr val="0B4A92"/>
              </a:solidFill>
              <a:latin typeface="Aurora.Bold.Condensed.BT010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 data are information abut the earth’s surface and the objects are found on it.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fuel to a GIS. How can we feed data such as map into a GIS?.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capture (collection) is the process of putting information into the system.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variety of sources can be used for creating geographic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Aldine.401.BT083.313"/>
            </a:endParaRPr>
          </a:p>
          <a:p>
            <a:pPr algn="l"/>
            <a:endParaRPr lang="en-US" sz="1800" b="0" i="0" u="none" strike="noStrike" baseline="0" dirty="0">
              <a:latin typeface="Aldine.401.BT083.313"/>
            </a:endParaRPr>
          </a:p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001-E2EE-45D6-94F6-52E1BF89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9" y="234089"/>
            <a:ext cx="11247120" cy="614997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data editing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6594D-7F17-413E-9436-81520FBC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89" y="1018903"/>
            <a:ext cx="11247120" cy="560500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remove the errors that arise during the encoding of spatial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errors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opological errors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ttribute data errors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8982-C18F-4165-8D5A-123C69AB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23" y="247152"/>
            <a:ext cx="11338560" cy="732562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individual features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D554F-A38D-48E6-87F3-2046A985E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823" y="1175657"/>
            <a:ext cx="11338560" cy="54351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F41A8-F451-4567-B37E-AE6BC36F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83" y="1656547"/>
            <a:ext cx="9184488" cy="43915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E891-694A-4646-BE48-AF3B2CA8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6" y="155712"/>
            <a:ext cx="11194868" cy="628059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with topology rules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03C3-9C6B-49D6-B035-C44164B89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5" y="914399"/>
            <a:ext cx="11194867" cy="55255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3F3A-6CFB-4B00-A4E1-704B3397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914399"/>
            <a:ext cx="8348254" cy="52291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7A2D-5986-4E6D-ACEA-397737AE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7" y="273277"/>
            <a:ext cx="10802983" cy="588872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attribute data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64AF9-0E31-4C23-9011-D9E6FE99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1071153"/>
            <a:ext cx="10802983" cy="5513569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 may contain observational or measurement errors, data entry errors or are simply out of date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includes adding, deleting, or updating attributes associated with features and their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7E0B3-FC2D-4E69-9B6B-BECA69CB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635000"/>
            <a:ext cx="10363200" cy="60071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??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842-25F2-4C66-A479-1C1E80B0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43" y="207963"/>
            <a:ext cx="11476383" cy="706437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Data Collection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20382-C73B-45EE-922D-EBA124EF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043" y="1007165"/>
            <a:ext cx="11476383" cy="564287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a time consuming, tedious, and expensive GIS activity.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it accounts for 15–50% of the total cost of a GIS project.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staff costs are excluded from a GIS budget, then in cash expenditure terms data collection can be as much as 60–85% of costs.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of data collection are also referred to as data capture, data automation, data conversion, data transfer, data translation, and digitizing.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93E-8B4F-473F-A206-A28CFCD2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" y="260972"/>
            <a:ext cx="11357113" cy="66668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Sources of geographic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B97A8-6C52-47BD-BCB3-FE5EA4D21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69" y="1113183"/>
            <a:ext cx="11357113" cy="560566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data generally are available in two forms: analogue and digital data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Analogue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physical product displaying information visually on paper, e.g. maps.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information in a computer-readable form, e.g. satellite data.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source for obtaining these type of data. These includes maps, aerial photographs, satellite images, existing tabular data (in analogue and digital format) and field data (GPS).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sources can be grouped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4704-5E85-4034-9E7C-2AE3ACE37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287476"/>
            <a:ext cx="11118574" cy="69318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Sources of geographic data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841F3-B859-4429-B8BB-4442FCDB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73" y="1139687"/>
            <a:ext cx="11357114" cy="54308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 of data sources are: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sources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Those collected in digital format specifically for use in a GIS project.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 sources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and analog datasets that were originally captured for another purpose and need to be converted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digital format for use in a GIS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BA51-3A1F-4287-8B0D-C6E8FD69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4" y="406400"/>
            <a:ext cx="11304105" cy="6405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Sources of geographic data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79C9C-FBDE-4CD9-A8C3-F3CFDDE6B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4" y="1179443"/>
            <a:ext cx="11304104" cy="5512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A55E8-8323-4D9E-9D35-8BD9A4A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08" y="1537252"/>
            <a:ext cx="8314083" cy="48725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8822-0E7A-4DDD-BD29-40685310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26" y="260626"/>
            <a:ext cx="10959548" cy="41523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capturing methods: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2A97A-B347-4ABC-AD31-5EFD53CD2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795130"/>
            <a:ext cx="10959548" cy="589721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data capture: This includes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eyboard entry, digitizing, field surveying,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E10B-0A90-47F3-8F88-766A1532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52551"/>
            <a:ext cx="11158330" cy="595588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entry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1743-81A3-429E-AD3F-B90CC659E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69" y="848139"/>
            <a:ext cx="11158329" cy="5757310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reading or obtaining the coordinates of point features from maps or other source documents, typing the coordinates into a file in a tabular format, and reading the file into the GIS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GIS systems, point features are also called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 events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when the number of point features is small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7DCD-ED1B-45BB-8822-2B480169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8" y="340139"/>
            <a:ext cx="10760764" cy="6670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5366A-C3C9-46D2-9656-C898FAD4F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16" y="1007165"/>
            <a:ext cx="10760763" cy="5391426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choosing geographical features from the map or image, and manually tracing the features along their boundaries or shapes one by one using a digitizer while recording the coordinates of the points selected to approximate the boundary or shape of each feature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and on-screen digitizing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GEO-INFORMATICS IN PUBLIC HEALTH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7EFF-3274-4E1B-A7B7-F2CCFBC5A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876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Aldine.401.BT083.313</vt:lpstr>
      <vt:lpstr>Arial</vt:lpstr>
      <vt:lpstr>Aurora.Bold.Condensed.BT0100</vt:lpstr>
      <vt:lpstr>Calibri</vt:lpstr>
      <vt:lpstr>Calibri Light</vt:lpstr>
      <vt:lpstr>Times New Roman</vt:lpstr>
      <vt:lpstr>Wingdings</vt:lpstr>
      <vt:lpstr>Office Theme</vt:lpstr>
      <vt:lpstr>   GEO-INFORMATICS     Lecture # 2: Geospatial data capturing</vt:lpstr>
      <vt:lpstr>Data: The Fuel</vt:lpstr>
      <vt:lpstr>GIS Data Collection</vt:lpstr>
      <vt:lpstr>Types and Sources of geographic data</vt:lpstr>
      <vt:lpstr>Types and Sources of geographic data</vt:lpstr>
      <vt:lpstr>Types and Sources of geographic data</vt:lpstr>
      <vt:lpstr>Data capturing methods:</vt:lpstr>
      <vt:lpstr>Keyboard entry</vt:lpstr>
      <vt:lpstr>Digitizing</vt:lpstr>
      <vt:lpstr>Digitizing tablet</vt:lpstr>
      <vt:lpstr>On-screen digitizing</vt:lpstr>
      <vt:lpstr>Typical digitizing errors</vt:lpstr>
      <vt:lpstr>Field surveying</vt:lpstr>
      <vt:lpstr>Raster data capture</vt:lpstr>
      <vt:lpstr>Crowdsourcing</vt:lpstr>
      <vt:lpstr>Activity:</vt:lpstr>
      <vt:lpstr>Spatial data transfer</vt:lpstr>
      <vt:lpstr>Digital spatial data formats</vt:lpstr>
      <vt:lpstr>Spatial data transformation</vt:lpstr>
      <vt:lpstr>Spatial data editing</vt:lpstr>
      <vt:lpstr>Editing individual features</vt:lpstr>
      <vt:lpstr>Editing with topology rules</vt:lpstr>
      <vt:lpstr>Editing attribute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</dc:creator>
  <cp:lastModifiedBy>PC</cp:lastModifiedBy>
  <cp:revision>53</cp:revision>
  <dcterms:created xsi:type="dcterms:W3CDTF">2021-06-06T09:58:13Z</dcterms:created>
  <dcterms:modified xsi:type="dcterms:W3CDTF">2024-11-11T07:42:50Z</dcterms:modified>
</cp:coreProperties>
</file>