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8" r:id="rId13"/>
    <p:sldId id="269" r:id="rId14"/>
    <p:sldId id="270" r:id="rId15"/>
    <p:sldId id="277" r:id="rId16"/>
    <p:sldId id="271" r:id="rId17"/>
    <p:sldId id="272" r:id="rId18"/>
    <p:sldId id="274" r:id="rId19"/>
    <p:sldId id="278" r:id="rId20"/>
    <p:sldId id="267" r:id="rId21"/>
    <p:sldId id="275" r:id="rId22"/>
    <p:sldId id="276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3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2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3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DD4D-1E26-4963-B530-940208461D5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357E-0410-4735-A840-C71D1CD0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ztYK7n8o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490" y="341193"/>
            <a:ext cx="11395880" cy="6318913"/>
          </a:xfrm>
        </p:spPr>
        <p:txBody>
          <a:bodyPr>
            <a:normAutofit/>
          </a:bodyPr>
          <a:lstStyle/>
          <a:p>
            <a:endParaRPr lang="cy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y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y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y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Coordinate Systems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Map Projections</a:t>
            </a:r>
          </a:p>
        </p:txBody>
      </p:sp>
    </p:spTree>
    <p:extLst>
      <p:ext uri="{BB962C8B-B14F-4D97-AF65-F5344CB8AC3E}">
        <p14:creationId xmlns:p14="http://schemas.microsoft.com/office/powerpoint/2010/main" val="219283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109" y="401927"/>
            <a:ext cx="9961418" cy="664873"/>
          </a:xfrm>
        </p:spPr>
        <p:txBody>
          <a:bodyPr>
            <a:normAutofit/>
          </a:bodyPr>
          <a:lstStyle/>
          <a:p>
            <a:pPr algn="l"/>
            <a:r>
              <a:rPr lang="cy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Coordinate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109" y="1274617"/>
            <a:ext cx="9961418" cy="525087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systems measure positions on the ellipsoid in a two-dimensional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three-dimensional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(3D)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establish a common reference framework for display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analysis of spatial data.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common types of coordinate systems: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b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(global) coordinate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(planar) coordinate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4" y="304945"/>
            <a:ext cx="10224655" cy="73414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or global coordinate system (GCS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44" y="1344036"/>
            <a:ext cx="6531888" cy="52924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cy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Coordinate System: A reference system that uses: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y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</a:t>
            </a:r>
            <a:r>
              <a:rPr lang="cy-GB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cy-GB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cy-GB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y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longitude </a:t>
            </a:r>
            <a:r>
              <a:rPr lang="cy-GB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cy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the locations of points on the surface of a sphere or spheroid.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GCS defines locations on the earth using a 3D spherical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surface.</a:t>
            </a:r>
            <a:endParaRPr lang="cy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y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geographic coordinate system defination includes a datum, prime meridian and </a:t>
            </a:r>
            <a:r>
              <a:rPr lang="cy-GB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cy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of measurement.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2" y="2293034"/>
            <a:ext cx="5020184" cy="22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648" y="1378422"/>
            <a:ext cx="9144000" cy="454470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GCS values often recorded in 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degrees-minutes-seconds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.g.                  of latitude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or in decimal degrees;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longitude 80°E and latitude 55°N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95" y="2253017"/>
            <a:ext cx="1255878" cy="3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627" y="736980"/>
            <a:ext cx="10699845" cy="846160"/>
          </a:xfrm>
        </p:spPr>
        <p:txBody>
          <a:bodyPr>
            <a:normAutofit fontScale="90000"/>
          </a:bodyPr>
          <a:lstStyle/>
          <a:p>
            <a:pPr algn="l"/>
            <a: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y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y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y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y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Geocentric Coordinate </a:t>
            </a:r>
            <a:r>
              <a:rPr lang="cy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br>
              <a:rPr lang="cy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cy-GB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cy-GB" sz="22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cy-GB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www.youtube.com/watch?v=ciztYK7n8o0</a:t>
            </a:r>
            <a: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583141"/>
            <a:ext cx="10699845" cy="506332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formulae involved in computations based on ellipsoidal coordinates are complex,</a:t>
            </a:r>
            <a:br>
              <a:rPr lang="en-US" dirty="0"/>
            </a:br>
            <a:r>
              <a:rPr lang="en-US" dirty="0"/>
              <a:t>and entirely inappropriate when considering observations made to or from satellites.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defining a 3D position on the surface of the Earth 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geocentric coordinates of (X, Y, Z);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a 3D Cartesian coordinate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its origin at the mass-center of the Earth, where the three axes are mutually orthogonal.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 and Y-axes in the plane of the equator, while the Z-axis coincides with the Earth's axis of rotation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388" y="480918"/>
            <a:ext cx="10836322" cy="6493088"/>
          </a:xfrm>
        </p:spPr>
        <p:txBody>
          <a:bodyPr>
            <a:normAutofit/>
          </a:bodyPr>
          <a:lstStyle/>
          <a:p>
            <a:r>
              <a:rPr lang="cy-GB" dirty="0" smtClean="0"/>
              <a:t>Diagram illustration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388" y="341195"/>
            <a:ext cx="10836322" cy="6168788"/>
          </a:xfrm>
        </p:spPr>
        <p:txBody>
          <a:bodyPr/>
          <a:lstStyle/>
          <a:p>
            <a:endParaRPr lang="cy-GB" dirty="0" smtClean="0"/>
          </a:p>
          <a:p>
            <a:endParaRPr lang="cy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88" y="4395433"/>
            <a:ext cx="3019425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93" y="774926"/>
            <a:ext cx="3852708" cy="2650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240" y="774926"/>
            <a:ext cx="4026482" cy="2377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495" y="3700108"/>
            <a:ext cx="2552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137" y="339849"/>
            <a:ext cx="10691447" cy="38112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Projected coordinate System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330" y="720970"/>
            <a:ext cx="11359661" cy="590843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 mathematical transformation that take spherical coordinates (latitude and longitude) and transform them to an XY (planar) coordinate system.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you to create a map that accurately shows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this information, you can accurately work with the data to calculate areas and distances and measure directions.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implemented in Geographic Information Systems, projections are transformations from spherical coordinates to XY coordinates systems and transformations from one XY coordinate system to another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2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695" y="317145"/>
            <a:ext cx="9962865" cy="77467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cy-GB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projections?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695" y="1337481"/>
            <a:ext cx="9962865" cy="513155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y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projections</a:t>
            </a:r>
            <a:r>
              <a:rPr lang="cy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potray the surface of the earth or portion of the earth (3D) on a flat peace of paper or on screen (2D).</a:t>
            </a:r>
            <a:endParaRPr lang="cy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99" y="3507364"/>
            <a:ext cx="8448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695" y="175466"/>
            <a:ext cx="9962865" cy="77467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Projected or planar coordinate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695" y="1163782"/>
            <a:ext cx="10848523" cy="5583381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projected coordinate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- A reference system used to:</a:t>
            </a:r>
          </a:p>
          <a:p>
            <a:pPr lvl="1" algn="l">
              <a:lnSpc>
                <a:spcPct val="150000"/>
              </a:lnSpc>
            </a:pPr>
            <a:r>
              <a:rPr lang="cy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 x, y and z positions of point, line and area features in two dimensions.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projections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coordinate locations of latitude (φ) and longitude (λ) of into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grid) Cartesian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 coordinate locations.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GCS, a projected coordinate system 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lengths, angles,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are constant across the two dimensions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45" y="401927"/>
            <a:ext cx="10016837" cy="720291"/>
          </a:xfrm>
        </p:spPr>
        <p:txBody>
          <a:bodyPr>
            <a:normAutofit/>
          </a:bodyPr>
          <a:lstStyle/>
          <a:p>
            <a:pPr algn="l"/>
            <a:r>
              <a:rPr lang="cy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associated with map projection: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945" y="1427017"/>
            <a:ext cx="10460182" cy="5001491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 from the earth’s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flat surface involves distortion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map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y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geographic objects that are distorted are: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y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y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y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y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9993" t="17580"/>
          <a:stretch/>
        </p:blipFill>
        <p:spPr>
          <a:xfrm>
            <a:off x="6206836" y="3312781"/>
            <a:ext cx="4059383" cy="32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77" y="243132"/>
            <a:ext cx="10682654" cy="77677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components</a:t>
            </a:r>
            <a:r>
              <a:rPr lang="en-US" dirty="0"/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877" y="1239715"/>
            <a:ext cx="10682653" cy="533693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type (name)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units (x and y)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Spheroid (related to datum)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(if state plane or UTM projection</a:t>
            </a:r>
            <a:r>
              <a:rPr lang="en-US" sz="2600" dirty="0"/>
              <a:t>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544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74218"/>
            <a:ext cx="10848109" cy="664873"/>
          </a:xfrm>
        </p:spPr>
        <p:txBody>
          <a:bodyPr>
            <a:normAutofit/>
          </a:bodyPr>
          <a:lstStyle/>
          <a:p>
            <a:pPr algn="l"/>
            <a:r>
              <a:rPr lang="cy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617" y="1288473"/>
            <a:ext cx="11083637" cy="5292436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characteristics of GIS as compared to other information systems is the spatial data.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spatial data include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define location, shape, and extent of geographic objects.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requirements of coordinate is to give a unique reference of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 However, the earth has an irregular shape. This also affects how we best map the surface of the Earth.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6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7" y="360363"/>
            <a:ext cx="10737273" cy="678728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7" y="1343891"/>
            <a:ext cx="10737273" cy="5306291"/>
          </a:xfrm>
        </p:spPr>
        <p:txBody>
          <a:bodyPr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universal criterion to classify projections types.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projections described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developable surfaces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cylindrical, conical or azimuthal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terms of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distortion properties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equal-area, equidistant, and conformal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orientation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projection plane relative to the globe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aspects (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normal, transverse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oblique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4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164" y="194108"/>
            <a:ext cx="10626436" cy="803419"/>
          </a:xfrm>
        </p:spPr>
        <p:txBody>
          <a:bodyPr>
            <a:noAutofit/>
          </a:bodyPr>
          <a:lstStyle/>
          <a:p>
            <a:pPr algn="l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projection based on their distortion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564" y="1357745"/>
            <a:ext cx="10474036" cy="5223164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 properties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projected map are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equidistant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according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is not distorted in area, shape, direction, angle, distance (bearing), and,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127" y="429635"/>
            <a:ext cx="10446328" cy="512474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Conformal (Orthomorphic) projections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744" y="1260765"/>
            <a:ext cx="6288633" cy="532014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Conformal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projections preserve local shape by maintaining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scale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any direction for any map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distort area (i.e. some places look bigger than their actual area).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good example of conformal projection are: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Mercator -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rhumb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 are represented by straight segments</a:t>
            </a:r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Stereographic - shape of circles is conserved</a:t>
            </a:r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Roussilhe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Lambert conformal conic</a:t>
            </a:r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Quincuncial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76" y="1657103"/>
            <a:ext cx="4103576" cy="40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177" y="586032"/>
            <a:ext cx="10480431" cy="829530"/>
          </a:xfrm>
        </p:spPr>
        <p:txBody>
          <a:bodyPr>
            <a:noAutofit/>
          </a:bodyPr>
          <a:lstStyle/>
          <a:p>
            <a:pPr algn="l"/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Equal-area Projection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7" y="1011115"/>
            <a:ext cx="6435969" cy="546881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represent the size of landmasses and oceans, but distort shape, scale, and/or angle.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projections preserve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Equal-area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 orthographic (also known as Gall-Peters, or Peters, projection)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Albers conic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Lambert azimuthal equal-area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Mollweide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Hammer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Briesemeiste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55" y="3745523"/>
            <a:ext cx="5117848" cy="279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785" y="454148"/>
            <a:ext cx="10700238" cy="75919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Equidistant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785" y="931985"/>
            <a:ext cx="10700238" cy="552156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preserve distance from some standard point or 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equidistant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carrée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north-south scale is constant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Equirectangular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equal distance between all latitudes and longitudes.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Azimuthal equidistant - radial scale with respect to the central point is constant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Equidistant conic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4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48507"/>
            <a:ext cx="9144000" cy="482697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992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7963"/>
            <a:ext cx="10169236" cy="73414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surfaces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9927"/>
            <a:ext cx="10058400" cy="554181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surface of the earth contains variety of irregular landforms,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plains, valley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water, mountains, and so 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these variations, there are two main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surfaces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approximate the shape of the Earth (or Earth figures).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ellipsoid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Geoid.</a:t>
            </a:r>
          </a:p>
        </p:txBody>
      </p:sp>
    </p:spTree>
    <p:extLst>
      <p:ext uri="{BB962C8B-B14F-4D97-AF65-F5344CB8AC3E}">
        <p14:creationId xmlns:p14="http://schemas.microsoft.com/office/powerpoint/2010/main" val="345645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780" y="1378424"/>
            <a:ext cx="5131951" cy="32345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0" t="11555" b="1781"/>
          <a:stretch/>
        </p:blipFill>
        <p:spPr>
          <a:xfrm>
            <a:off x="1077780" y="1378424"/>
            <a:ext cx="5131951" cy="32345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382137"/>
            <a:ext cx="5481850" cy="5977720"/>
          </a:xfrm>
        </p:spPr>
        <p:txBody>
          <a:bodyPr/>
          <a:lstStyle/>
          <a:p>
            <a:endParaRPr lang="cy-GB" dirty="0" smtClean="0"/>
          </a:p>
          <a:p>
            <a:endParaRPr lang="cy-GB" dirty="0"/>
          </a:p>
          <a:p>
            <a:endParaRPr lang="cy-GB" dirty="0" smtClean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is my data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/>
            <a:r>
              <a:rPr lang="cy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y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3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206" y="1241945"/>
            <a:ext cx="11068334" cy="54181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206" y="303498"/>
            <a:ext cx="11068334" cy="747380"/>
          </a:xfrm>
        </p:spPr>
        <p:txBody>
          <a:bodyPr>
            <a:normAutofit/>
          </a:bodyPr>
          <a:lstStyle/>
          <a:p>
            <a: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a coordinate system tell us?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401"/>
          <a:stretch/>
        </p:blipFill>
        <p:spPr>
          <a:xfrm>
            <a:off x="648413" y="1576314"/>
            <a:ext cx="10993127" cy="4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1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693" y="399032"/>
            <a:ext cx="9144000" cy="62455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693" y="1378424"/>
            <a:ext cx="10363200" cy="5022376"/>
          </a:xfrm>
        </p:spPr>
        <p:txBody>
          <a:bodyPr/>
          <a:lstStyle/>
          <a:p>
            <a:pPr marL="457200" indent="-457200" algn="l">
              <a:buFont typeface="+mj-lt"/>
              <a:buAutoNum type="alphaUcPeriod" startAt="17"/>
            </a:pPr>
            <a:r>
              <a:rPr lang="en-US" dirty="0" smtClean="0"/>
              <a:t>How </a:t>
            </a:r>
            <a:r>
              <a:rPr lang="en-US" dirty="0"/>
              <a:t>far is it from 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Francisco to Los Angeles</a:t>
            </a:r>
            <a:r>
              <a:rPr lang="en-US" dirty="0" smtClean="0"/>
              <a:t>?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It </a:t>
            </a:r>
            <a:r>
              <a:rPr lang="en-US" dirty="0">
                <a:solidFill>
                  <a:srgbClr val="C00000"/>
                </a:solidFill>
              </a:rPr>
              <a:t>depends on the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coordinate system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26" y="3220730"/>
            <a:ext cx="3318254" cy="2668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57" y="1609653"/>
            <a:ext cx="4439859" cy="4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2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693" y="399032"/>
            <a:ext cx="9144000" cy="624550"/>
          </a:xfrm>
        </p:spPr>
        <p:txBody>
          <a:bodyPr>
            <a:normAutofit/>
          </a:bodyPr>
          <a:lstStyle/>
          <a:p>
            <a:pPr algn="l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n-US" sz="3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693" y="1378424"/>
            <a:ext cx="10363200" cy="5022376"/>
          </a:xfrm>
        </p:spPr>
        <p:txBody>
          <a:bodyPr/>
          <a:lstStyle/>
          <a:p>
            <a:pPr marL="457200" indent="-457200" algn="l">
              <a:buFont typeface="+mj-lt"/>
              <a:buAutoNum type="alphaUcPeriod" startAt="17"/>
            </a:pPr>
            <a:r>
              <a:rPr lang="en-US" dirty="0" smtClean="0"/>
              <a:t>What is the coordinate for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Los Angeles?</a:t>
            </a:r>
            <a:endParaRPr lang="en-US" dirty="0" smtClean="0"/>
          </a:p>
          <a:p>
            <a:pPr marL="457200" indent="-457200" algn="l"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It </a:t>
            </a:r>
            <a:r>
              <a:rPr lang="en-US" dirty="0">
                <a:solidFill>
                  <a:srgbClr val="C00000"/>
                </a:solidFill>
              </a:rPr>
              <a:t>depends on the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coordinate system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57" y="1609653"/>
            <a:ext cx="4439859" cy="4221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93" y="3488312"/>
            <a:ext cx="3935074" cy="25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693" y="399032"/>
            <a:ext cx="9144000" cy="624550"/>
          </a:xfrm>
        </p:spPr>
        <p:txBody>
          <a:bodyPr>
            <a:normAutofit/>
          </a:bodyPr>
          <a:lstStyle/>
          <a:p>
            <a:pPr algn="l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endParaRPr lang="en-US" sz="3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693" y="1378424"/>
            <a:ext cx="10363200" cy="5022376"/>
          </a:xfrm>
        </p:spPr>
        <p:txBody>
          <a:bodyPr/>
          <a:lstStyle/>
          <a:p>
            <a:pPr marL="457200" indent="-457200" algn="l">
              <a:buFont typeface="+mj-lt"/>
              <a:buAutoNum type="alphaUcPeriod" startAt="17"/>
            </a:pPr>
            <a:r>
              <a:rPr lang="en-US" dirty="0"/>
              <a:t>In which direction is the North Pole?</a:t>
            </a:r>
            <a:endParaRPr lang="en-US" dirty="0" smtClean="0"/>
          </a:p>
          <a:p>
            <a:pPr marL="457200" indent="-457200" algn="l"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It depends on the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coordinate system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46"/>
          <a:stretch/>
        </p:blipFill>
        <p:spPr>
          <a:xfrm>
            <a:off x="5791536" y="2975212"/>
            <a:ext cx="6095150" cy="3084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82" y="2975212"/>
            <a:ext cx="3776813" cy="32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63" y="291090"/>
            <a:ext cx="11416145" cy="734146"/>
          </a:xfrm>
        </p:spPr>
        <p:txBody>
          <a:bodyPr>
            <a:normAutofit/>
          </a:bodyPr>
          <a:lstStyle/>
          <a:p>
            <a:pPr algn="l"/>
            <a:r>
              <a:rPr lang="cy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Coordinate system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55" y="1330036"/>
            <a:ext cx="11291453" cy="3643746"/>
          </a:xfrm>
        </p:spPr>
        <p:txBody>
          <a:bodyPr/>
          <a:lstStyle/>
          <a:p>
            <a:pPr algn="l"/>
            <a:r>
              <a:rPr lang="cy-GB" b="1" dirty="0" smtClean="0">
                <a:solidFill>
                  <a:srgbClr val="C00000"/>
                </a:solidFill>
              </a:rPr>
              <a:t>Terminology Used:</a:t>
            </a:r>
          </a:p>
          <a:p>
            <a:pPr algn="l"/>
            <a:r>
              <a:rPr lang="cy-GB" i="1" dirty="0" smtClean="0"/>
              <a:t>Coordinate system: A reference framework consisting of</a:t>
            </a:r>
            <a:r>
              <a:rPr lang="cy-GB" dirty="0" smtClean="0"/>
              <a:t>:</a:t>
            </a:r>
          </a:p>
          <a:p>
            <a:pPr algn="l"/>
            <a:endParaRPr lang="cy-GB" dirty="0" smtClean="0"/>
          </a:p>
          <a:p>
            <a:pPr algn="l"/>
            <a:r>
              <a:rPr lang="cy-GB" sz="2000" dirty="0" smtClean="0"/>
              <a:t>A set of points, lines and/or surfaces, and a set of rules,</a:t>
            </a:r>
          </a:p>
          <a:p>
            <a:pPr algn="l"/>
            <a:r>
              <a:rPr lang="cy-GB" sz="2000" dirty="0" smtClean="0"/>
              <a:t>Used to define the positions of points in a space,</a:t>
            </a:r>
          </a:p>
          <a:p>
            <a:pPr algn="l"/>
            <a:r>
              <a:rPr lang="cy-GB" sz="2000" dirty="0" smtClean="0"/>
              <a:t>In either two or three dimensions.</a:t>
            </a:r>
          </a:p>
          <a:p>
            <a:endParaRPr lang="cy-GB" dirty="0"/>
          </a:p>
          <a:p>
            <a:endParaRPr lang="cy-GB" dirty="0" smtClean="0"/>
          </a:p>
          <a:p>
            <a:endParaRPr lang="cy-GB" dirty="0"/>
          </a:p>
          <a:p>
            <a:endParaRPr lang="cy-GB" dirty="0" smtClean="0"/>
          </a:p>
          <a:p>
            <a:endParaRPr lang="cy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2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911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Introduction:</vt:lpstr>
      <vt:lpstr>Reference surfaces</vt:lpstr>
      <vt:lpstr>PowerPoint Presentation</vt:lpstr>
      <vt:lpstr>What does a coordinate system tell us?</vt:lpstr>
      <vt:lpstr>Distance</vt:lpstr>
      <vt:lpstr>Location</vt:lpstr>
      <vt:lpstr>Direction</vt:lpstr>
      <vt:lpstr>Understand Coordinate system</vt:lpstr>
      <vt:lpstr>Understand Coordinate system</vt:lpstr>
      <vt:lpstr>Geographic or global coordinate system (GCS):</vt:lpstr>
      <vt:lpstr>PowerPoint Presentation</vt:lpstr>
      <vt:lpstr>     Geocentric Coordinate System                                              https://www.youtube.com/watch?v=ciztYK7n8o0 </vt:lpstr>
      <vt:lpstr>Diagram illustration</vt:lpstr>
      <vt:lpstr>A Projected coordinate System</vt:lpstr>
      <vt:lpstr>Why projections?</vt:lpstr>
      <vt:lpstr>Projected or planar coordinate systems</vt:lpstr>
      <vt:lpstr>Problem associated with map projection: </vt:lpstr>
      <vt:lpstr>Projection components:</vt:lpstr>
      <vt:lpstr>Types of projection</vt:lpstr>
      <vt:lpstr>Types of projection based on their distortion properties</vt:lpstr>
      <vt:lpstr>Conformal (Orthomorphic) projections</vt:lpstr>
      <vt:lpstr>Equal-area Projection </vt:lpstr>
      <vt:lpstr>Equidistant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Asha</cp:lastModifiedBy>
  <cp:revision>49</cp:revision>
  <dcterms:created xsi:type="dcterms:W3CDTF">2022-05-13T19:06:51Z</dcterms:created>
  <dcterms:modified xsi:type="dcterms:W3CDTF">2022-06-08T21:19:00Z</dcterms:modified>
</cp:coreProperties>
</file>