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304" r:id="rId3"/>
    <p:sldId id="301" r:id="rId4"/>
    <p:sldId id="299" r:id="rId5"/>
    <p:sldId id="302" r:id="rId6"/>
    <p:sldId id="260" r:id="rId7"/>
    <p:sldId id="285" r:id="rId8"/>
    <p:sldId id="286" r:id="rId9"/>
    <p:sldId id="289" r:id="rId10"/>
    <p:sldId id="287" r:id="rId11"/>
    <p:sldId id="288" r:id="rId12"/>
    <p:sldId id="268" r:id="rId13"/>
    <p:sldId id="290" r:id="rId14"/>
    <p:sldId id="291" r:id="rId15"/>
    <p:sldId id="266" r:id="rId16"/>
    <p:sldId id="294" r:id="rId17"/>
    <p:sldId id="282" r:id="rId18"/>
    <p:sldId id="281" r:id="rId19"/>
    <p:sldId id="296" r:id="rId20"/>
    <p:sldId id="297" r:id="rId21"/>
    <p:sldId id="274" r:id="rId22"/>
    <p:sldId id="275" r:id="rId23"/>
    <p:sldId id="276" r:id="rId24"/>
    <p:sldId id="277" r:id="rId25"/>
    <p:sldId id="295" r:id="rId26"/>
    <p:sldId id="2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0000"/>
    <a:srgbClr val="672C94"/>
    <a:srgbClr val="151515"/>
    <a:srgbClr val="577D9F"/>
    <a:srgbClr val="54597E"/>
    <a:srgbClr val="11111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9DB273-E144-4962-87C3-23FF4C71C4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4ECAB-5B5C-47AC-8881-C797090DAB34}" type="slidenum">
              <a:rPr lang="en-US" smtClean="0"/>
              <a:t>‹#›</a:t>
            </a:fld>
            <a:endParaRPr lang="en-US"/>
          </a:p>
        </p:txBody>
      </p:sp>
    </p:spTree>
    <p:extLst>
      <p:ext uri="{BB962C8B-B14F-4D97-AF65-F5344CB8AC3E}">
        <p14:creationId xmlns:p14="http://schemas.microsoft.com/office/powerpoint/2010/main" val="158956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9DB273-E144-4962-87C3-23FF4C71C4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4ECAB-5B5C-47AC-8881-C797090DAB34}" type="slidenum">
              <a:rPr lang="en-US" smtClean="0"/>
              <a:t>‹#›</a:t>
            </a:fld>
            <a:endParaRPr lang="en-US"/>
          </a:p>
        </p:txBody>
      </p:sp>
    </p:spTree>
    <p:extLst>
      <p:ext uri="{BB962C8B-B14F-4D97-AF65-F5344CB8AC3E}">
        <p14:creationId xmlns:p14="http://schemas.microsoft.com/office/powerpoint/2010/main" val="44257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9DB273-E144-4962-87C3-23FF4C71C4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4ECAB-5B5C-47AC-8881-C797090DAB34}" type="slidenum">
              <a:rPr lang="en-US" smtClean="0"/>
              <a:t>‹#›</a:t>
            </a:fld>
            <a:endParaRPr lang="en-US"/>
          </a:p>
        </p:txBody>
      </p:sp>
    </p:spTree>
    <p:extLst>
      <p:ext uri="{BB962C8B-B14F-4D97-AF65-F5344CB8AC3E}">
        <p14:creationId xmlns:p14="http://schemas.microsoft.com/office/powerpoint/2010/main" val="40341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9DB273-E144-4962-87C3-23FF4C71C4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4ECAB-5B5C-47AC-8881-C797090DAB34}" type="slidenum">
              <a:rPr lang="en-US" smtClean="0"/>
              <a:t>‹#›</a:t>
            </a:fld>
            <a:endParaRPr lang="en-US"/>
          </a:p>
        </p:txBody>
      </p:sp>
    </p:spTree>
    <p:extLst>
      <p:ext uri="{BB962C8B-B14F-4D97-AF65-F5344CB8AC3E}">
        <p14:creationId xmlns:p14="http://schemas.microsoft.com/office/powerpoint/2010/main" val="103423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9DB273-E144-4962-87C3-23FF4C71C4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4ECAB-5B5C-47AC-8881-C797090DAB34}" type="slidenum">
              <a:rPr lang="en-US" smtClean="0"/>
              <a:t>‹#›</a:t>
            </a:fld>
            <a:endParaRPr lang="en-US"/>
          </a:p>
        </p:txBody>
      </p:sp>
    </p:spTree>
    <p:extLst>
      <p:ext uri="{BB962C8B-B14F-4D97-AF65-F5344CB8AC3E}">
        <p14:creationId xmlns:p14="http://schemas.microsoft.com/office/powerpoint/2010/main" val="26315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9DB273-E144-4962-87C3-23FF4C71C44A}"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4ECAB-5B5C-47AC-8881-C797090DAB34}" type="slidenum">
              <a:rPr lang="en-US" smtClean="0"/>
              <a:t>‹#›</a:t>
            </a:fld>
            <a:endParaRPr lang="en-US"/>
          </a:p>
        </p:txBody>
      </p:sp>
    </p:spTree>
    <p:extLst>
      <p:ext uri="{BB962C8B-B14F-4D97-AF65-F5344CB8AC3E}">
        <p14:creationId xmlns:p14="http://schemas.microsoft.com/office/powerpoint/2010/main" val="175758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9DB273-E144-4962-87C3-23FF4C71C44A}"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64ECAB-5B5C-47AC-8881-C797090DAB34}" type="slidenum">
              <a:rPr lang="en-US" smtClean="0"/>
              <a:t>‹#›</a:t>
            </a:fld>
            <a:endParaRPr lang="en-US"/>
          </a:p>
        </p:txBody>
      </p:sp>
    </p:spTree>
    <p:extLst>
      <p:ext uri="{BB962C8B-B14F-4D97-AF65-F5344CB8AC3E}">
        <p14:creationId xmlns:p14="http://schemas.microsoft.com/office/powerpoint/2010/main" val="7812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9DB273-E144-4962-87C3-23FF4C71C44A}"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64ECAB-5B5C-47AC-8881-C797090DAB34}" type="slidenum">
              <a:rPr lang="en-US" smtClean="0"/>
              <a:t>‹#›</a:t>
            </a:fld>
            <a:endParaRPr lang="en-US"/>
          </a:p>
        </p:txBody>
      </p:sp>
    </p:spTree>
    <p:extLst>
      <p:ext uri="{BB962C8B-B14F-4D97-AF65-F5344CB8AC3E}">
        <p14:creationId xmlns:p14="http://schemas.microsoft.com/office/powerpoint/2010/main" val="175248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DB273-E144-4962-87C3-23FF4C71C44A}"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64ECAB-5B5C-47AC-8881-C797090DAB34}" type="slidenum">
              <a:rPr lang="en-US" smtClean="0"/>
              <a:t>‹#›</a:t>
            </a:fld>
            <a:endParaRPr lang="en-US"/>
          </a:p>
        </p:txBody>
      </p:sp>
    </p:spTree>
    <p:extLst>
      <p:ext uri="{BB962C8B-B14F-4D97-AF65-F5344CB8AC3E}">
        <p14:creationId xmlns:p14="http://schemas.microsoft.com/office/powerpoint/2010/main" val="1731969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9DB273-E144-4962-87C3-23FF4C71C44A}"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4ECAB-5B5C-47AC-8881-C797090DAB34}" type="slidenum">
              <a:rPr lang="en-US" smtClean="0"/>
              <a:t>‹#›</a:t>
            </a:fld>
            <a:endParaRPr lang="en-US"/>
          </a:p>
        </p:txBody>
      </p:sp>
    </p:spTree>
    <p:extLst>
      <p:ext uri="{BB962C8B-B14F-4D97-AF65-F5344CB8AC3E}">
        <p14:creationId xmlns:p14="http://schemas.microsoft.com/office/powerpoint/2010/main" val="249959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9DB273-E144-4962-87C3-23FF4C71C44A}"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4ECAB-5B5C-47AC-8881-C797090DAB34}" type="slidenum">
              <a:rPr lang="en-US" smtClean="0"/>
              <a:t>‹#›</a:t>
            </a:fld>
            <a:endParaRPr lang="en-US"/>
          </a:p>
        </p:txBody>
      </p:sp>
    </p:spTree>
    <p:extLst>
      <p:ext uri="{BB962C8B-B14F-4D97-AF65-F5344CB8AC3E}">
        <p14:creationId xmlns:p14="http://schemas.microsoft.com/office/powerpoint/2010/main" val="100043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DB273-E144-4962-87C3-23FF4C71C44A}" type="datetimeFigureOut">
              <a:rPr lang="en-US" smtClean="0"/>
              <a:t>11/17/2024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4ECAB-5B5C-47AC-8881-C797090DAB34}" type="slidenum">
              <a:rPr lang="en-US" smtClean="0"/>
              <a:t>‹#›</a:t>
            </a:fld>
            <a:endParaRPr lang="en-US"/>
          </a:p>
        </p:txBody>
      </p:sp>
    </p:spTree>
    <p:extLst>
      <p:ext uri="{BB962C8B-B14F-4D97-AF65-F5344CB8AC3E}">
        <p14:creationId xmlns:p14="http://schemas.microsoft.com/office/powerpoint/2010/main" val="662438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8600"/>
            <a:ext cx="8458200" cy="6400800"/>
          </a:xfrm>
        </p:spPr>
        <p:txBody>
          <a:bodyPr/>
          <a:lstStyle/>
          <a:p>
            <a:endParaRPr lang="cy-GB" dirty="0" smtClean="0"/>
          </a:p>
          <a:p>
            <a:r>
              <a:rPr lang="cy-GB" dirty="0" smtClean="0">
                <a:solidFill>
                  <a:schemeClr val="tx1"/>
                </a:solidFill>
              </a:rPr>
              <a:t>GEOGRAPHICAL INFORMATION SYSTEM</a:t>
            </a:r>
            <a:endParaRPr lang="cy-GB" dirty="0" smtClean="0">
              <a:solidFill>
                <a:schemeClr val="tx1"/>
              </a:solidFill>
            </a:endParaRPr>
          </a:p>
          <a:p>
            <a:endParaRPr lang="cy-GB" dirty="0">
              <a:solidFill>
                <a:schemeClr val="tx1"/>
              </a:solidFill>
            </a:endParaRPr>
          </a:p>
          <a:p>
            <a:endParaRPr lang="cy-GB" dirty="0" smtClean="0">
              <a:solidFill>
                <a:schemeClr val="tx1"/>
              </a:solidFill>
            </a:endParaRPr>
          </a:p>
          <a:p>
            <a:r>
              <a:rPr lang="cy-GB" dirty="0" smtClean="0">
                <a:solidFill>
                  <a:schemeClr val="tx1"/>
                </a:solidFill>
              </a:rPr>
              <a:t>LECT #3</a:t>
            </a:r>
          </a:p>
          <a:p>
            <a:endParaRPr lang="cy-GB" dirty="0">
              <a:solidFill>
                <a:schemeClr val="tx1"/>
              </a:solidFill>
            </a:endParaRPr>
          </a:p>
          <a:p>
            <a:r>
              <a:rPr lang="cy-GB" dirty="0" smtClean="0">
                <a:solidFill>
                  <a:schemeClr val="tx1"/>
                </a:solidFill>
              </a:rPr>
              <a:t>GIS DATA QUALITY</a:t>
            </a:r>
          </a:p>
          <a:p>
            <a:endParaRPr lang="cy-GB" dirty="0">
              <a:solidFill>
                <a:schemeClr val="tx1"/>
              </a:solidFill>
            </a:endParaRPr>
          </a:p>
          <a:p>
            <a:endParaRPr lang="cy-GB"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8830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99C035-D622-431E-B8ED-B3927D9B255A}"/>
              </a:ext>
            </a:extLst>
          </p:cNvPr>
          <p:cNvSpPr>
            <a:spLocks noGrp="1"/>
          </p:cNvSpPr>
          <p:nvPr>
            <p:ph type="subTitle" idx="1"/>
          </p:nvPr>
        </p:nvSpPr>
        <p:spPr>
          <a:xfrm>
            <a:off x="381000" y="381000"/>
            <a:ext cx="8229600" cy="6096000"/>
          </a:xfrm>
        </p:spPr>
        <p:txBody>
          <a:bodyPr/>
          <a:lstStyle/>
          <a:p>
            <a:pPr marL="457200" indent="-457200" algn="just">
              <a:lnSpc>
                <a:spcPct val="150000"/>
              </a:lnSpc>
              <a:buFont typeface="Arial" panose="020B0604020202020204" pitchFamily="34" charset="0"/>
              <a:buChar char="•"/>
            </a:pPr>
            <a:r>
              <a:rPr lang="en-US" sz="2400" dirty="0">
                <a:solidFill>
                  <a:srgbClr val="111111"/>
                </a:solidFill>
                <a:latin typeface="Times New Roman" panose="02020603050405020304" pitchFamily="18" charset="0"/>
                <a:cs typeface="Times New Roman" panose="02020603050405020304" pitchFamily="18" charset="0"/>
              </a:rPr>
              <a:t>Because of cost constraints it is often more appropriate to manage error than attempt to eliminate it!</a:t>
            </a:r>
          </a:p>
          <a:p>
            <a:pPr marL="457200" indent="-457200" algn="just">
              <a:lnSpc>
                <a:spcPct val="150000"/>
              </a:lnSpc>
              <a:buFont typeface="Arial" panose="020B0604020202020204" pitchFamily="34" charset="0"/>
              <a:buChar char="•"/>
            </a:pPr>
            <a:r>
              <a:rPr lang="en-US" sz="2400" dirty="0">
                <a:solidFill>
                  <a:srgbClr val="111111"/>
                </a:solidFill>
                <a:latin typeface="Times New Roman" panose="02020603050405020304" pitchFamily="18" charset="0"/>
                <a:cs typeface="Times New Roman" panose="02020603050405020304" pitchFamily="18" charset="0"/>
              </a:rPr>
              <a:t>There is a trade-off between reducing the level of error in a database and the cost to create and maintain the database.</a:t>
            </a:r>
          </a:p>
          <a:p>
            <a:pPr marL="457200" indent="-457200" algn="just">
              <a:lnSpc>
                <a:spcPct val="150000"/>
              </a:lnSpc>
              <a:buFont typeface="Arial" panose="020B0604020202020204" pitchFamily="34" charset="0"/>
              <a:buChar char="•"/>
            </a:pPr>
            <a:r>
              <a:rPr lang="en-US" sz="2400" dirty="0">
                <a:solidFill>
                  <a:srgbClr val="111111"/>
                </a:solidFill>
                <a:latin typeface="Times New Roman" panose="02020603050405020304" pitchFamily="18" charset="0"/>
                <a:cs typeface="Times New Roman" panose="02020603050405020304" pitchFamily="18" charset="0"/>
              </a:rPr>
              <a:t>The validity of any decisions based on a GIS product is directly related to the quality and reliability rating of the product.</a:t>
            </a:r>
          </a:p>
          <a:p>
            <a:pPr algn="l"/>
            <a:endParaRPr lang="en-US" dirty="0"/>
          </a:p>
        </p:txBody>
      </p:sp>
    </p:spTree>
    <p:extLst>
      <p:ext uri="{BB962C8B-B14F-4D97-AF65-F5344CB8AC3E}">
        <p14:creationId xmlns:p14="http://schemas.microsoft.com/office/powerpoint/2010/main" val="955862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5E37-F11C-4213-8240-A85975D89050}"/>
              </a:ext>
            </a:extLst>
          </p:cNvPr>
          <p:cNvSpPr>
            <a:spLocks noGrp="1"/>
          </p:cNvSpPr>
          <p:nvPr>
            <p:ph type="ctrTitle"/>
          </p:nvPr>
        </p:nvSpPr>
        <p:spPr>
          <a:xfrm>
            <a:off x="838200" y="189914"/>
            <a:ext cx="7772400" cy="380999"/>
          </a:xfrm>
        </p:spPr>
        <p:txBody>
          <a:bodyPr>
            <a:noAutofit/>
          </a:bodyPr>
          <a:lstStyle/>
          <a:p>
            <a:r>
              <a:rPr lang="en-US" sz="2800" b="1" dirty="0">
                <a:solidFill>
                  <a:srgbClr val="00B050"/>
                </a:solidFill>
                <a:latin typeface="Times New Roman" panose="02020603050405020304" pitchFamily="18" charset="0"/>
                <a:cs typeface="Times New Roman" panose="02020603050405020304" pitchFamily="18" charset="0"/>
              </a:rPr>
              <a:t>Data Quality: How good is your data</a:t>
            </a:r>
            <a:r>
              <a:rPr lang="en-US" sz="3600" dirty="0">
                <a:solidFill>
                  <a:srgbClr val="00B050"/>
                </a:solidFill>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0460A768-DF64-4B1E-877D-4E869AA53C30}"/>
              </a:ext>
            </a:extLst>
          </p:cNvPr>
          <p:cNvSpPr>
            <a:spLocks noGrp="1"/>
          </p:cNvSpPr>
          <p:nvPr>
            <p:ph type="subTitle" idx="1"/>
          </p:nvPr>
        </p:nvSpPr>
        <p:spPr>
          <a:xfrm>
            <a:off x="266114" y="685800"/>
            <a:ext cx="8611772" cy="6172200"/>
          </a:xfrm>
        </p:spPr>
        <p:txBody>
          <a:bodyPr>
            <a:normAutofit fontScale="25000" lnSpcReduction="20000"/>
          </a:bodyPr>
          <a:lstStyle/>
          <a:p>
            <a:pPr algn="just">
              <a:lnSpc>
                <a:spcPct val="200000"/>
              </a:lnSpc>
            </a:pPr>
            <a:r>
              <a:rPr lang="en-US" sz="8800" b="1" dirty="0">
                <a:solidFill>
                  <a:srgbClr val="111111"/>
                </a:solidFill>
                <a:latin typeface="Times New Roman" panose="02020603050405020304" pitchFamily="18" charset="0"/>
                <a:cs typeface="Times New Roman" panose="02020603050405020304" pitchFamily="18" charset="0"/>
              </a:rPr>
              <a:t>Scale:</a:t>
            </a:r>
          </a:p>
          <a:p>
            <a:pPr marL="457200" indent="-457200" algn="just">
              <a:lnSpc>
                <a:spcPct val="170000"/>
              </a:lnSpc>
              <a:buFontTx/>
              <a:buChar char="-"/>
            </a:pPr>
            <a:r>
              <a:rPr lang="en-US" sz="8800" dirty="0">
                <a:solidFill>
                  <a:srgbClr val="111111"/>
                </a:solidFill>
                <a:latin typeface="Times New Roman" panose="02020603050405020304" pitchFamily="18" charset="0"/>
                <a:cs typeface="Times New Roman" panose="02020603050405020304" pitchFamily="18" charset="0"/>
              </a:rPr>
              <a:t>Ratio of distance on a map to the equivalent distance on the earth’s surface.</a:t>
            </a:r>
          </a:p>
          <a:p>
            <a:pPr marL="457200" indent="-457200" algn="just">
              <a:lnSpc>
                <a:spcPct val="170000"/>
              </a:lnSpc>
              <a:buFontTx/>
              <a:buChar char="-"/>
            </a:pPr>
            <a:r>
              <a:rPr lang="en-US" sz="8800" dirty="0">
                <a:solidFill>
                  <a:srgbClr val="111111"/>
                </a:solidFill>
                <a:latin typeface="Times New Roman" panose="02020603050405020304" pitchFamily="18" charset="0"/>
                <a:cs typeface="Times New Roman" panose="02020603050405020304" pitchFamily="18" charset="0"/>
              </a:rPr>
              <a:t>Primarily an output issue, at what scale do I wish to display?</a:t>
            </a:r>
          </a:p>
          <a:p>
            <a:pPr algn="just">
              <a:lnSpc>
                <a:spcPct val="170000"/>
              </a:lnSpc>
            </a:pPr>
            <a:r>
              <a:rPr lang="en-US" sz="8800" b="1" dirty="0">
                <a:solidFill>
                  <a:srgbClr val="111111"/>
                </a:solidFill>
                <a:latin typeface="Times New Roman" panose="02020603050405020304" pitchFamily="18" charset="0"/>
                <a:cs typeface="Times New Roman" panose="02020603050405020304" pitchFamily="18" charset="0"/>
              </a:rPr>
              <a:t>Precision </a:t>
            </a:r>
            <a:r>
              <a:rPr lang="en-US" sz="8800" dirty="0" smtClean="0">
                <a:solidFill>
                  <a:srgbClr val="111111"/>
                </a:solidFill>
                <a:latin typeface="Times New Roman" panose="02020603050405020304" pitchFamily="18" charset="0"/>
                <a:cs typeface="Times New Roman" panose="02020603050405020304" pitchFamily="18" charset="0"/>
              </a:rPr>
              <a:t>:</a:t>
            </a:r>
            <a:endParaRPr lang="en-US" sz="8800" dirty="0">
              <a:solidFill>
                <a:srgbClr val="111111"/>
              </a:solidFill>
              <a:latin typeface="Times New Roman" panose="02020603050405020304" pitchFamily="18" charset="0"/>
              <a:cs typeface="Times New Roman" panose="02020603050405020304" pitchFamily="18" charset="0"/>
            </a:endParaRPr>
          </a:p>
          <a:p>
            <a:pPr marL="914400" lvl="1" indent="-457200" algn="just">
              <a:lnSpc>
                <a:spcPct val="170000"/>
              </a:lnSpc>
              <a:buFont typeface="Wingdings" panose="05000000000000000000" pitchFamily="2" charset="2"/>
              <a:buChar char="§"/>
            </a:pPr>
            <a:r>
              <a:rPr lang="en-US" sz="8400" dirty="0">
                <a:solidFill>
                  <a:srgbClr val="111111"/>
                </a:solidFill>
                <a:latin typeface="Times New Roman" panose="02020603050405020304" pitchFamily="18" charset="0"/>
                <a:cs typeface="Times New Roman" panose="02020603050405020304" pitchFamily="18" charset="0"/>
              </a:rPr>
              <a:t>Indicate how closely several position fall in relation to each other.</a:t>
            </a:r>
          </a:p>
          <a:p>
            <a:pPr algn="just">
              <a:lnSpc>
                <a:spcPct val="170000"/>
              </a:lnSpc>
            </a:pPr>
            <a:r>
              <a:rPr lang="en-US" sz="8800" b="1" dirty="0">
                <a:solidFill>
                  <a:srgbClr val="111111"/>
                </a:solidFill>
                <a:latin typeface="Times New Roman" panose="02020603050405020304" pitchFamily="18" charset="0"/>
                <a:cs typeface="Times New Roman" panose="02020603050405020304" pitchFamily="18" charset="0"/>
              </a:rPr>
              <a:t>Accuracy:</a:t>
            </a:r>
          </a:p>
          <a:p>
            <a:pPr marL="914400" lvl="1" indent="-457200" algn="just">
              <a:lnSpc>
                <a:spcPct val="170000"/>
              </a:lnSpc>
              <a:buFont typeface="Wingdings" panose="05000000000000000000" pitchFamily="2" charset="2"/>
              <a:buChar char="§"/>
            </a:pPr>
            <a:r>
              <a:rPr lang="en-US" sz="8800" b="1" dirty="0">
                <a:solidFill>
                  <a:srgbClr val="111111"/>
                </a:solidFill>
              </a:rPr>
              <a:t>Is</a:t>
            </a:r>
            <a:r>
              <a:rPr lang="en-US" sz="8400" dirty="0">
                <a:solidFill>
                  <a:srgbClr val="111111"/>
                </a:solidFill>
                <a:latin typeface="Times New Roman" panose="02020603050405020304" pitchFamily="18" charset="0"/>
                <a:cs typeface="Times New Roman" panose="02020603050405020304" pitchFamily="18" charset="0"/>
              </a:rPr>
              <a:t> a measure of the closeness of one or more positions to a position that is known and defined in terms of an absolute reference system</a:t>
            </a:r>
            <a:r>
              <a:rPr lang="en-US" sz="8400" dirty="0">
                <a:solidFill>
                  <a:srgbClr val="111111"/>
                </a:solidFill>
              </a:rPr>
              <a:t>.</a:t>
            </a:r>
          </a:p>
          <a:p>
            <a:pPr algn="just">
              <a:lnSpc>
                <a:spcPct val="170000"/>
              </a:lnSpc>
            </a:pPr>
            <a:r>
              <a:rPr lang="en-US" sz="8800" b="1" dirty="0">
                <a:solidFill>
                  <a:srgbClr val="111111"/>
                </a:solidFill>
              </a:rPr>
              <a:t>Documentation or Metadata:</a:t>
            </a:r>
          </a:p>
          <a:p>
            <a:pPr marL="693738" lvl="1" indent="-693738" algn="just">
              <a:lnSpc>
                <a:spcPct val="170000"/>
              </a:lnSpc>
              <a:buFont typeface="Wingdings" panose="05000000000000000000" pitchFamily="2" charset="2"/>
              <a:buChar char="§"/>
            </a:pPr>
            <a:r>
              <a:rPr lang="en-US" sz="8400" dirty="0">
                <a:solidFill>
                  <a:srgbClr val="111111"/>
                </a:solidFill>
              </a:rPr>
              <a:t>Data about data: Recording all of the above</a:t>
            </a:r>
          </a:p>
          <a:p>
            <a:pPr algn="just">
              <a:lnSpc>
                <a:spcPct val="170000"/>
              </a:lnSpc>
            </a:pPr>
            <a:endParaRPr lang="en-US" sz="8800" dirty="0"/>
          </a:p>
          <a:p>
            <a:pPr marL="457200" indent="-457200" algn="just">
              <a:buFont typeface="Wingdings" panose="05000000000000000000" pitchFamily="2" charset="2"/>
              <a:buChar char="§"/>
            </a:pPr>
            <a:endParaRPr lang="en-US" sz="8800" dirty="0"/>
          </a:p>
          <a:p>
            <a:pPr algn="l"/>
            <a:endParaRPr lang="en-US" dirty="0"/>
          </a:p>
        </p:txBody>
      </p:sp>
    </p:spTree>
    <p:extLst>
      <p:ext uri="{BB962C8B-B14F-4D97-AF65-F5344CB8AC3E}">
        <p14:creationId xmlns:p14="http://schemas.microsoft.com/office/powerpoint/2010/main" val="549638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534400" cy="6553200"/>
          </a:xfrm>
        </p:spPr>
        <p:txBody>
          <a:bodyPr/>
          <a:lstStyle/>
          <a:p>
            <a:r>
              <a:rPr lang="en-US" sz="2800" b="1" dirty="0">
                <a:solidFill>
                  <a:srgbClr val="00B050"/>
                </a:solidFill>
                <a:latin typeface="Times New Roman" panose="02020603050405020304" pitchFamily="18" charset="0"/>
                <a:cs typeface="Times New Roman" panose="02020603050405020304" pitchFamily="18" charset="0"/>
              </a:rPr>
              <a:t>Accuracy should be in:</a:t>
            </a:r>
          </a:p>
          <a:p>
            <a:pPr algn="l"/>
            <a:endParaRPr lang="en-US" dirty="0"/>
          </a:p>
          <a:p>
            <a:pPr marL="457200" indent="-457200" algn="just">
              <a:lnSpc>
                <a:spcPct val="150000"/>
              </a:lnSpc>
              <a:buFont typeface="Arial" panose="020B0604020202020204" pitchFamily="34" charset="0"/>
              <a:buChar char="•"/>
            </a:pPr>
            <a:r>
              <a:rPr lang="en-US" sz="2400" dirty="0">
                <a:solidFill>
                  <a:srgbClr val="111111"/>
                </a:solidFill>
                <a:latin typeface="Times New Roman" panose="02020603050405020304" pitchFamily="18" charset="0"/>
                <a:cs typeface="Times New Roman" panose="02020603050405020304" pitchFamily="18" charset="0"/>
              </a:rPr>
              <a:t>Position Accuracy</a:t>
            </a:r>
          </a:p>
          <a:p>
            <a:pPr marL="457200" indent="-457200" algn="just">
              <a:lnSpc>
                <a:spcPct val="150000"/>
              </a:lnSpc>
              <a:buFont typeface="Arial" panose="020B0604020202020204" pitchFamily="34" charset="0"/>
              <a:buChar char="•"/>
            </a:pPr>
            <a:r>
              <a:rPr lang="en-US" sz="2400" dirty="0">
                <a:solidFill>
                  <a:srgbClr val="111111"/>
                </a:solidFill>
                <a:latin typeface="Times New Roman" panose="02020603050405020304" pitchFamily="18" charset="0"/>
                <a:cs typeface="Times New Roman" panose="02020603050405020304" pitchFamily="18" charset="0"/>
              </a:rPr>
              <a:t>Attribute Accuracy</a:t>
            </a:r>
          </a:p>
          <a:p>
            <a:pPr marL="457200" indent="-457200" algn="just">
              <a:lnSpc>
                <a:spcPct val="150000"/>
              </a:lnSpc>
              <a:buFont typeface="Arial" panose="020B0604020202020204" pitchFamily="34" charset="0"/>
              <a:buChar char="•"/>
            </a:pPr>
            <a:r>
              <a:rPr lang="en-US" sz="2400" dirty="0">
                <a:solidFill>
                  <a:srgbClr val="111111"/>
                </a:solidFill>
                <a:latin typeface="Times New Roman" panose="02020603050405020304" pitchFamily="18" charset="0"/>
                <a:cs typeface="Times New Roman" panose="02020603050405020304" pitchFamily="18" charset="0"/>
              </a:rPr>
              <a:t>Logical Consistency</a:t>
            </a:r>
          </a:p>
        </p:txBody>
      </p:sp>
    </p:spTree>
    <p:extLst>
      <p:ext uri="{BB962C8B-B14F-4D97-AF65-F5344CB8AC3E}">
        <p14:creationId xmlns:p14="http://schemas.microsoft.com/office/powerpoint/2010/main" val="1418570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2439-E089-4769-A8FB-8EE960B24FAD}"/>
              </a:ext>
            </a:extLst>
          </p:cNvPr>
          <p:cNvSpPr>
            <a:spLocks noGrp="1"/>
          </p:cNvSpPr>
          <p:nvPr>
            <p:ph type="ctrTitle"/>
          </p:nvPr>
        </p:nvSpPr>
        <p:spPr>
          <a:xfrm>
            <a:off x="519250" y="304800"/>
            <a:ext cx="8102237" cy="431856"/>
          </a:xfrm>
        </p:spPr>
        <p:txBody>
          <a:bodyPr>
            <a:noAutofit/>
          </a:bodyPr>
          <a:lstStyle/>
          <a:p>
            <a:r>
              <a:rPr lang="en-US" sz="2700" b="1" dirty="0">
                <a:solidFill>
                  <a:srgbClr val="7A0000"/>
                </a:solidFill>
                <a:latin typeface="Times New Roman" panose="02020603050405020304" pitchFamily="18" charset="0"/>
                <a:cs typeface="Times New Roman" panose="02020603050405020304" pitchFamily="18" charset="0"/>
              </a:rPr>
              <a:t>Positional accuracy</a:t>
            </a:r>
          </a:p>
        </p:txBody>
      </p:sp>
      <p:sp>
        <p:nvSpPr>
          <p:cNvPr id="3" name="Subtitle 2">
            <a:extLst>
              <a:ext uri="{FF2B5EF4-FFF2-40B4-BE49-F238E27FC236}">
                <a16:creationId xmlns:a16="http://schemas.microsoft.com/office/drawing/2014/main" id="{EE3CA1FC-7D59-47EF-ACC9-2AEC12229692}"/>
              </a:ext>
            </a:extLst>
          </p:cNvPr>
          <p:cNvSpPr>
            <a:spLocks noGrp="1"/>
          </p:cNvSpPr>
          <p:nvPr>
            <p:ph type="subTitle" idx="1"/>
          </p:nvPr>
        </p:nvSpPr>
        <p:spPr>
          <a:xfrm>
            <a:off x="597627" y="1100456"/>
            <a:ext cx="7945481" cy="4007032"/>
          </a:xfrm>
        </p:spPr>
        <p:txBody>
          <a:bodyPr/>
          <a:lstStyle/>
          <a:p>
            <a:pPr marL="257175" indent="-257175" algn="just">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How closely the coordinate descriptions of features represented in the data compare to their true location</a:t>
            </a:r>
          </a:p>
          <a:p>
            <a:pPr marL="214313" indent="-214313" algn="just">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Often measured in terms of RMSE</a:t>
            </a:r>
          </a:p>
          <a:p>
            <a:endParaRPr lang="en-US" dirty="0"/>
          </a:p>
        </p:txBody>
      </p:sp>
      <p:pic>
        <p:nvPicPr>
          <p:cNvPr id="5" name="Picture 4">
            <a:extLst>
              <a:ext uri="{FF2B5EF4-FFF2-40B4-BE49-F238E27FC236}">
                <a16:creationId xmlns:a16="http://schemas.microsoft.com/office/drawing/2014/main" id="{AF2F6B7E-3CCD-4393-8518-FD6FCC999E71}"/>
              </a:ext>
            </a:extLst>
          </p:cNvPr>
          <p:cNvPicPr>
            <a:picLocks noChangeAspect="1"/>
          </p:cNvPicPr>
          <p:nvPr/>
        </p:nvPicPr>
        <p:blipFill>
          <a:blip r:embed="rId2"/>
          <a:stretch>
            <a:fillRect/>
          </a:stretch>
        </p:blipFill>
        <p:spPr>
          <a:xfrm>
            <a:off x="1371600" y="4267200"/>
            <a:ext cx="4888775" cy="2095088"/>
          </a:xfrm>
          <a:prstGeom prst="rect">
            <a:avLst/>
          </a:prstGeom>
        </p:spPr>
      </p:pic>
    </p:spTree>
    <p:extLst>
      <p:ext uri="{BB962C8B-B14F-4D97-AF65-F5344CB8AC3E}">
        <p14:creationId xmlns:p14="http://schemas.microsoft.com/office/powerpoint/2010/main" val="1063232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016E-435D-4444-AF17-34A59FC8F981}"/>
              </a:ext>
            </a:extLst>
          </p:cNvPr>
          <p:cNvSpPr>
            <a:spLocks noGrp="1"/>
          </p:cNvSpPr>
          <p:nvPr>
            <p:ph type="ctrTitle"/>
          </p:nvPr>
        </p:nvSpPr>
        <p:spPr>
          <a:xfrm>
            <a:off x="476794" y="405800"/>
            <a:ext cx="8190412" cy="500436"/>
          </a:xfrm>
        </p:spPr>
        <p:txBody>
          <a:bodyPr>
            <a:normAutofit fontScale="90000"/>
          </a:bodyPr>
          <a:lstStyle/>
          <a:p>
            <a:r>
              <a:rPr lang="en-US" sz="2700" b="1" dirty="0">
                <a:solidFill>
                  <a:srgbClr val="7A0000"/>
                </a:solidFill>
                <a:latin typeface="Times New Roman" panose="02020603050405020304" pitchFamily="18" charset="0"/>
                <a:cs typeface="Times New Roman" panose="02020603050405020304" pitchFamily="18" charset="0"/>
              </a:rPr>
              <a:t>Attribute accuracy</a:t>
            </a:r>
          </a:p>
        </p:txBody>
      </p:sp>
      <p:sp>
        <p:nvSpPr>
          <p:cNvPr id="3" name="Subtitle 2">
            <a:extLst>
              <a:ext uri="{FF2B5EF4-FFF2-40B4-BE49-F238E27FC236}">
                <a16:creationId xmlns:a16="http://schemas.microsoft.com/office/drawing/2014/main" id="{BC08E948-3166-4293-A36E-F2ADDCE91FB6}"/>
              </a:ext>
            </a:extLst>
          </p:cNvPr>
          <p:cNvSpPr>
            <a:spLocks noGrp="1"/>
          </p:cNvSpPr>
          <p:nvPr>
            <p:ph type="subTitle" idx="1"/>
          </p:nvPr>
        </p:nvSpPr>
        <p:spPr>
          <a:xfrm>
            <a:off x="391885" y="1066800"/>
            <a:ext cx="8190412" cy="5486400"/>
          </a:xfrm>
        </p:spPr>
        <p:txBody>
          <a:bodyPr/>
          <a:lstStyle/>
          <a:p>
            <a:pPr algn="l"/>
            <a:endParaRPr lang="en-US" sz="1350" dirty="0">
              <a:solidFill>
                <a:srgbClr val="000000"/>
              </a:solidFill>
              <a:latin typeface="Calibri" panose="020F0502020204030204" pitchFamily="34" charset="0"/>
            </a:endParaRPr>
          </a:p>
          <a:p>
            <a:pPr marL="342900" indent="-342900" algn="just">
              <a:lnSpc>
                <a:spcPct val="150000"/>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How closely the attribute values of features represented in the data compare to their true values</a:t>
            </a:r>
          </a:p>
          <a:p>
            <a:pPr marL="342900" indent="-342900" algn="just">
              <a:lnSpc>
                <a:spcPct val="150000"/>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Measured using an error matrix</a:t>
            </a:r>
          </a:p>
          <a:p>
            <a:endParaRPr lang="en-US" dirty="0"/>
          </a:p>
        </p:txBody>
      </p:sp>
      <p:pic>
        <p:nvPicPr>
          <p:cNvPr id="5" name="Picture 4">
            <a:extLst>
              <a:ext uri="{FF2B5EF4-FFF2-40B4-BE49-F238E27FC236}">
                <a16:creationId xmlns:a16="http://schemas.microsoft.com/office/drawing/2014/main" id="{FC561F74-68DE-4CE8-8231-82146DC494F0}"/>
              </a:ext>
            </a:extLst>
          </p:cNvPr>
          <p:cNvPicPr>
            <a:picLocks noChangeAspect="1"/>
          </p:cNvPicPr>
          <p:nvPr/>
        </p:nvPicPr>
        <p:blipFill>
          <a:blip r:embed="rId2"/>
          <a:stretch>
            <a:fillRect/>
          </a:stretch>
        </p:blipFill>
        <p:spPr>
          <a:xfrm>
            <a:off x="990600" y="3622281"/>
            <a:ext cx="6240780" cy="2197054"/>
          </a:xfrm>
          <a:prstGeom prst="rect">
            <a:avLst/>
          </a:prstGeom>
        </p:spPr>
      </p:pic>
    </p:spTree>
    <p:extLst>
      <p:ext uri="{BB962C8B-B14F-4D97-AF65-F5344CB8AC3E}">
        <p14:creationId xmlns:p14="http://schemas.microsoft.com/office/powerpoint/2010/main" val="2710883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763000" cy="6553200"/>
          </a:xfrm>
        </p:spPr>
        <p:txBody>
          <a:bodyPr>
            <a:normAutofit/>
          </a:bodyPr>
          <a:lstStyle/>
          <a:p>
            <a:pPr marL="457200" indent="-457200" algn="just">
              <a:lnSpc>
                <a:spcPct val="150000"/>
              </a:lnSpc>
              <a:buFont typeface="Arial" panose="020B0604020202020204" pitchFamily="34" charset="0"/>
              <a:buChar char="•"/>
            </a:pPr>
            <a:r>
              <a:rPr lang="en-US" sz="2800" b="1" dirty="0">
                <a:solidFill>
                  <a:srgbClr val="C00000"/>
                </a:solidFill>
                <a:latin typeface="Times New Roman" panose="02020603050405020304" pitchFamily="18" charset="0"/>
                <a:cs typeface="Times New Roman" panose="02020603050405020304" pitchFamily="18" charset="0"/>
              </a:rPr>
              <a:t>Logical Consistency</a:t>
            </a:r>
            <a:r>
              <a:rPr lang="en-US" sz="2800" dirty="0">
                <a:solidFill>
                  <a:srgbClr val="151515"/>
                </a:solidFill>
                <a:latin typeface="Times New Roman" panose="02020603050405020304" pitchFamily="18" charset="0"/>
                <a:cs typeface="Times New Roman" panose="02020603050405020304" pitchFamily="18" charset="0"/>
              </a:rPr>
              <a:t>: This component is concerned with determining the faithfulness of the data structure for a data set. This typically involves spatial data inconsistencies such as incorrect line intersections, duplicate lines or boundaries, or gap in lines. These are referred to as spatial or topological errors</a:t>
            </a:r>
          </a:p>
        </p:txBody>
      </p:sp>
    </p:spTree>
    <p:extLst>
      <p:ext uri="{BB962C8B-B14F-4D97-AF65-F5344CB8AC3E}">
        <p14:creationId xmlns:p14="http://schemas.microsoft.com/office/powerpoint/2010/main" val="1450369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69C-CBE2-48EC-B628-5E113C28A649}"/>
              </a:ext>
            </a:extLst>
          </p:cNvPr>
          <p:cNvSpPr>
            <a:spLocks noGrp="1"/>
          </p:cNvSpPr>
          <p:nvPr>
            <p:ph type="ctrTitle"/>
          </p:nvPr>
        </p:nvSpPr>
        <p:spPr>
          <a:xfrm>
            <a:off x="744956" y="227716"/>
            <a:ext cx="7876903" cy="480842"/>
          </a:xfrm>
        </p:spPr>
        <p:txBody>
          <a:bodyPr>
            <a:noAutofit/>
          </a:bodyPr>
          <a:lstStyle/>
          <a:p>
            <a:r>
              <a:rPr lang="en-US" sz="2800" b="1" dirty="0">
                <a:solidFill>
                  <a:srgbClr val="7A0000"/>
                </a:solidFill>
                <a:latin typeface="Times New Roman" panose="02020603050405020304" pitchFamily="18" charset="0"/>
                <a:cs typeface="Times New Roman" panose="02020603050405020304" pitchFamily="18" charset="0"/>
              </a:rPr>
              <a:t>Kappa</a:t>
            </a:r>
          </a:p>
        </p:txBody>
      </p:sp>
      <p:sp>
        <p:nvSpPr>
          <p:cNvPr id="3" name="Subtitle 2">
            <a:extLst>
              <a:ext uri="{FF2B5EF4-FFF2-40B4-BE49-F238E27FC236}">
                <a16:creationId xmlns:a16="http://schemas.microsoft.com/office/drawing/2014/main" id="{A85B6139-080F-4332-A1E4-1368149F7EFD}"/>
              </a:ext>
            </a:extLst>
          </p:cNvPr>
          <p:cNvSpPr>
            <a:spLocks noGrp="1"/>
          </p:cNvSpPr>
          <p:nvPr>
            <p:ph type="subTitle" idx="1"/>
          </p:nvPr>
        </p:nvSpPr>
        <p:spPr>
          <a:xfrm>
            <a:off x="381000" y="708559"/>
            <a:ext cx="8458200" cy="5768442"/>
          </a:xfrm>
        </p:spPr>
        <p:txBody>
          <a:bodyPr/>
          <a:lstStyle/>
          <a:p>
            <a:pPr algn="just"/>
            <a:r>
              <a:rPr lang="en-US" b="0" i="1" u="none" strike="noStrike" baseline="0" dirty="0">
                <a:solidFill>
                  <a:srgbClr val="0070C0"/>
                </a:solidFill>
                <a:latin typeface="Times New Roman" panose="02020603050405020304" pitchFamily="18" charset="0"/>
              </a:rPr>
              <a:t>Kappa </a:t>
            </a:r>
            <a:r>
              <a:rPr lang="en-US" b="0" i="0" u="none" strike="noStrike" baseline="0" dirty="0">
                <a:solidFill>
                  <a:srgbClr val="0070C0"/>
                </a:solidFill>
                <a:latin typeface="Times New Roman" panose="02020603050405020304" pitchFamily="18" charset="0"/>
              </a:rPr>
              <a:t>statistic </a:t>
            </a:r>
          </a:p>
          <a:p>
            <a:pPr algn="just">
              <a:lnSpc>
                <a:spcPct val="150000"/>
              </a:lnSpc>
            </a:pPr>
            <a:r>
              <a:rPr lang="en-US" sz="2400" b="0" i="0" u="none" strike="noStrike" baseline="0" dirty="0">
                <a:solidFill>
                  <a:srgbClr val="151515"/>
                </a:solidFill>
                <a:latin typeface="Times New Roman" panose="02020603050405020304" pitchFamily="18" charset="0"/>
              </a:rPr>
              <a:t>Estimated as </a:t>
            </a:r>
          </a:p>
          <a:p>
            <a:pPr marL="257175" indent="-257175" algn="just">
              <a:lnSpc>
                <a:spcPct val="150000"/>
              </a:lnSpc>
              <a:buFont typeface="Arial" panose="020B0604020202020204" pitchFamily="34" charset="0"/>
              <a:buChar char="•"/>
            </a:pPr>
            <a:r>
              <a:rPr lang="en-US" sz="2400" b="0" i="0" u="none" strike="noStrike" baseline="0" dirty="0">
                <a:solidFill>
                  <a:srgbClr val="151515"/>
                </a:solidFill>
                <a:latin typeface="Times New Roman" panose="02020603050405020304" pitchFamily="18" charset="0"/>
              </a:rPr>
              <a:t>Reflects the difference between actual agreement and the agreement expected by chance.</a:t>
            </a:r>
          </a:p>
          <a:p>
            <a:pPr marL="257175" indent="-257175" algn="just">
              <a:lnSpc>
                <a:spcPct val="150000"/>
              </a:lnSpc>
              <a:buFont typeface="Arial" panose="020B0604020202020204" pitchFamily="34" charset="0"/>
              <a:buChar char="•"/>
            </a:pPr>
            <a:r>
              <a:rPr lang="en-US" sz="2400" b="0" i="0" u="none" strike="noStrike" baseline="0" dirty="0" smtClean="0">
                <a:solidFill>
                  <a:srgbClr val="151515"/>
                </a:solidFill>
                <a:latin typeface="Times New Roman" panose="02020603050405020304" pitchFamily="18" charset="0"/>
              </a:rPr>
              <a:t>It can take values from 0 to 1. </a:t>
            </a:r>
            <a:r>
              <a:rPr lang="en-US" sz="2400" dirty="0" smtClean="0">
                <a:solidFill>
                  <a:srgbClr val="151515"/>
                </a:solidFill>
                <a:latin typeface="Times New Roman" panose="02020603050405020304" pitchFamily="18" charset="0"/>
              </a:rPr>
              <a:t>If kappa coefficient equal to 0, there is no agreement between the actual value and observed value</a:t>
            </a:r>
            <a:r>
              <a:rPr lang="en-US" sz="2400" b="0" i="0" u="none" strike="noStrike" baseline="0" dirty="0" smtClean="0">
                <a:solidFill>
                  <a:srgbClr val="151515"/>
                </a:solidFill>
                <a:latin typeface="Times New Roman" panose="02020603050405020304" pitchFamily="18" charset="0"/>
              </a:rPr>
              <a:t>.</a:t>
            </a:r>
            <a:endParaRPr lang="en-US" sz="2400" b="0" i="0" u="none" strike="noStrike" baseline="0" dirty="0">
              <a:solidFill>
                <a:srgbClr val="151515"/>
              </a:solidFill>
              <a:latin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6B76D0A-3127-4AF7-ABDD-CD6D6619245C}"/>
              </a:ext>
            </a:extLst>
          </p:cNvPr>
          <p:cNvPicPr>
            <a:picLocks noChangeAspect="1"/>
          </p:cNvPicPr>
          <p:nvPr/>
        </p:nvPicPr>
        <p:blipFill>
          <a:blip r:embed="rId2"/>
          <a:stretch>
            <a:fillRect/>
          </a:stretch>
        </p:blipFill>
        <p:spPr>
          <a:xfrm>
            <a:off x="5458036" y="5226664"/>
            <a:ext cx="2950386" cy="823610"/>
          </a:xfrm>
          <a:prstGeom prst="rect">
            <a:avLst/>
          </a:prstGeom>
        </p:spPr>
      </p:pic>
      <p:pic>
        <p:nvPicPr>
          <p:cNvPr id="7" name="Picture 6">
            <a:extLst>
              <a:ext uri="{FF2B5EF4-FFF2-40B4-BE49-F238E27FC236}">
                <a16:creationId xmlns:a16="http://schemas.microsoft.com/office/drawing/2014/main" id="{FDBD65DC-D366-44CE-8937-99653CC71309}"/>
              </a:ext>
            </a:extLst>
          </p:cNvPr>
          <p:cNvPicPr>
            <a:picLocks noChangeAspect="1"/>
          </p:cNvPicPr>
          <p:nvPr/>
        </p:nvPicPr>
        <p:blipFill>
          <a:blip r:embed="rId3"/>
          <a:stretch>
            <a:fillRect/>
          </a:stretch>
        </p:blipFill>
        <p:spPr>
          <a:xfrm>
            <a:off x="744956" y="4668323"/>
            <a:ext cx="4065815" cy="1940291"/>
          </a:xfrm>
          <a:prstGeom prst="rect">
            <a:avLst/>
          </a:prstGeom>
        </p:spPr>
      </p:pic>
      <p:pic>
        <p:nvPicPr>
          <p:cNvPr id="9" name="Picture 8">
            <a:extLst>
              <a:ext uri="{FF2B5EF4-FFF2-40B4-BE49-F238E27FC236}">
                <a16:creationId xmlns:a16="http://schemas.microsoft.com/office/drawing/2014/main" id="{0E518598-2853-4DCE-BC33-6512B13532FF}"/>
              </a:ext>
            </a:extLst>
          </p:cNvPr>
          <p:cNvPicPr>
            <a:picLocks noChangeAspect="1"/>
          </p:cNvPicPr>
          <p:nvPr/>
        </p:nvPicPr>
        <p:blipFill>
          <a:blip r:embed="rId4"/>
          <a:stretch>
            <a:fillRect/>
          </a:stretch>
        </p:blipFill>
        <p:spPr>
          <a:xfrm>
            <a:off x="4455275" y="1219531"/>
            <a:ext cx="3760129" cy="565248"/>
          </a:xfrm>
          <a:prstGeom prst="rect">
            <a:avLst/>
          </a:prstGeom>
        </p:spPr>
      </p:pic>
      <p:pic>
        <p:nvPicPr>
          <p:cNvPr id="13" name="Picture 12">
            <a:extLst>
              <a:ext uri="{FF2B5EF4-FFF2-40B4-BE49-F238E27FC236}">
                <a16:creationId xmlns:a16="http://schemas.microsoft.com/office/drawing/2014/main" id="{C92A9BDB-D988-482F-930B-AC0040DFC7BC}"/>
              </a:ext>
            </a:extLst>
          </p:cNvPr>
          <p:cNvPicPr>
            <a:picLocks noChangeAspect="1"/>
          </p:cNvPicPr>
          <p:nvPr/>
        </p:nvPicPr>
        <p:blipFill>
          <a:blip r:embed="rId5"/>
          <a:stretch>
            <a:fillRect/>
          </a:stretch>
        </p:blipFill>
        <p:spPr>
          <a:xfrm>
            <a:off x="2209800" y="1313534"/>
            <a:ext cx="416675" cy="625012"/>
          </a:xfrm>
          <a:prstGeom prst="rect">
            <a:avLst/>
          </a:prstGeom>
        </p:spPr>
      </p:pic>
    </p:spTree>
    <p:extLst>
      <p:ext uri="{BB962C8B-B14F-4D97-AF65-F5344CB8AC3E}">
        <p14:creationId xmlns:p14="http://schemas.microsoft.com/office/powerpoint/2010/main" val="4227246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nchor="ctr">
            <a:normAutofit/>
          </a:bodyPr>
          <a:lstStyle/>
          <a:p>
            <a:pPr eaLnBrk="1" hangingPunct="1"/>
            <a:r>
              <a:rPr lang="en-GB" sz="2800" b="1" dirty="0">
                <a:solidFill>
                  <a:srgbClr val="00B050"/>
                </a:solidFill>
                <a:latin typeface="Times New Roman" panose="02020603050405020304" pitchFamily="18" charset="0"/>
                <a:cs typeface="Times New Roman" panose="02020603050405020304" pitchFamily="18" charset="0"/>
              </a:rPr>
              <a:t>Factors affecting the reliability of spatial data</a:t>
            </a:r>
            <a:endParaRPr lang="en-US" sz="2800" b="1" dirty="0">
              <a:solidFill>
                <a:srgbClr val="00B050"/>
              </a:solidFill>
              <a:latin typeface="Times New Roman" panose="02020603050405020304" pitchFamily="18" charset="0"/>
              <a:cs typeface="Times New Roman" panose="02020603050405020304" pitchFamily="18" charset="0"/>
            </a:endParaRPr>
          </a:p>
        </p:txBody>
      </p:sp>
      <p:sp>
        <p:nvSpPr>
          <p:cNvPr id="15363" name="Rectangle 3"/>
          <p:cNvSpPr>
            <a:spLocks noGrp="1" noChangeArrowheads="1"/>
          </p:cNvSpPr>
          <p:nvPr>
            <p:ph type="body" idx="4294967295"/>
          </p:nvPr>
        </p:nvSpPr>
        <p:spPr>
          <a:xfrm>
            <a:off x="457200" y="1600200"/>
            <a:ext cx="8229600" cy="4876800"/>
          </a:xfrm>
        </p:spPr>
        <p:txBody>
          <a:bodyPr/>
          <a:lstStyle/>
          <a:p>
            <a:pPr marL="514350" indent="-514350" eaLnBrk="1" hangingPunct="1">
              <a:buFont typeface="+mj-lt"/>
              <a:buAutoNum type="arabicPeriod"/>
            </a:pPr>
            <a:r>
              <a:rPr lang="en-GB" sz="2600" dirty="0"/>
              <a:t>Age of data</a:t>
            </a:r>
          </a:p>
          <a:p>
            <a:pPr marL="514350" indent="-514350" eaLnBrk="1" hangingPunct="1">
              <a:buFont typeface="+mj-lt"/>
              <a:buAutoNum type="arabicPeriod"/>
            </a:pPr>
            <a:r>
              <a:rPr lang="en-GB" sz="2600" dirty="0"/>
              <a:t>Arial coverage</a:t>
            </a:r>
          </a:p>
          <a:p>
            <a:pPr marL="514350" indent="-514350" eaLnBrk="1" hangingPunct="1">
              <a:buFont typeface="+mj-lt"/>
              <a:buAutoNum type="arabicPeriod"/>
            </a:pPr>
            <a:r>
              <a:rPr lang="en-GB" sz="2600" dirty="0"/>
              <a:t>Map scale and resolution</a:t>
            </a:r>
          </a:p>
          <a:p>
            <a:pPr marL="514350" indent="-514350" eaLnBrk="1" hangingPunct="1">
              <a:buFont typeface="+mj-lt"/>
              <a:buAutoNum type="arabicPeriod"/>
            </a:pPr>
            <a:r>
              <a:rPr lang="en-GB" sz="2600" dirty="0"/>
              <a:t>Density of Observation</a:t>
            </a:r>
          </a:p>
          <a:p>
            <a:pPr marL="514350" indent="-514350" eaLnBrk="1" hangingPunct="1">
              <a:buFont typeface="+mj-lt"/>
              <a:buAutoNum type="arabicPeriod"/>
            </a:pPr>
            <a:r>
              <a:rPr lang="en-GB" sz="2600" dirty="0"/>
              <a:t>Data format, data exchange, &amp; interoperability</a:t>
            </a:r>
          </a:p>
          <a:p>
            <a:pPr marL="514350" indent="-514350" eaLnBrk="1" hangingPunct="1">
              <a:buFont typeface="+mj-lt"/>
              <a:buAutoNum type="arabicPeriod"/>
            </a:pPr>
            <a:r>
              <a:rPr lang="en-GB" sz="2600" dirty="0"/>
              <a:t>Accessibility</a:t>
            </a:r>
          </a:p>
          <a:p>
            <a:pPr marL="514350" indent="-514350" eaLnBrk="1" hangingPunct="1">
              <a:buFont typeface="+mj-lt"/>
              <a:buAutoNum type="arabicPeriod"/>
            </a:pPr>
            <a:endParaRPr lang="en-GB" sz="2600" dirty="0"/>
          </a:p>
          <a:p>
            <a:pPr eaLnBrk="1" hangingPunct="1"/>
            <a:endParaRPr lang="en-US" sz="2600" dirty="0"/>
          </a:p>
        </p:txBody>
      </p:sp>
    </p:spTree>
    <p:extLst>
      <p:ext uri="{BB962C8B-B14F-4D97-AF65-F5344CB8AC3E}">
        <p14:creationId xmlns:p14="http://schemas.microsoft.com/office/powerpoint/2010/main" val="3346318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457200"/>
          </a:xfrm>
        </p:spPr>
        <p:txBody>
          <a:bodyPr>
            <a:noAutofit/>
          </a:bodyPr>
          <a:lstStyle/>
          <a:p>
            <a:r>
              <a:rPr lang="en-US" sz="2800" b="1" dirty="0">
                <a:solidFill>
                  <a:srgbClr val="00B050"/>
                </a:solidFill>
                <a:latin typeface="Times New Roman" panose="02020603050405020304" pitchFamily="18" charset="0"/>
                <a:cs typeface="Times New Roman" panose="02020603050405020304" pitchFamily="18" charset="0"/>
              </a:rPr>
              <a:t>Categories of Error</a:t>
            </a:r>
          </a:p>
        </p:txBody>
      </p:sp>
      <p:sp>
        <p:nvSpPr>
          <p:cNvPr id="3" name="Subtitle 2"/>
          <p:cNvSpPr>
            <a:spLocks noGrp="1"/>
          </p:cNvSpPr>
          <p:nvPr>
            <p:ph type="subTitle" idx="1"/>
          </p:nvPr>
        </p:nvSpPr>
        <p:spPr>
          <a:xfrm>
            <a:off x="228600" y="762000"/>
            <a:ext cx="8686800" cy="5943600"/>
          </a:xfrm>
        </p:spPr>
        <p:txBody>
          <a:bodyPr>
            <a:normAutofit fontScale="92500" lnSpcReduction="10000"/>
          </a:bodyPr>
          <a:lstStyle/>
          <a:p>
            <a:pPr marL="457200" indent="-457200" algn="l">
              <a:buFont typeface="Arial" panose="020B0604020202020204" pitchFamily="34" charset="0"/>
              <a:buChar char="•"/>
            </a:pPr>
            <a:endParaRPr lang="en-US" sz="2400" b="1" dirty="0">
              <a:solidFill>
                <a:srgbClr val="0070C0"/>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b="1" dirty="0">
              <a:solidFill>
                <a:srgbClr val="0070C0"/>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b="1" dirty="0">
              <a:solidFill>
                <a:srgbClr val="0070C0"/>
              </a:solidFill>
              <a:latin typeface="Times New Roman" panose="02020603050405020304" pitchFamily="18" charset="0"/>
              <a:cs typeface="Times New Roman" panose="02020603050405020304" pitchFamily="18" charset="0"/>
            </a:endParaRPr>
          </a:p>
          <a:p>
            <a:pPr algn="l"/>
            <a:endParaRPr lang="en-US" sz="2400" b="1" dirty="0">
              <a:solidFill>
                <a:srgbClr val="0070C0"/>
              </a:solidFill>
              <a:latin typeface="Times New Roman" panose="02020603050405020304" pitchFamily="18" charset="0"/>
              <a:cs typeface="Times New Roman" panose="02020603050405020304" pitchFamily="18" charset="0"/>
            </a:endParaRPr>
          </a:p>
          <a:p>
            <a:pPr marL="457200" indent="-457200" algn="l">
              <a:lnSpc>
                <a:spcPct val="150000"/>
              </a:lnSpc>
              <a:buFont typeface="Arial" panose="020B0604020202020204" pitchFamily="34" charset="0"/>
              <a:buChar char="•"/>
            </a:pPr>
            <a:r>
              <a:rPr lang="en-US" sz="2400" b="1" dirty="0">
                <a:solidFill>
                  <a:srgbClr val="0070C0"/>
                </a:solidFill>
                <a:latin typeface="Times New Roman" panose="02020603050405020304" pitchFamily="18" charset="0"/>
                <a:cs typeface="Times New Roman" panose="02020603050405020304" pitchFamily="18" charset="0"/>
              </a:rPr>
              <a:t>Inherent error: </a:t>
            </a:r>
          </a:p>
          <a:p>
            <a:pPr marL="914400" lvl="1" indent="-457200" algn="l">
              <a:lnSpc>
                <a:spcPct val="15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Is the error presented in source documents and data</a:t>
            </a:r>
          </a:p>
          <a:p>
            <a:pPr marL="457200" indent="-457200" algn="l">
              <a:lnSpc>
                <a:spcPct val="150000"/>
              </a:lnSpc>
              <a:buFont typeface="Arial" panose="020B0604020202020204" pitchFamily="34" charset="0"/>
              <a:buChar char="•"/>
            </a:pPr>
            <a:r>
              <a:rPr lang="en-US" sz="2400" b="1" dirty="0">
                <a:solidFill>
                  <a:srgbClr val="0070C0"/>
                </a:solidFill>
                <a:latin typeface="Times New Roman" panose="02020603050405020304" pitchFamily="18" charset="0"/>
                <a:cs typeface="Times New Roman" panose="02020603050405020304" pitchFamily="18" charset="0"/>
              </a:rPr>
              <a:t>Operational:</a:t>
            </a:r>
          </a:p>
          <a:p>
            <a:pPr marL="457200" indent="-457200" algn="l">
              <a:lnSpc>
                <a:spcPct val="15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Is the amount of error produced through the data capture and manipulation functions of GIS.</a:t>
            </a:r>
          </a:p>
          <a:p>
            <a:pPr marL="457200" indent="-457200" algn="l">
              <a:lnSpc>
                <a:spcPct val="150000"/>
              </a:lnSpc>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lgn="l">
              <a:lnSpc>
                <a:spcPct val="15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Both contribute to the reduction in quality of the products that are generated by geographic information system (GIS)</a:t>
            </a:r>
          </a:p>
        </p:txBody>
      </p:sp>
      <p:pic>
        <p:nvPicPr>
          <p:cNvPr id="7170" name="Picture 2" descr="C:\Users\mr.hassan\Desktop\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46887" t="7003" r="5358" b="59383"/>
          <a:stretch/>
        </p:blipFill>
        <p:spPr bwMode="auto">
          <a:xfrm>
            <a:off x="4567311" y="685801"/>
            <a:ext cx="4191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193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76200"/>
            <a:ext cx="8686800" cy="6705600"/>
          </a:xfrm>
        </p:spPr>
        <p:txBody>
          <a:bodyPr/>
          <a:lstStyle/>
          <a:p>
            <a:endParaRPr lang="en-US" dirty="0"/>
          </a:p>
        </p:txBody>
      </p:sp>
      <p:pic>
        <p:nvPicPr>
          <p:cNvPr id="8194" name="Picture 2" descr="C:\Users\mr.hassan\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8915399"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980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533400"/>
          </a:xfrm>
        </p:spPr>
        <p:txBody>
          <a:bodyPr>
            <a:noAutofit/>
          </a:bodyPr>
          <a:lstStyle/>
          <a:p>
            <a:r>
              <a:rPr lang="en-US" sz="2800" b="1" dirty="0">
                <a:solidFill>
                  <a:srgbClr val="00B050"/>
                </a:solidFill>
              </a:rPr>
              <a:t>GIS Data Quality and Error Analysis </a:t>
            </a:r>
          </a:p>
        </p:txBody>
      </p:sp>
      <p:sp>
        <p:nvSpPr>
          <p:cNvPr id="3" name="Subtitle 2"/>
          <p:cNvSpPr>
            <a:spLocks noGrp="1"/>
          </p:cNvSpPr>
          <p:nvPr>
            <p:ph type="subTitle" idx="1"/>
          </p:nvPr>
        </p:nvSpPr>
        <p:spPr>
          <a:xfrm>
            <a:off x="304800" y="762000"/>
            <a:ext cx="8686800" cy="6019800"/>
          </a:xfrm>
        </p:spPr>
        <p:txBody>
          <a:bodyPr>
            <a:normAutofit/>
          </a:bodyPr>
          <a:lstStyle/>
          <a:p>
            <a:pPr marL="571500" indent="-571500" algn="l">
              <a:buFont typeface="Arial" panose="020B0604020202020204" pitchFamily="34" charset="0"/>
              <a:buChar char="•"/>
            </a:pPr>
            <a:endParaRPr lang="cy-GB" dirty="0" smtClean="0">
              <a:solidFill>
                <a:schemeClr val="tx1"/>
              </a:solidFill>
            </a:endParaRPr>
          </a:p>
          <a:p>
            <a:pPr marL="571500" indent="-571500" algn="l">
              <a:buFont typeface="Arial" panose="020B0604020202020204" pitchFamily="34" charset="0"/>
              <a:buChar char="•"/>
            </a:pPr>
            <a:r>
              <a:rPr lang="cy-GB" dirty="0" smtClean="0">
                <a:solidFill>
                  <a:schemeClr val="tx1"/>
                </a:solidFill>
              </a:rPr>
              <a:t>Data quality is a pillar in any GIS implimentation and application.</a:t>
            </a:r>
          </a:p>
          <a:p>
            <a:pPr marL="571500" indent="-571500" algn="l">
              <a:buFont typeface="Arial" panose="020B0604020202020204" pitchFamily="34" charset="0"/>
              <a:buChar char="•"/>
            </a:pPr>
            <a:endParaRPr lang="cy-GB" dirty="0">
              <a:solidFill>
                <a:schemeClr val="tx1"/>
              </a:solidFill>
            </a:endParaRPr>
          </a:p>
          <a:p>
            <a:pPr marL="571500" indent="-571500" algn="l">
              <a:buFont typeface="Arial" panose="020B0604020202020204" pitchFamily="34" charset="0"/>
              <a:buChar char="•"/>
            </a:pPr>
            <a:r>
              <a:rPr lang="cy-GB" dirty="0" smtClean="0">
                <a:solidFill>
                  <a:schemeClr val="tx1"/>
                </a:solidFill>
              </a:rPr>
              <a:t>Data are indispensable to allow the user obtaining meaningful results. </a:t>
            </a:r>
            <a:endParaRPr lang="en-US" dirty="0" smtClean="0">
              <a:solidFill>
                <a:srgbClr val="FFC000"/>
              </a:solidFill>
            </a:endParaRPr>
          </a:p>
          <a:p>
            <a:endParaRPr lang="cy-GB" sz="4000" b="1" dirty="0">
              <a:solidFill>
                <a:srgbClr val="FFC000"/>
              </a:solidFill>
            </a:endParaRPr>
          </a:p>
          <a:p>
            <a:endParaRPr lang="en-US" sz="4000" b="1" dirty="0" smtClean="0">
              <a:solidFill>
                <a:srgbClr val="FFC000"/>
              </a:solidFill>
            </a:endParaRPr>
          </a:p>
          <a:p>
            <a:endParaRPr lang="cy-GB" sz="4000" b="1" dirty="0">
              <a:solidFill>
                <a:srgbClr val="FFC000"/>
              </a:solidFill>
            </a:endParaRPr>
          </a:p>
          <a:p>
            <a:endParaRPr lang="en-US" sz="4000" dirty="0">
              <a:solidFill>
                <a:srgbClr val="FFC000"/>
              </a:solidFill>
            </a:endParaRPr>
          </a:p>
        </p:txBody>
      </p:sp>
    </p:spTree>
    <p:extLst>
      <p:ext uri="{BB962C8B-B14F-4D97-AF65-F5344CB8AC3E}">
        <p14:creationId xmlns:p14="http://schemas.microsoft.com/office/powerpoint/2010/main" val="1065236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76200"/>
            <a:ext cx="8991600" cy="6629400"/>
          </a:xfrm>
        </p:spPr>
        <p:txBody>
          <a:bodyPr>
            <a:normAutofit/>
          </a:bodyPr>
          <a:lstStyle/>
          <a:p>
            <a:r>
              <a:rPr lang="en-US" b="1" dirty="0">
                <a:solidFill>
                  <a:srgbClr val="00B050"/>
                </a:solidFill>
                <a:latin typeface="Times New Roman" panose="02020603050405020304" pitchFamily="18" charset="0"/>
                <a:cs typeface="Times New Roman" panose="02020603050405020304" pitchFamily="18" charset="0"/>
              </a:rPr>
              <a:t>Digitizing error</a:t>
            </a:r>
          </a:p>
        </p:txBody>
      </p:sp>
      <p:pic>
        <p:nvPicPr>
          <p:cNvPr id="9218" name="Picture 2" descr="C:\Users\mr.hassan\Desktop\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t="9302"/>
          <a:stretch/>
        </p:blipFill>
        <p:spPr bwMode="auto">
          <a:xfrm>
            <a:off x="342900" y="1018191"/>
            <a:ext cx="8458200" cy="5687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483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52400"/>
            <a:ext cx="8915400" cy="6477000"/>
          </a:xfrm>
        </p:spPr>
        <p:txBody>
          <a:bodyPr/>
          <a:lstStyle/>
          <a:p>
            <a:r>
              <a:rPr lang="en-US" b="1" dirty="0">
                <a:solidFill>
                  <a:srgbClr val="00B050"/>
                </a:solidFill>
                <a:latin typeface="Times New Roman" panose="02020603050405020304" pitchFamily="18" charset="0"/>
                <a:cs typeface="Times New Roman" panose="02020603050405020304" pitchFamily="18" charset="0"/>
              </a:rPr>
              <a:t>What is metadata?</a:t>
            </a:r>
          </a:p>
          <a:p>
            <a:endParaRPr lang="en-US" b="1" dirty="0">
              <a:solidFill>
                <a:srgbClr val="00B05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In GIS, </a:t>
            </a:r>
            <a:r>
              <a:rPr lang="en-US" sz="2400" dirty="0">
                <a:solidFill>
                  <a:srgbClr val="C00000"/>
                </a:solidFill>
                <a:latin typeface="Times New Roman" panose="02020603050405020304" pitchFamily="18" charset="0"/>
                <a:cs typeface="Times New Roman" panose="02020603050405020304" pitchFamily="18" charset="0"/>
              </a:rPr>
              <a:t>Metadata</a:t>
            </a:r>
            <a:r>
              <a:rPr lang="en-US" sz="2400" dirty="0">
                <a:solidFill>
                  <a:schemeClr val="tx1"/>
                </a:solidFill>
                <a:latin typeface="Times New Roman" panose="02020603050405020304" pitchFamily="18" charset="0"/>
                <a:cs typeface="Times New Roman" panose="02020603050405020304" pitchFamily="18" charset="0"/>
              </a:rPr>
              <a:t> is  data about data. It consists of information that describe spatial data and is used to provide documentation for data products. Metadata is the who, what, when, where, why, and how about every facet of the spatial data.</a:t>
            </a:r>
          </a:p>
          <a:p>
            <a:pPr marL="457200" indent="-457200" algn="just">
              <a:lnSpc>
                <a:spcPct val="150000"/>
              </a:lnSpc>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According to the </a:t>
            </a:r>
            <a:r>
              <a:rPr lang="en-US" sz="2400" dirty="0">
                <a:solidFill>
                  <a:srgbClr val="7030A0"/>
                </a:solidFill>
                <a:latin typeface="Times New Roman" panose="02020603050405020304" pitchFamily="18" charset="0"/>
                <a:cs typeface="Times New Roman" panose="02020603050405020304" pitchFamily="18" charset="0"/>
              </a:rPr>
              <a:t>Federal Geographic Data Committee (FGDC), </a:t>
            </a:r>
            <a:r>
              <a:rPr lang="en-US" sz="2400" dirty="0">
                <a:solidFill>
                  <a:srgbClr val="0070C0"/>
                </a:solidFill>
                <a:latin typeface="Times New Roman" panose="02020603050405020304" pitchFamily="18" charset="0"/>
                <a:cs typeface="Times New Roman" panose="02020603050405020304" pitchFamily="18" charset="0"/>
              </a:rPr>
              <a:t>metadata</a:t>
            </a:r>
            <a:r>
              <a:rPr lang="en-US" sz="2400" dirty="0">
                <a:solidFill>
                  <a:schemeClr val="tx1"/>
                </a:solidFill>
                <a:latin typeface="Times New Roman" panose="02020603050405020304" pitchFamily="18" charset="0"/>
                <a:cs typeface="Times New Roman" panose="02020603050405020304" pitchFamily="18" charset="0"/>
              </a:rPr>
              <a:t> is data about the content, quality, condition and other characteristics of data.</a:t>
            </a:r>
          </a:p>
        </p:txBody>
      </p:sp>
    </p:spTree>
    <p:extLst>
      <p:ext uri="{BB962C8B-B14F-4D97-AF65-F5344CB8AC3E}">
        <p14:creationId xmlns:p14="http://schemas.microsoft.com/office/powerpoint/2010/main" val="2607320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0874" y="1062111"/>
            <a:ext cx="4343400" cy="5638800"/>
          </a:xfrm>
        </p:spPr>
        <p:txBody>
          <a:bodyPr/>
          <a:lstStyle/>
          <a:p>
            <a:pPr marL="342900" indent="-342900" algn="just">
              <a:lnSpc>
                <a:spcPct val="150000"/>
              </a:lnSpc>
              <a:buFont typeface="Arial" panose="020B0604020202020204" pitchFamily="34" charset="0"/>
              <a:buChar char="•"/>
            </a:pPr>
            <a:r>
              <a:rPr lang="en-US" sz="2400" b="1" dirty="0">
                <a:solidFill>
                  <a:srgbClr val="672C94"/>
                </a:solidFill>
                <a:latin typeface="Times New Roman" panose="02020603050405020304" pitchFamily="18" charset="0"/>
                <a:cs typeface="Times New Roman" panose="02020603050405020304" pitchFamily="18" charset="0"/>
              </a:rPr>
              <a:t>Metadata:</a:t>
            </a:r>
            <a:r>
              <a:rPr lang="en-US" sz="2400" dirty="0">
                <a:solidFill>
                  <a:schemeClr val="tx1"/>
                </a:solidFill>
                <a:latin typeface="Times New Roman" panose="02020603050405020304" pitchFamily="18" charset="0"/>
                <a:cs typeface="Times New Roman" panose="02020603050405020304" pitchFamily="18" charset="0"/>
              </a:rPr>
              <a:t> is the  third component of geographic data. </a:t>
            </a:r>
            <a:r>
              <a:rPr lang="en-US" sz="2400" dirty="0">
                <a:solidFill>
                  <a:srgbClr val="C00000"/>
                </a:solidFill>
                <a:latin typeface="Times New Roman" panose="02020603050405020304" pitchFamily="18" charset="0"/>
                <a:cs typeface="Times New Roman" panose="02020603050405020304" pitchFamily="18" charset="0"/>
              </a:rPr>
              <a:t>Geospatial data </a:t>
            </a:r>
            <a:r>
              <a:rPr lang="en-US" sz="2400" dirty="0">
                <a:solidFill>
                  <a:schemeClr val="tx1"/>
                </a:solidFill>
                <a:latin typeface="Times New Roman" panose="02020603050405020304" pitchFamily="18" charset="0"/>
                <a:cs typeface="Times New Roman" panose="02020603050405020304" pitchFamily="18" charset="0"/>
              </a:rPr>
              <a:t>tells you where it is and </a:t>
            </a:r>
            <a:r>
              <a:rPr lang="en-US" sz="2400" dirty="0">
                <a:solidFill>
                  <a:srgbClr val="C00000"/>
                </a:solidFill>
                <a:latin typeface="Times New Roman" panose="02020603050405020304" pitchFamily="18" charset="0"/>
                <a:cs typeface="Times New Roman" panose="02020603050405020304" pitchFamily="18" charset="0"/>
              </a:rPr>
              <a:t>attribute data </a:t>
            </a:r>
            <a:r>
              <a:rPr lang="en-US" sz="2400" dirty="0">
                <a:solidFill>
                  <a:schemeClr val="tx1"/>
                </a:solidFill>
                <a:latin typeface="Times New Roman" panose="02020603050405020304" pitchFamily="18" charset="0"/>
                <a:cs typeface="Times New Roman" panose="02020603050405020304" pitchFamily="18" charset="0"/>
              </a:rPr>
              <a:t>tells you what it is. </a:t>
            </a:r>
            <a:r>
              <a:rPr lang="en-US" sz="2400" dirty="0">
                <a:solidFill>
                  <a:srgbClr val="C00000"/>
                </a:solidFill>
                <a:latin typeface="Times New Roman" panose="02020603050405020304" pitchFamily="18" charset="0"/>
                <a:cs typeface="Times New Roman" panose="02020603050405020304" pitchFamily="18" charset="0"/>
              </a:rPr>
              <a:t>Metadata</a:t>
            </a:r>
            <a:r>
              <a:rPr lang="en-US" sz="2400" dirty="0">
                <a:solidFill>
                  <a:schemeClr val="tx1"/>
                </a:solidFill>
                <a:latin typeface="Times New Roman" panose="02020603050405020304" pitchFamily="18" charset="0"/>
                <a:cs typeface="Times New Roman" panose="02020603050405020304" pitchFamily="18" charset="0"/>
              </a:rPr>
              <a:t> describes both geospatial and attribute data.</a:t>
            </a:r>
          </a:p>
          <a:p>
            <a:endParaRPr lang="en-US" dirty="0"/>
          </a:p>
        </p:txBody>
      </p:sp>
      <p:pic>
        <p:nvPicPr>
          <p:cNvPr id="11266" name="Picture 2" descr="C:\Users\mr.hassan\Desktop\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62692" t="32101" b="8994"/>
          <a:stretch/>
        </p:blipFill>
        <p:spPr bwMode="auto">
          <a:xfrm>
            <a:off x="4749018" y="1295400"/>
            <a:ext cx="4191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8F35492A-ED89-43FF-9549-BC6810F49AC6}"/>
              </a:ext>
            </a:extLst>
          </p:cNvPr>
          <p:cNvSpPr txBox="1">
            <a:spLocks/>
          </p:cNvSpPr>
          <p:nvPr/>
        </p:nvSpPr>
        <p:spPr>
          <a:xfrm>
            <a:off x="587326" y="342900"/>
            <a:ext cx="7924800" cy="609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a:solidFill>
                  <a:srgbClr val="00B050"/>
                </a:solidFill>
                <a:latin typeface="Times New Roman" panose="02020603050405020304" pitchFamily="18" charset="0"/>
                <a:cs typeface="Times New Roman" panose="02020603050405020304" pitchFamily="18" charset="0"/>
              </a:rPr>
              <a:t>Metadata: A part of Geographic Data</a:t>
            </a:r>
          </a:p>
        </p:txBody>
      </p:sp>
      <p:sp>
        <p:nvSpPr>
          <p:cNvPr id="5" name="Subtitle 2">
            <a:extLst>
              <a:ext uri="{FF2B5EF4-FFF2-40B4-BE49-F238E27FC236}">
                <a16:creationId xmlns:a16="http://schemas.microsoft.com/office/drawing/2014/main" id="{0F394203-64F8-46EF-BF55-AC69B19C984B}"/>
              </a:ext>
            </a:extLst>
          </p:cNvPr>
          <p:cNvSpPr txBox="1">
            <a:spLocks/>
          </p:cNvSpPr>
          <p:nvPr/>
        </p:nvSpPr>
        <p:spPr>
          <a:xfrm>
            <a:off x="4549726" y="1219200"/>
            <a:ext cx="4343400" cy="563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536363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4800600" cy="6629400"/>
          </a:xfrm>
        </p:spPr>
        <p:txBody>
          <a:bodyPr/>
          <a:lstStyle/>
          <a:p>
            <a:pPr algn="just"/>
            <a:r>
              <a:rPr lang="en-US" sz="3000" b="1" dirty="0">
                <a:solidFill>
                  <a:srgbClr val="00B050"/>
                </a:solidFill>
                <a:latin typeface="Times New Roman" panose="02020603050405020304" pitchFamily="18" charset="0"/>
                <a:cs typeface="Times New Roman" panose="02020603050405020304" pitchFamily="18" charset="0"/>
              </a:rPr>
              <a:t>What is Metadata?</a:t>
            </a:r>
          </a:p>
          <a:p>
            <a:pPr algn="just">
              <a:lnSpc>
                <a:spcPct val="150000"/>
              </a:lnSpc>
            </a:pPr>
            <a:r>
              <a:rPr lang="en-US" sz="2600" dirty="0">
                <a:solidFill>
                  <a:schemeClr val="tx1"/>
                </a:solidFill>
                <a:latin typeface="Times New Roman" panose="02020603050405020304" pitchFamily="18" charset="0"/>
                <a:cs typeface="Times New Roman" panose="02020603050405020304" pitchFamily="18" charset="0"/>
              </a:rPr>
              <a:t>Data ‘reporting’</a:t>
            </a:r>
          </a:p>
          <a:p>
            <a:pPr marL="457200" indent="-457200" algn="just">
              <a:lnSpc>
                <a:spcPct val="150000"/>
              </a:lnSpc>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WHO created the data</a:t>
            </a:r>
          </a:p>
          <a:p>
            <a:pPr marL="457200" indent="-457200" algn="just">
              <a:lnSpc>
                <a:spcPct val="150000"/>
              </a:lnSpc>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WHAT is the contents of the data.</a:t>
            </a:r>
          </a:p>
          <a:p>
            <a:pPr marL="457200" indent="-457200" algn="just">
              <a:lnSpc>
                <a:spcPct val="150000"/>
              </a:lnSpc>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WHEN was it created.</a:t>
            </a:r>
          </a:p>
          <a:p>
            <a:pPr marL="457200" indent="-457200" algn="just">
              <a:lnSpc>
                <a:spcPct val="150000"/>
              </a:lnSpc>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WHERE is it geographically.</a:t>
            </a:r>
          </a:p>
          <a:p>
            <a:pPr marL="457200" indent="-457200" algn="just">
              <a:lnSpc>
                <a:spcPct val="150000"/>
              </a:lnSpc>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HOW was the data developed.</a:t>
            </a:r>
          </a:p>
          <a:p>
            <a:pPr marL="457200" indent="-457200" algn="just">
              <a:lnSpc>
                <a:spcPct val="150000"/>
              </a:lnSpc>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WHY was the data developed</a:t>
            </a:r>
          </a:p>
          <a:p>
            <a:pPr marL="457200" indent="-457200">
              <a:buFont typeface="Arial" panose="020B0604020202020204" pitchFamily="34" charset="0"/>
              <a:buChar char="•"/>
            </a:pPr>
            <a:endParaRPr lang="en-US" dirty="0"/>
          </a:p>
        </p:txBody>
      </p:sp>
      <p:pic>
        <p:nvPicPr>
          <p:cNvPr id="12290" name="Picture 2" descr="C:\Users\mr.hassan\Desktop\Capture.JPG"/>
          <p:cNvPicPr>
            <a:picLocks noChangeAspect="1" noChangeArrowheads="1"/>
          </p:cNvPicPr>
          <p:nvPr/>
        </p:nvPicPr>
        <p:blipFill rotWithShape="1">
          <a:blip r:embed="rId2">
            <a:extLst>
              <a:ext uri="{28A0092B-C50C-407E-A947-70E740481C1C}">
                <a14:useLocalDpi xmlns:a14="http://schemas.microsoft.com/office/drawing/2010/main" val="0"/>
              </a:ext>
            </a:extLst>
          </a:blip>
          <a:srcRect l="60161" t="20312"/>
          <a:stretch/>
        </p:blipFill>
        <p:spPr bwMode="auto">
          <a:xfrm>
            <a:off x="5715000" y="1447800"/>
            <a:ext cx="3057407" cy="50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342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763000" cy="6477000"/>
          </a:xfrm>
        </p:spPr>
        <p:txBody>
          <a:bodyPr>
            <a:normAutofit fontScale="92500" lnSpcReduction="10000"/>
          </a:bodyPr>
          <a:lstStyle/>
          <a:p>
            <a:r>
              <a:rPr lang="en-US" b="1" dirty="0">
                <a:solidFill>
                  <a:srgbClr val="00B050"/>
                </a:solidFill>
                <a:latin typeface="Times New Roman" panose="02020603050405020304" pitchFamily="18" charset="0"/>
                <a:cs typeface="Times New Roman" panose="02020603050405020304" pitchFamily="18" charset="0"/>
              </a:rPr>
              <a:t>Metadata should include data about:</a:t>
            </a:r>
          </a:p>
          <a:p>
            <a:endParaRPr lang="en-US" b="1" dirty="0">
              <a:solidFill>
                <a:schemeClr val="tx1"/>
              </a:solidFill>
              <a:latin typeface="Times New Roman" panose="02020603050405020304" pitchFamily="18" charset="0"/>
              <a:cs typeface="Times New Roman" panose="02020603050405020304" pitchFamily="18" charset="0"/>
            </a:endParaRPr>
          </a:p>
          <a:p>
            <a:pPr marL="457200" indent="-457200" algn="just">
              <a:buFont typeface="Courier New" panose="02070309020205020404" pitchFamily="49" charset="0"/>
              <a:buChar char="o"/>
            </a:pPr>
            <a:r>
              <a:rPr lang="en-US" sz="2400" dirty="0">
                <a:solidFill>
                  <a:srgbClr val="7A0000"/>
                </a:solidFill>
                <a:latin typeface="Times New Roman" panose="02020603050405020304" pitchFamily="18" charset="0"/>
                <a:cs typeface="Times New Roman" panose="02020603050405020304" pitchFamily="18" charset="0"/>
              </a:rPr>
              <a:t>Date of data collected.</a:t>
            </a:r>
          </a:p>
          <a:p>
            <a:pPr marL="457200" indent="-457200" algn="just">
              <a:buFont typeface="Courier New" panose="02070309020205020404" pitchFamily="49" charset="0"/>
              <a:buChar char="o"/>
            </a:pPr>
            <a:r>
              <a:rPr lang="en-US" sz="2400" dirty="0">
                <a:solidFill>
                  <a:srgbClr val="7A0000"/>
                </a:solidFill>
                <a:latin typeface="Times New Roman" panose="02020603050405020304" pitchFamily="18" charset="0"/>
                <a:cs typeface="Times New Roman" panose="02020603050405020304" pitchFamily="18" charset="0"/>
              </a:rPr>
              <a:t>Bounding coordinates</a:t>
            </a:r>
          </a:p>
          <a:p>
            <a:pPr marL="457200" indent="-457200" algn="just">
              <a:buFont typeface="Courier New" panose="02070309020205020404" pitchFamily="49" charset="0"/>
              <a:buChar char="o"/>
            </a:pPr>
            <a:r>
              <a:rPr lang="en-US" sz="2400" dirty="0">
                <a:solidFill>
                  <a:srgbClr val="7A0000"/>
                </a:solidFill>
                <a:latin typeface="Times New Roman" panose="02020603050405020304" pitchFamily="18" charset="0"/>
                <a:cs typeface="Times New Roman" panose="02020603050405020304" pitchFamily="18" charset="0"/>
              </a:rPr>
              <a:t>Processing steps</a:t>
            </a:r>
          </a:p>
          <a:p>
            <a:pPr marL="914400" lvl="1" indent="-457200" algn="just">
              <a:buFont typeface="Courier New" panose="02070309020205020404" pitchFamily="49" charset="0"/>
              <a:buChar char="o"/>
            </a:pPr>
            <a:r>
              <a:rPr lang="en-US" sz="2000" dirty="0">
                <a:solidFill>
                  <a:srgbClr val="7A0000"/>
                </a:solidFill>
                <a:latin typeface="Times New Roman" panose="02020603050405020304" pitchFamily="18" charset="0"/>
                <a:cs typeface="Times New Roman" panose="02020603050405020304" pitchFamily="18" charset="0"/>
              </a:rPr>
              <a:t>Software used</a:t>
            </a:r>
          </a:p>
          <a:p>
            <a:pPr marL="914400" lvl="1" indent="-457200" algn="just">
              <a:buFont typeface="Courier New" panose="02070309020205020404" pitchFamily="49" charset="0"/>
              <a:buChar char="o"/>
            </a:pPr>
            <a:r>
              <a:rPr lang="en-US" sz="2000" dirty="0">
                <a:solidFill>
                  <a:srgbClr val="7A0000"/>
                </a:solidFill>
                <a:latin typeface="Times New Roman" panose="02020603050405020304" pitchFamily="18" charset="0"/>
                <a:cs typeface="Times New Roman" panose="02020603050405020304" pitchFamily="18" charset="0"/>
              </a:rPr>
              <a:t>RMSE, ETC</a:t>
            </a:r>
          </a:p>
          <a:p>
            <a:pPr marL="457200" indent="-457200" algn="just">
              <a:buFont typeface="Courier New" panose="02070309020205020404" pitchFamily="49" charset="0"/>
              <a:buChar char="o"/>
            </a:pPr>
            <a:r>
              <a:rPr lang="en-US" sz="2400" dirty="0">
                <a:solidFill>
                  <a:srgbClr val="7A0000"/>
                </a:solidFill>
                <a:latin typeface="Times New Roman" panose="02020603050405020304" pitchFamily="18" charset="0"/>
                <a:cs typeface="Times New Roman" panose="02020603050405020304" pitchFamily="18" charset="0"/>
              </a:rPr>
              <a:t>From where original data came.</a:t>
            </a:r>
          </a:p>
          <a:p>
            <a:pPr marL="457200" indent="-457200" algn="just">
              <a:buFont typeface="Courier New" panose="02070309020205020404" pitchFamily="49" charset="0"/>
              <a:buChar char="o"/>
            </a:pPr>
            <a:r>
              <a:rPr lang="en-US" sz="2400" dirty="0">
                <a:solidFill>
                  <a:srgbClr val="7A0000"/>
                </a:solidFill>
                <a:latin typeface="Times New Roman" panose="02020603050405020304" pitchFamily="18" charset="0"/>
                <a:cs typeface="Times New Roman" panose="02020603050405020304" pitchFamily="18" charset="0"/>
              </a:rPr>
              <a:t>Who did processing.</a:t>
            </a:r>
          </a:p>
          <a:p>
            <a:pPr marL="457200" indent="-457200" algn="just">
              <a:buFont typeface="Courier New" panose="02070309020205020404" pitchFamily="49" charset="0"/>
              <a:buChar char="o"/>
            </a:pPr>
            <a:r>
              <a:rPr lang="en-US" sz="2400" dirty="0">
                <a:solidFill>
                  <a:srgbClr val="7A0000"/>
                </a:solidFill>
                <a:latin typeface="Times New Roman" panose="02020603050405020304" pitchFamily="18" charset="0"/>
                <a:cs typeface="Times New Roman" panose="02020603050405020304" pitchFamily="18" charset="0"/>
              </a:rPr>
              <a:t>Projection</a:t>
            </a:r>
          </a:p>
          <a:p>
            <a:pPr marL="457200" indent="-457200" algn="just">
              <a:buFont typeface="Courier New" panose="02070309020205020404" pitchFamily="49" charset="0"/>
              <a:buChar char="o"/>
            </a:pPr>
            <a:r>
              <a:rPr lang="en-US" sz="2400" dirty="0">
                <a:solidFill>
                  <a:srgbClr val="7A0000"/>
                </a:solidFill>
                <a:latin typeface="Times New Roman" panose="02020603050405020304" pitchFamily="18" charset="0"/>
                <a:cs typeface="Times New Roman" panose="02020603050405020304" pitchFamily="18" charset="0"/>
              </a:rPr>
              <a:t>Coordinate system</a:t>
            </a:r>
          </a:p>
          <a:p>
            <a:pPr marL="457200" indent="-457200" algn="just">
              <a:buFont typeface="Courier New" panose="02070309020205020404" pitchFamily="49" charset="0"/>
              <a:buChar char="o"/>
            </a:pPr>
            <a:r>
              <a:rPr lang="en-US" sz="2400" dirty="0">
                <a:solidFill>
                  <a:srgbClr val="7A0000"/>
                </a:solidFill>
                <a:latin typeface="Times New Roman" panose="02020603050405020304" pitchFamily="18" charset="0"/>
                <a:cs typeface="Times New Roman" panose="02020603050405020304" pitchFamily="18" charset="0"/>
              </a:rPr>
              <a:t>Datum</a:t>
            </a:r>
          </a:p>
          <a:p>
            <a:pPr marL="457200" indent="-457200" algn="just">
              <a:buFont typeface="Courier New" panose="02070309020205020404" pitchFamily="49" charset="0"/>
              <a:buChar char="o"/>
            </a:pPr>
            <a:r>
              <a:rPr lang="en-US" sz="2400" dirty="0">
                <a:solidFill>
                  <a:srgbClr val="7A0000"/>
                </a:solidFill>
                <a:latin typeface="Times New Roman" panose="02020603050405020304" pitchFamily="18" charset="0"/>
                <a:cs typeface="Times New Roman" panose="02020603050405020304" pitchFamily="18" charset="0"/>
              </a:rPr>
              <a:t>Units</a:t>
            </a:r>
          </a:p>
          <a:p>
            <a:pPr marL="457200" indent="-457200" algn="just">
              <a:buFont typeface="Courier New" panose="02070309020205020404" pitchFamily="49" charset="0"/>
              <a:buChar char="o"/>
            </a:pPr>
            <a:r>
              <a:rPr lang="en-US" sz="2400" dirty="0">
                <a:solidFill>
                  <a:srgbClr val="7A0000"/>
                </a:solidFill>
                <a:latin typeface="Times New Roman" panose="02020603050405020304" pitchFamily="18" charset="0"/>
                <a:cs typeface="Times New Roman" panose="02020603050405020304" pitchFamily="18" charset="0"/>
              </a:rPr>
              <a:t>Spatial scale</a:t>
            </a:r>
          </a:p>
          <a:p>
            <a:pPr marL="457200" indent="-457200" algn="just">
              <a:buFont typeface="Courier New" panose="02070309020205020404" pitchFamily="49" charset="0"/>
              <a:buChar char="o"/>
            </a:pPr>
            <a:r>
              <a:rPr lang="en-US" sz="2400" dirty="0">
                <a:solidFill>
                  <a:srgbClr val="7A0000"/>
                </a:solidFill>
                <a:latin typeface="Times New Roman" panose="02020603050405020304" pitchFamily="18" charset="0"/>
                <a:cs typeface="Times New Roman" panose="02020603050405020304" pitchFamily="18" charset="0"/>
              </a:rPr>
              <a:t>Attribute definitions</a:t>
            </a:r>
          </a:p>
          <a:p>
            <a:pPr marL="457200" indent="-457200" algn="just">
              <a:buFont typeface="Courier New" panose="02070309020205020404" pitchFamily="49" charset="0"/>
              <a:buChar char="o"/>
            </a:pPr>
            <a:r>
              <a:rPr lang="en-US" sz="2400" dirty="0">
                <a:solidFill>
                  <a:srgbClr val="7A0000"/>
                </a:solidFill>
                <a:latin typeface="Times New Roman" panose="02020603050405020304" pitchFamily="18" charset="0"/>
                <a:cs typeface="Times New Roman" panose="02020603050405020304" pitchFamily="18" charset="0"/>
              </a:rPr>
              <a:t>Who to contact for more information.</a:t>
            </a:r>
          </a:p>
          <a:p>
            <a:endParaRPr lang="en-US" b="1"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12474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EA4C-B973-441A-B51F-5E7CABEFCD20}"/>
              </a:ext>
            </a:extLst>
          </p:cNvPr>
          <p:cNvSpPr>
            <a:spLocks noGrp="1"/>
          </p:cNvSpPr>
          <p:nvPr>
            <p:ph type="ctrTitle"/>
          </p:nvPr>
        </p:nvSpPr>
        <p:spPr>
          <a:xfrm>
            <a:off x="609600" y="304801"/>
            <a:ext cx="8153400" cy="685800"/>
          </a:xfrm>
        </p:spPr>
        <p:txBody>
          <a:bodyPr>
            <a:normAutofit/>
          </a:bodyPr>
          <a:lstStyle/>
          <a:p>
            <a:r>
              <a:rPr lang="en-US" sz="3200" b="1" dirty="0">
                <a:solidFill>
                  <a:srgbClr val="00B050"/>
                </a:solidFill>
                <a:latin typeface="Times New Roman" panose="02020603050405020304" pitchFamily="18" charset="0"/>
                <a:cs typeface="Times New Roman" panose="02020603050405020304" pitchFamily="18" charset="0"/>
              </a:rPr>
              <a:t>Metadata Standards</a:t>
            </a:r>
          </a:p>
        </p:txBody>
      </p:sp>
      <p:sp>
        <p:nvSpPr>
          <p:cNvPr id="3" name="Subtitle 2">
            <a:extLst>
              <a:ext uri="{FF2B5EF4-FFF2-40B4-BE49-F238E27FC236}">
                <a16:creationId xmlns:a16="http://schemas.microsoft.com/office/drawing/2014/main" id="{42EA0D60-FE07-499E-A30D-50DB684862DF}"/>
              </a:ext>
            </a:extLst>
          </p:cNvPr>
          <p:cNvSpPr>
            <a:spLocks noGrp="1"/>
          </p:cNvSpPr>
          <p:nvPr>
            <p:ph type="subTitle" idx="1"/>
          </p:nvPr>
        </p:nvSpPr>
        <p:spPr>
          <a:xfrm>
            <a:off x="381000" y="1143000"/>
            <a:ext cx="8534400" cy="5257800"/>
          </a:xfrm>
        </p:spPr>
        <p:txBody>
          <a:bodyPr/>
          <a:lstStyle/>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e.g. ISO 19139 Metadata Implementation Specification, ISO 19115 Geographic Information, FGDC CSDGM Metadata, the North American Profile of ISO 19115,INSPIRE Metadata Directive and ANZLIC Metadata Guidelines </a:t>
            </a:r>
          </a:p>
          <a:p>
            <a:endParaRPr lang="en-US" dirty="0"/>
          </a:p>
        </p:txBody>
      </p:sp>
    </p:spTree>
    <p:extLst>
      <p:ext uri="{BB962C8B-B14F-4D97-AF65-F5344CB8AC3E}">
        <p14:creationId xmlns:p14="http://schemas.microsoft.com/office/powerpoint/2010/main" val="1851424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76200"/>
            <a:ext cx="8763000" cy="6858000"/>
          </a:xfrm>
        </p:spPr>
        <p:txBody>
          <a:bodyPr/>
          <a:lstStyle/>
          <a:p>
            <a:endParaRPr lang="en-US" dirty="0"/>
          </a:p>
          <a:p>
            <a:endParaRPr lang="en-US" dirty="0"/>
          </a:p>
          <a:p>
            <a:endParaRPr lang="en-US" dirty="0"/>
          </a:p>
          <a:p>
            <a:endParaRPr lang="en-US" dirty="0"/>
          </a:p>
          <a:p>
            <a:r>
              <a:rPr lang="en-US" b="1" dirty="0">
                <a:solidFill>
                  <a:schemeClr val="tx1"/>
                </a:solidFill>
              </a:rPr>
              <a:t>Thanks </a:t>
            </a:r>
            <a:endParaRPr lang="en-US" b="1" dirty="0" smtClean="0">
              <a:solidFill>
                <a:schemeClr val="tx1"/>
              </a:solidFill>
            </a:endParaRPr>
          </a:p>
          <a:p>
            <a:endParaRPr lang="cy-GB" b="1" dirty="0">
              <a:solidFill>
                <a:schemeClr val="tx1"/>
              </a:solidFill>
            </a:endParaRPr>
          </a:p>
          <a:p>
            <a:r>
              <a:rPr lang="cy-GB" b="1" smtClean="0">
                <a:solidFill>
                  <a:schemeClr val="tx1"/>
                </a:solidFill>
              </a:rPr>
              <a:t>Question ?</a:t>
            </a:r>
            <a:endParaRPr lang="en-US" b="1" dirty="0">
              <a:solidFill>
                <a:schemeClr val="tx1"/>
              </a:solidFill>
            </a:endParaRPr>
          </a:p>
        </p:txBody>
      </p:sp>
    </p:spTree>
    <p:extLst>
      <p:ext uri="{BB962C8B-B14F-4D97-AF65-F5344CB8AC3E}">
        <p14:creationId xmlns:p14="http://schemas.microsoft.com/office/powerpoint/2010/main" val="2459448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0"/>
            <a:ext cx="9067800" cy="6858000"/>
          </a:xfrm>
        </p:spPr>
        <p:txBody>
          <a:bodyPr>
            <a:normAutofit fontScale="92500" lnSpcReduction="10000"/>
          </a:bodyPr>
          <a:lstStyle/>
          <a:p>
            <a:r>
              <a:rPr lang="en-US" sz="3000" b="1" dirty="0">
                <a:solidFill>
                  <a:srgbClr val="00B050"/>
                </a:solidFill>
                <a:latin typeface="Times New Roman" panose="02020603050405020304" pitchFamily="18" charset="0"/>
                <a:cs typeface="Times New Roman" panose="02020603050405020304" pitchFamily="18" charset="0"/>
              </a:rPr>
              <a:t>Component of GIS:</a:t>
            </a:r>
          </a:p>
          <a:p>
            <a:pPr algn="l"/>
            <a:r>
              <a:rPr lang="en-US" sz="2600" i="1" dirty="0">
                <a:solidFill>
                  <a:schemeClr val="tx1"/>
                </a:solidFill>
                <a:latin typeface="Times New Roman" panose="02020603050405020304" pitchFamily="18" charset="0"/>
                <a:cs typeface="Times New Roman" panose="02020603050405020304" pitchFamily="18" charset="0"/>
              </a:rPr>
              <a:t>There are four (4) components;</a:t>
            </a:r>
          </a:p>
          <a:p>
            <a:pPr marL="914400" lvl="1" indent="-457200" algn="l">
              <a:buFont typeface="Arial" pitchFamily="34" charset="0"/>
              <a:buChar char="•"/>
            </a:pPr>
            <a:r>
              <a:rPr lang="en-US" sz="2600" dirty="0">
                <a:solidFill>
                  <a:schemeClr val="tx1"/>
                </a:solidFill>
                <a:latin typeface="Times New Roman" panose="02020603050405020304" pitchFamily="18" charset="0"/>
                <a:cs typeface="Times New Roman" panose="02020603050405020304" pitchFamily="18" charset="0"/>
              </a:rPr>
              <a:t>Hardware</a:t>
            </a:r>
          </a:p>
          <a:p>
            <a:pPr marL="914400" lvl="1" indent="-457200" algn="l">
              <a:buFont typeface="Arial" pitchFamily="34" charset="0"/>
              <a:buChar char="•"/>
            </a:pPr>
            <a:r>
              <a:rPr lang="en-US" sz="2600" dirty="0">
                <a:solidFill>
                  <a:schemeClr val="tx1"/>
                </a:solidFill>
                <a:latin typeface="Times New Roman" panose="02020603050405020304" pitchFamily="18" charset="0"/>
                <a:cs typeface="Times New Roman" panose="02020603050405020304" pitchFamily="18" charset="0"/>
              </a:rPr>
              <a:t>Software</a:t>
            </a:r>
          </a:p>
          <a:p>
            <a:pPr marL="914400" lvl="1" indent="-457200" algn="l">
              <a:buFont typeface="Arial" pitchFamily="34" charset="0"/>
              <a:buChar char="•"/>
            </a:pPr>
            <a:r>
              <a:rPr lang="en-US" sz="2600" dirty="0">
                <a:solidFill>
                  <a:schemeClr val="tx1"/>
                </a:solidFill>
                <a:latin typeface="Times New Roman" panose="02020603050405020304" pitchFamily="18" charset="0"/>
                <a:cs typeface="Times New Roman" panose="02020603050405020304" pitchFamily="18" charset="0"/>
              </a:rPr>
              <a:t>data</a:t>
            </a:r>
          </a:p>
          <a:p>
            <a:pPr marL="914400" lvl="1" indent="-457200" algn="l">
              <a:buFont typeface="Arial" pitchFamily="34" charset="0"/>
              <a:buChar char="•"/>
            </a:pPr>
            <a:r>
              <a:rPr lang="en-US" sz="2600" dirty="0">
                <a:solidFill>
                  <a:schemeClr val="tx1"/>
                </a:solidFill>
                <a:latin typeface="Times New Roman" panose="02020603050405020304" pitchFamily="18" charset="0"/>
                <a:cs typeface="Times New Roman" panose="02020603050405020304" pitchFamily="18" charset="0"/>
              </a:rPr>
              <a:t>People (live ware) </a:t>
            </a:r>
          </a:p>
          <a:p>
            <a:pPr lvl="1" algn="l"/>
            <a:endParaRPr lang="en-US" sz="2600" dirty="0">
              <a:solidFill>
                <a:schemeClr val="tx1"/>
              </a:solidFill>
              <a:latin typeface="Times New Roman" panose="02020603050405020304" pitchFamily="18" charset="0"/>
              <a:cs typeface="Times New Roman" panose="02020603050405020304" pitchFamily="18" charset="0"/>
            </a:endParaRPr>
          </a:p>
          <a:p>
            <a:pPr lvl="1" algn="l"/>
            <a:r>
              <a:rPr lang="en-US" sz="2600" dirty="0">
                <a:solidFill>
                  <a:schemeClr val="tx1"/>
                </a:solidFill>
                <a:latin typeface="Times New Roman" panose="02020603050405020304" pitchFamily="18" charset="0"/>
                <a:cs typeface="Times New Roman" panose="02020603050405020304" pitchFamily="18" charset="0"/>
              </a:rPr>
              <a:t>Any problem in any of this component, will lead the distortion of the  quality in data.</a:t>
            </a:r>
          </a:p>
          <a:p>
            <a:pPr marL="914400" lvl="1" indent="-457200" algn="l">
              <a:buFont typeface="Arial" pitchFamily="34" charset="0"/>
              <a:buChar char="•"/>
            </a:pPr>
            <a:r>
              <a:rPr lang="en-US" sz="2600" dirty="0">
                <a:solidFill>
                  <a:schemeClr val="tx1"/>
                </a:solidFill>
                <a:latin typeface="Times New Roman" panose="02020603050405020304" pitchFamily="18" charset="0"/>
                <a:cs typeface="Times New Roman" panose="02020603050405020304" pitchFamily="18" charset="0"/>
              </a:rPr>
              <a:t>Assume </a:t>
            </a:r>
            <a:r>
              <a:rPr lang="en-US" sz="2600" dirty="0" smtClean="0">
                <a:solidFill>
                  <a:schemeClr val="tx1"/>
                </a:solidFill>
                <a:latin typeface="Times New Roman" panose="02020603050405020304" pitchFamily="18" charset="0"/>
                <a:cs typeface="Times New Roman" panose="02020603050405020304" pitchFamily="18" charset="0"/>
              </a:rPr>
              <a:t>there is a malfunction in a hardware </a:t>
            </a:r>
            <a:r>
              <a:rPr lang="en-US" sz="2600" dirty="0">
                <a:solidFill>
                  <a:schemeClr val="tx1"/>
                </a:solidFill>
                <a:latin typeface="Times New Roman" panose="02020603050405020304" pitchFamily="18" charset="0"/>
                <a:cs typeface="Times New Roman" panose="02020603050405020304" pitchFamily="18" charset="0"/>
              </a:rPr>
              <a:t>or </a:t>
            </a:r>
            <a:r>
              <a:rPr lang="en-US" sz="2600" dirty="0" smtClean="0">
                <a:solidFill>
                  <a:schemeClr val="tx1"/>
                </a:solidFill>
                <a:latin typeface="Times New Roman" panose="02020603050405020304" pitchFamily="18" charset="0"/>
                <a:cs typeface="Times New Roman" panose="02020603050405020304" pitchFamily="18" charset="0"/>
              </a:rPr>
              <a:t>software component. </a:t>
            </a:r>
            <a:r>
              <a:rPr lang="en-US" sz="2600" dirty="0">
                <a:solidFill>
                  <a:schemeClr val="tx1"/>
                </a:solidFill>
                <a:latin typeface="Times New Roman" panose="02020603050405020304" pitchFamily="18" charset="0"/>
                <a:cs typeface="Times New Roman" panose="02020603050405020304" pitchFamily="18" charset="0"/>
              </a:rPr>
              <a:t>Or </a:t>
            </a:r>
          </a:p>
          <a:p>
            <a:pPr marL="914400" lvl="1" indent="-457200" algn="l">
              <a:buFont typeface="Arial" pitchFamily="34" charset="0"/>
              <a:buChar char="•"/>
            </a:pPr>
            <a:r>
              <a:rPr lang="en-US" sz="2600" dirty="0" smtClean="0">
                <a:solidFill>
                  <a:schemeClr val="tx1"/>
                </a:solidFill>
                <a:latin typeface="Times New Roman" panose="02020603050405020304" pitchFamily="18" charset="0"/>
                <a:cs typeface="Times New Roman" panose="02020603050405020304" pitchFamily="18" charset="0"/>
              </a:rPr>
              <a:t> A problem arise in </a:t>
            </a:r>
            <a:r>
              <a:rPr lang="en-US" sz="2600" dirty="0">
                <a:solidFill>
                  <a:schemeClr val="tx1"/>
                </a:solidFill>
                <a:latin typeface="Times New Roman" panose="02020603050405020304" pitchFamily="18" charset="0"/>
                <a:cs typeface="Times New Roman" panose="02020603050405020304" pitchFamily="18" charset="0"/>
              </a:rPr>
              <a:t>collecting the data it self e.g. </a:t>
            </a:r>
            <a:r>
              <a:rPr lang="en-US" sz="2600" dirty="0" smtClean="0">
                <a:solidFill>
                  <a:schemeClr val="tx1"/>
                </a:solidFill>
                <a:latin typeface="Times New Roman" panose="02020603050405020304" pitchFamily="18" charset="0"/>
                <a:cs typeface="Times New Roman" panose="02020603050405020304" pitchFamily="18" charset="0"/>
              </a:rPr>
              <a:t>the source </a:t>
            </a:r>
            <a:r>
              <a:rPr lang="en-US" sz="2600" dirty="0">
                <a:solidFill>
                  <a:schemeClr val="tx1"/>
                </a:solidFill>
                <a:latin typeface="Times New Roman" panose="02020603050405020304" pitchFamily="18" charset="0"/>
                <a:cs typeface="Times New Roman" panose="02020603050405020304" pitchFamily="18" charset="0"/>
              </a:rPr>
              <a:t>of data </a:t>
            </a:r>
            <a:r>
              <a:rPr lang="en-US" sz="2600" dirty="0" smtClean="0">
                <a:solidFill>
                  <a:schemeClr val="tx1"/>
                </a:solidFill>
                <a:latin typeface="Times New Roman" panose="02020603050405020304" pitchFamily="18" charset="0"/>
                <a:cs typeface="Times New Roman" panose="02020603050405020304" pitchFamily="18" charset="0"/>
              </a:rPr>
              <a:t>was not relevant</a:t>
            </a:r>
            <a:endParaRPr lang="en-US" sz="2600" dirty="0">
              <a:solidFill>
                <a:schemeClr val="tx1"/>
              </a:solidFill>
              <a:latin typeface="Times New Roman" panose="02020603050405020304" pitchFamily="18" charset="0"/>
              <a:cs typeface="Times New Roman" panose="02020603050405020304" pitchFamily="18" charset="0"/>
            </a:endParaRPr>
          </a:p>
          <a:p>
            <a:pPr marL="914400" lvl="1" indent="-457200" algn="l">
              <a:buFont typeface="Arial" pitchFamily="34" charset="0"/>
              <a:buChar char="•"/>
            </a:pPr>
            <a:r>
              <a:rPr lang="en-US" sz="2600" dirty="0">
                <a:solidFill>
                  <a:schemeClr val="tx1"/>
                </a:solidFill>
                <a:latin typeface="Times New Roman" panose="02020603050405020304" pitchFamily="18" charset="0"/>
                <a:cs typeface="Times New Roman" panose="02020603050405020304" pitchFamily="18" charset="0"/>
              </a:rPr>
              <a:t>The skills of people involves in collecting the data </a:t>
            </a:r>
            <a:r>
              <a:rPr lang="en-US" sz="2600" dirty="0" smtClean="0">
                <a:solidFill>
                  <a:schemeClr val="tx1"/>
                </a:solidFill>
                <a:latin typeface="Times New Roman" panose="02020603050405020304" pitchFamily="18" charset="0"/>
                <a:cs typeface="Times New Roman" panose="02020603050405020304" pitchFamily="18" charset="0"/>
              </a:rPr>
              <a:t>was </a:t>
            </a:r>
            <a:r>
              <a:rPr lang="en-US" sz="2600">
                <a:solidFill>
                  <a:schemeClr val="tx1"/>
                </a:solidFill>
                <a:latin typeface="Times New Roman" panose="02020603050405020304" pitchFamily="18" charset="0"/>
                <a:cs typeface="Times New Roman" panose="02020603050405020304" pitchFamily="18" charset="0"/>
              </a:rPr>
              <a:t>not </a:t>
            </a:r>
            <a:r>
              <a:rPr lang="en-US" sz="2600" smtClean="0">
                <a:solidFill>
                  <a:schemeClr val="tx1"/>
                </a:solidFill>
                <a:latin typeface="Times New Roman" panose="02020603050405020304" pitchFamily="18" charset="0"/>
                <a:cs typeface="Times New Roman" panose="02020603050405020304" pitchFamily="18" charset="0"/>
              </a:rPr>
              <a:t>adequate.</a:t>
            </a:r>
            <a:endParaRPr lang="en-US" sz="2600" dirty="0">
              <a:solidFill>
                <a:schemeClr val="tx1"/>
              </a:solidFill>
              <a:latin typeface="Times New Roman" panose="02020603050405020304" pitchFamily="18" charset="0"/>
              <a:cs typeface="Times New Roman" panose="02020603050405020304" pitchFamily="18" charset="0"/>
            </a:endParaRPr>
          </a:p>
          <a:p>
            <a:pPr lvl="1" algn="l"/>
            <a:endParaRPr lang="en-US" sz="2600" dirty="0">
              <a:solidFill>
                <a:schemeClr val="tx1"/>
              </a:solidFill>
              <a:latin typeface="Times New Roman" panose="02020603050405020304" pitchFamily="18" charset="0"/>
              <a:cs typeface="Times New Roman" panose="02020603050405020304" pitchFamily="18" charset="0"/>
            </a:endParaRPr>
          </a:p>
          <a:p>
            <a:pPr marL="1371600" lvl="2" indent="-457200" algn="l">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a:t>
            </a:r>
            <a:r>
              <a:rPr lang="en-US" sz="2200" b="1" i="1" dirty="0" smtClean="0">
                <a:solidFill>
                  <a:srgbClr val="FFC000"/>
                </a:solidFill>
                <a:latin typeface="Times New Roman" panose="02020603050405020304" pitchFamily="18" charset="0"/>
                <a:cs typeface="Times New Roman" panose="02020603050405020304" pitchFamily="18" charset="0"/>
              </a:rPr>
              <a:t> </a:t>
            </a:r>
            <a:r>
              <a:rPr lang="en-US" sz="2200" b="1" i="1" dirty="0">
                <a:solidFill>
                  <a:srgbClr val="00B0F0"/>
                </a:solidFill>
                <a:latin typeface="Times New Roman" panose="02020603050405020304" pitchFamily="18" charset="0"/>
                <a:cs typeface="Times New Roman" panose="02020603050405020304" pitchFamily="18" charset="0"/>
              </a:rPr>
              <a:t>Any of these </a:t>
            </a:r>
            <a:r>
              <a:rPr lang="en-US" sz="2200" b="1" i="1" dirty="0" smtClean="0">
                <a:solidFill>
                  <a:srgbClr val="00B0F0"/>
                </a:solidFill>
                <a:latin typeface="Times New Roman" panose="02020603050405020304" pitchFamily="18" charset="0"/>
                <a:cs typeface="Times New Roman" panose="02020603050405020304" pitchFamily="18" charset="0"/>
              </a:rPr>
              <a:t>may destroy </a:t>
            </a:r>
            <a:r>
              <a:rPr lang="en-US" sz="2200" b="1" i="1" dirty="0">
                <a:solidFill>
                  <a:srgbClr val="00B0F0"/>
                </a:solidFill>
                <a:latin typeface="Times New Roman" panose="02020603050405020304" pitchFamily="18" charset="0"/>
                <a:cs typeface="Times New Roman" panose="02020603050405020304" pitchFamily="18" charset="0"/>
              </a:rPr>
              <a:t>the quality of datasets and hence the quality of the results</a:t>
            </a:r>
            <a:endParaRPr lang="en-US" sz="22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604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4294967295"/>
          </p:nvPr>
        </p:nvSpPr>
        <p:spPr>
          <a:xfrm>
            <a:off x="493486" y="838200"/>
            <a:ext cx="8229600" cy="5410200"/>
          </a:xfrm>
        </p:spPr>
        <p:txBody>
          <a:bodyPr>
            <a:normAutofit fontScale="92500" lnSpcReduction="20000"/>
          </a:bodyPr>
          <a:lstStyle/>
          <a:p>
            <a:pPr algn="just" eaLnBrk="1" hangingPunct="1">
              <a:lnSpc>
                <a:spcPct val="150000"/>
              </a:lnSpc>
              <a:buFont typeface="Wingdings" pitchFamily="2" charset="2"/>
              <a:buNone/>
            </a:pPr>
            <a:r>
              <a:rPr lang="en-GB" sz="2600" dirty="0" smtClean="0">
                <a:solidFill>
                  <a:srgbClr val="C00000"/>
                </a:solidFill>
                <a:latin typeface="Times New Roman" panose="02020603050405020304" pitchFamily="18" charset="0"/>
                <a:cs typeface="Times New Roman" panose="02020603050405020304" pitchFamily="18" charset="0"/>
              </a:rPr>
              <a:t> 1. </a:t>
            </a:r>
            <a:r>
              <a:rPr lang="en-GB" sz="2400" dirty="0">
                <a:solidFill>
                  <a:srgbClr val="C00000"/>
                </a:solidFill>
                <a:latin typeface="Times New Roman" panose="02020603050405020304" pitchFamily="18" charset="0"/>
                <a:cs typeface="Times New Roman" panose="02020603050405020304" pitchFamily="18" charset="0"/>
              </a:rPr>
              <a:t>FIELD DATA  [ LIVE WARE ]</a:t>
            </a:r>
          </a:p>
          <a:p>
            <a:pPr lvl="1" algn="just" eaLnBrk="1" hangingPunct="1">
              <a:lnSpc>
                <a:spcPct val="150000"/>
              </a:lnSpc>
            </a:pPr>
            <a:r>
              <a:rPr lang="en-GB" sz="2400" dirty="0">
                <a:latin typeface="Times New Roman" panose="02020603050405020304" pitchFamily="18" charset="0"/>
                <a:cs typeface="Times New Roman" panose="02020603050405020304" pitchFamily="18" charset="0"/>
              </a:rPr>
              <a:t>Human factor is most important in data collection methods to trust on perception</a:t>
            </a:r>
          </a:p>
          <a:p>
            <a:pPr lvl="1" algn="just" eaLnBrk="1" hangingPunct="1">
              <a:lnSpc>
                <a:spcPct val="150000"/>
              </a:lnSpc>
            </a:pPr>
            <a:r>
              <a:rPr lang="en-GB" sz="2400" dirty="0">
                <a:latin typeface="Times New Roman" panose="02020603050405020304" pitchFamily="18" charset="0"/>
                <a:cs typeface="Times New Roman" panose="02020603050405020304" pitchFamily="18" charset="0"/>
              </a:rPr>
              <a:t>Some observers are inherently more perceptive or industrious than others</a:t>
            </a:r>
          </a:p>
          <a:p>
            <a:pPr lvl="1" algn="just" eaLnBrk="1" hangingPunct="1">
              <a:lnSpc>
                <a:spcPct val="150000"/>
              </a:lnSpc>
            </a:pPr>
            <a:r>
              <a:rPr lang="en-GB" sz="2400" dirty="0">
                <a:latin typeface="Times New Roman" panose="02020603050405020304" pitchFamily="18" charset="0"/>
                <a:cs typeface="Times New Roman" panose="02020603050405020304" pitchFamily="18" charset="0"/>
              </a:rPr>
              <a:t>Very large differences in the appearance of a map can result from differences in surveyor or from mapping methods.</a:t>
            </a:r>
          </a:p>
          <a:p>
            <a:pPr algn="just">
              <a:lnSpc>
                <a:spcPct val="150000"/>
              </a:lnSpc>
              <a:buNone/>
            </a:pPr>
            <a:r>
              <a:rPr lang="en-GB" sz="2400" dirty="0" smtClean="0">
                <a:solidFill>
                  <a:srgbClr val="C00000"/>
                </a:solidFill>
                <a:latin typeface="Times New Roman" panose="02020603050405020304" pitchFamily="18" charset="0"/>
                <a:cs typeface="Times New Roman" panose="02020603050405020304" pitchFamily="18" charset="0"/>
              </a:rPr>
              <a:t> 2. </a:t>
            </a:r>
            <a:r>
              <a:rPr lang="en-GB" sz="2400" dirty="0">
                <a:solidFill>
                  <a:srgbClr val="C00000"/>
                </a:solidFill>
                <a:latin typeface="Times New Roman" panose="02020603050405020304" pitchFamily="18" charset="0"/>
                <a:cs typeface="Times New Roman" panose="02020603050405020304" pitchFamily="18" charset="0"/>
              </a:rPr>
              <a:t>LABORATORY ERRORS</a:t>
            </a:r>
          </a:p>
          <a:p>
            <a:pPr lvl="1" algn="just">
              <a:lnSpc>
                <a:spcPct val="150000"/>
              </a:lnSpc>
            </a:pPr>
            <a:r>
              <a:rPr lang="en-GB" sz="2400" dirty="0">
                <a:latin typeface="Times New Roman" panose="02020603050405020304" pitchFamily="18" charset="0"/>
                <a:cs typeface="Times New Roman" panose="02020603050405020304" pitchFamily="18" charset="0"/>
              </a:rPr>
              <a:t>Although determinations carried within a single laboratory using the same procedure may be reproducible, the same cannot be said of analyses performed in different laboratories</a:t>
            </a:r>
          </a:p>
          <a:p>
            <a:pPr lvl="1"/>
            <a:endParaRPr lang="en-US" dirty="0"/>
          </a:p>
          <a:p>
            <a:pPr marL="457200" lvl="1" indent="0" eaLnBrk="1" hangingPunct="1">
              <a:buNone/>
            </a:pPr>
            <a:endParaRPr lang="en-US" dirty="0"/>
          </a:p>
        </p:txBody>
      </p:sp>
      <p:sp>
        <p:nvSpPr>
          <p:cNvPr id="3" name="Rectangle 2"/>
          <p:cNvSpPr txBox="1">
            <a:spLocks noChangeArrowheads="1"/>
          </p:cNvSpPr>
          <p:nvPr/>
        </p:nvSpPr>
        <p:spPr>
          <a:xfrm>
            <a:off x="457200" y="274638"/>
            <a:ext cx="82296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800" b="1" smtClean="0">
                <a:solidFill>
                  <a:srgbClr val="00B050"/>
                </a:solidFill>
                <a:latin typeface="Times New Roman" panose="02020603050405020304" pitchFamily="18" charset="0"/>
                <a:cs typeface="Times New Roman" panose="02020603050405020304" pitchFamily="18" charset="0"/>
              </a:rPr>
              <a:t>Sources of errors in Spatial Data</a:t>
            </a:r>
            <a:endParaRPr lang="en-US" sz="28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832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304800" y="1143000"/>
            <a:ext cx="8686800" cy="5562600"/>
          </a:xfrm>
        </p:spPr>
        <p:txBody>
          <a:bodyPr/>
          <a:lstStyle/>
          <a:p>
            <a:pPr eaLnBrk="1" hangingPunct="1">
              <a:lnSpc>
                <a:spcPct val="150000"/>
              </a:lnSpc>
              <a:buFont typeface="Wingdings" pitchFamily="2" charset="2"/>
              <a:buNone/>
            </a:pPr>
            <a:r>
              <a:rPr lang="en-GB" sz="2400" dirty="0" smtClean="0">
                <a:solidFill>
                  <a:srgbClr val="C00000"/>
                </a:solidFill>
                <a:latin typeface="Times New Roman" panose="02020603050405020304" pitchFamily="18" charset="0"/>
                <a:cs typeface="Times New Roman" panose="02020603050405020304" pitchFamily="18" charset="0"/>
              </a:rPr>
              <a:t> 3. </a:t>
            </a:r>
            <a:r>
              <a:rPr lang="en-GB" sz="2400" dirty="0">
                <a:solidFill>
                  <a:srgbClr val="C00000"/>
                </a:solidFill>
                <a:latin typeface="Times New Roman" panose="02020603050405020304" pitchFamily="18" charset="0"/>
                <a:cs typeface="Times New Roman" panose="02020603050405020304" pitchFamily="18" charset="0"/>
              </a:rPr>
              <a:t>ACCURACY OF CONTENT</a:t>
            </a:r>
          </a:p>
          <a:p>
            <a:pPr lvl="1" eaLnBrk="1" hangingPunct="1">
              <a:lnSpc>
                <a:spcPct val="150000"/>
              </a:lnSpc>
            </a:pPr>
            <a:r>
              <a:rPr lang="en-GB" sz="2400" dirty="0">
                <a:latin typeface="Times New Roman" panose="02020603050405020304" pitchFamily="18" charset="0"/>
                <a:cs typeface="Times New Roman" panose="02020603050405020304" pitchFamily="18" charset="0"/>
              </a:rPr>
              <a:t>The accuracy of content is the problem of whether the attributes attached to points, lines and areas of the geographic database are correct or free from bias.</a:t>
            </a:r>
          </a:p>
          <a:p>
            <a:pPr lvl="1" eaLnBrk="1" hangingPunct="1">
              <a:lnSpc>
                <a:spcPct val="150000"/>
              </a:lnSpc>
            </a:pPr>
            <a:r>
              <a:rPr lang="en-GB" sz="2400" dirty="0">
                <a:latin typeface="Times New Roman" panose="02020603050405020304" pitchFamily="18" charset="0"/>
                <a:cs typeface="Times New Roman" panose="02020603050405020304" pitchFamily="18" charset="0"/>
              </a:rPr>
              <a:t>E.g. qualitative accuracy: an area on a land use map might be wrongly coded as ‘wheat’ instead of ‘potatoes’</a:t>
            </a:r>
          </a:p>
          <a:p>
            <a:pPr>
              <a:lnSpc>
                <a:spcPct val="150000"/>
              </a:lnSpc>
              <a:buNone/>
            </a:pPr>
            <a:r>
              <a:rPr lang="en-GB" sz="2400" dirty="0" smtClean="0">
                <a:solidFill>
                  <a:srgbClr val="C00000"/>
                </a:solidFill>
                <a:latin typeface="Times New Roman" panose="02020603050405020304" pitchFamily="18" charset="0"/>
                <a:cs typeface="Times New Roman" panose="02020603050405020304" pitchFamily="18" charset="0"/>
              </a:rPr>
              <a:t> 4. </a:t>
            </a:r>
            <a:r>
              <a:rPr lang="en-GB" sz="2400" dirty="0">
                <a:solidFill>
                  <a:srgbClr val="C00000"/>
                </a:solidFill>
                <a:latin typeface="Times New Roman" panose="02020603050405020304" pitchFamily="18" charset="0"/>
                <a:cs typeface="Times New Roman" panose="02020603050405020304" pitchFamily="18" charset="0"/>
              </a:rPr>
              <a:t>MEASUREMENT ERRORS</a:t>
            </a:r>
          </a:p>
          <a:p>
            <a:pPr lvl="1">
              <a:lnSpc>
                <a:spcPct val="150000"/>
              </a:lnSpc>
            </a:pPr>
            <a:r>
              <a:rPr lang="en-GB" sz="2400" dirty="0">
                <a:latin typeface="Times New Roman" panose="02020603050405020304" pitchFamily="18" charset="0"/>
                <a:cs typeface="Times New Roman" panose="02020603050405020304" pitchFamily="18" charset="0"/>
              </a:rPr>
              <a:t>Poor data can result from unreliable, inaccurate or biased observers or apparatus</a:t>
            </a:r>
          </a:p>
          <a:p>
            <a:pPr marL="57150" indent="0">
              <a:lnSpc>
                <a:spcPct val="90000"/>
              </a:lnSpc>
              <a:buNone/>
            </a:pPr>
            <a:endParaRPr lang="en-GB" dirty="0"/>
          </a:p>
          <a:p>
            <a:pPr lvl="1" eaLnBrk="1" hangingPunct="1">
              <a:lnSpc>
                <a:spcPct val="90000"/>
              </a:lnSpc>
              <a:buFont typeface="Wingdings" pitchFamily="2" charset="2"/>
              <a:buNone/>
            </a:pPr>
            <a:endParaRPr lang="en-US" dirty="0"/>
          </a:p>
        </p:txBody>
      </p:sp>
    </p:spTree>
    <p:extLst>
      <p:ext uri="{BB962C8B-B14F-4D97-AF65-F5344CB8AC3E}">
        <p14:creationId xmlns:p14="http://schemas.microsoft.com/office/powerpoint/2010/main" val="4045013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52400"/>
            <a:ext cx="9144000" cy="6553200"/>
          </a:xfrm>
        </p:spPr>
        <p:txBody>
          <a:bodyPr/>
          <a:lstStyle/>
          <a:p>
            <a:endParaRPr lang="en-US" dirty="0"/>
          </a:p>
        </p:txBody>
      </p:sp>
      <p:pic>
        <p:nvPicPr>
          <p:cNvPr id="3074" name="Picture 2" descr="C:\Users\mr.hassan\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22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BC23-04BC-428D-BE13-AD618551BCD9}"/>
              </a:ext>
            </a:extLst>
          </p:cNvPr>
          <p:cNvSpPr>
            <a:spLocks noGrp="1"/>
          </p:cNvSpPr>
          <p:nvPr>
            <p:ph type="ctrTitle"/>
          </p:nvPr>
        </p:nvSpPr>
        <p:spPr>
          <a:xfrm>
            <a:off x="457200" y="304801"/>
            <a:ext cx="8382000" cy="609600"/>
          </a:xfrm>
        </p:spPr>
        <p:txBody>
          <a:bodyPr>
            <a:noAutofit/>
          </a:bodyPr>
          <a:lstStyle/>
          <a:p>
            <a:r>
              <a:rPr lang="en-US" sz="2800" b="1" dirty="0">
                <a:solidFill>
                  <a:srgbClr val="00B050"/>
                </a:solidFill>
                <a:latin typeface="Times New Roman" panose="02020603050405020304" pitchFamily="18" charset="0"/>
                <a:cs typeface="Times New Roman" panose="02020603050405020304" pitchFamily="18" charset="0"/>
              </a:rPr>
              <a:t>Concern for geospatial data quality</a:t>
            </a:r>
          </a:p>
        </p:txBody>
      </p:sp>
      <p:sp>
        <p:nvSpPr>
          <p:cNvPr id="3" name="Subtitle 2">
            <a:extLst>
              <a:ext uri="{FF2B5EF4-FFF2-40B4-BE49-F238E27FC236}">
                <a16:creationId xmlns:a16="http://schemas.microsoft.com/office/drawing/2014/main" id="{DEEAC77B-0F60-4340-86BE-F8EDC82CD28C}"/>
              </a:ext>
            </a:extLst>
          </p:cNvPr>
          <p:cNvSpPr>
            <a:spLocks noGrp="1"/>
          </p:cNvSpPr>
          <p:nvPr>
            <p:ph type="subTitle" idx="1"/>
          </p:nvPr>
        </p:nvSpPr>
        <p:spPr>
          <a:xfrm>
            <a:off x="457200" y="1066799"/>
            <a:ext cx="8382000" cy="5486399"/>
          </a:xfrm>
        </p:spPr>
        <p:txBody>
          <a:bodyPr>
            <a:normAutofit/>
          </a:bodyPr>
          <a:lstStyle/>
          <a:p>
            <a:pPr marL="457200" indent="-457200" algn="just">
              <a:lnSpc>
                <a:spcPct val="150000"/>
              </a:lnSpc>
              <a:buFont typeface="Wingdings" panose="05000000000000000000" pitchFamily="2" charset="2"/>
              <a:buChar char="§"/>
            </a:pPr>
            <a:r>
              <a:rPr lang="en-US" sz="2400" dirty="0">
                <a:solidFill>
                  <a:srgbClr val="111111"/>
                </a:solidFill>
                <a:latin typeface="Times New Roman" panose="02020603050405020304" pitchFamily="18" charset="0"/>
                <a:cs typeface="Times New Roman" panose="02020603050405020304" pitchFamily="18" charset="0"/>
              </a:rPr>
              <a:t>Increased data production by the private sector.</a:t>
            </a:r>
          </a:p>
          <a:p>
            <a:pPr marL="457200" indent="-457200" algn="just">
              <a:lnSpc>
                <a:spcPct val="150000"/>
              </a:lnSpc>
              <a:buFont typeface="Wingdings" panose="05000000000000000000" pitchFamily="2" charset="2"/>
              <a:buChar char="§"/>
            </a:pPr>
            <a:r>
              <a:rPr lang="en-US" sz="2400" dirty="0">
                <a:solidFill>
                  <a:srgbClr val="111111"/>
                </a:solidFill>
                <a:latin typeface="Times New Roman" panose="02020603050405020304" pitchFamily="18" charset="0"/>
                <a:cs typeface="Times New Roman" panose="02020603050405020304" pitchFamily="18" charset="0"/>
              </a:rPr>
              <a:t>Increased use of GIS as decision-support tool.</a:t>
            </a:r>
          </a:p>
          <a:p>
            <a:pPr marL="457200" indent="-457200" algn="just">
              <a:lnSpc>
                <a:spcPct val="150000"/>
              </a:lnSpc>
              <a:buFont typeface="Wingdings" panose="05000000000000000000" pitchFamily="2" charset="2"/>
              <a:buChar char="§"/>
            </a:pPr>
            <a:r>
              <a:rPr lang="en-US" sz="2400" dirty="0">
                <a:solidFill>
                  <a:srgbClr val="111111"/>
                </a:solidFill>
                <a:latin typeface="Times New Roman" panose="02020603050405020304" pitchFamily="18" charset="0"/>
                <a:cs typeface="Times New Roman" panose="02020603050405020304" pitchFamily="18" charset="0"/>
              </a:rPr>
              <a:t>Increase reliance on secondary data.</a:t>
            </a:r>
          </a:p>
          <a:p>
            <a:pPr marL="457200" indent="-457200" algn="just">
              <a:lnSpc>
                <a:spcPct val="150000"/>
              </a:lnSpc>
              <a:buFont typeface="Wingdings" panose="05000000000000000000" pitchFamily="2" charset="2"/>
              <a:buChar char="§"/>
            </a:pPr>
            <a:r>
              <a:rPr lang="en-US" sz="2400" dirty="0">
                <a:solidFill>
                  <a:srgbClr val="111111"/>
                </a:solidFill>
                <a:latin typeface="Times New Roman" panose="02020603050405020304" pitchFamily="18" charset="0"/>
                <a:cs typeface="Times New Roman" panose="02020603050405020304" pitchFamily="18" charset="0"/>
              </a:rPr>
              <a:t>Integration of data from diverse sources/scales</a:t>
            </a:r>
          </a:p>
          <a:p>
            <a:pPr marL="742950" lvl="1" indent="-285750" algn="just">
              <a:lnSpc>
                <a:spcPct val="150000"/>
              </a:lnSpc>
              <a:buFont typeface="Arial" panose="020B0604020202020204" pitchFamily="34" charset="0"/>
              <a:buChar char="•"/>
            </a:pPr>
            <a:r>
              <a:rPr lang="en-US" sz="1800" i="1" dirty="0">
                <a:solidFill>
                  <a:srgbClr val="111111"/>
                </a:solidFill>
                <a:latin typeface="Times New Roman" panose="02020603050405020304" pitchFamily="18" charset="0"/>
                <a:cs typeface="Times New Roman" panose="02020603050405020304" pitchFamily="18" charset="0"/>
              </a:rPr>
              <a:t>These trends have contributed to a reappraisal of the responsibility of data procedures and consumers for data quality.</a:t>
            </a:r>
          </a:p>
          <a:p>
            <a:pPr marL="457200" indent="-457200" algn="just">
              <a:lnSpc>
                <a:spcPct val="150000"/>
              </a:lnSpc>
              <a:buFont typeface="Wingdings" panose="05000000000000000000" pitchFamily="2" charset="2"/>
              <a:buChar char="§"/>
            </a:pPr>
            <a:r>
              <a:rPr lang="en-US" sz="2000" dirty="0">
                <a:solidFill>
                  <a:srgbClr val="111111"/>
                </a:solidFill>
                <a:latin typeface="Times New Roman" panose="02020603050405020304" pitchFamily="18" charset="0"/>
                <a:cs typeface="Times New Roman" panose="02020603050405020304" pitchFamily="18" charset="0"/>
              </a:rPr>
              <a:t>MOST FAILED GIS PROJECTS ARE DUE TO POOR PLANNING AND POOR DATA QUALITY</a:t>
            </a:r>
          </a:p>
        </p:txBody>
      </p:sp>
    </p:spTree>
    <p:extLst>
      <p:ext uri="{BB962C8B-B14F-4D97-AF65-F5344CB8AC3E}">
        <p14:creationId xmlns:p14="http://schemas.microsoft.com/office/powerpoint/2010/main" val="3119920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B258-DC88-4680-90C2-64FA6FC56737}"/>
              </a:ext>
            </a:extLst>
          </p:cNvPr>
          <p:cNvSpPr>
            <a:spLocks noGrp="1"/>
          </p:cNvSpPr>
          <p:nvPr>
            <p:ph type="ctrTitle"/>
          </p:nvPr>
        </p:nvSpPr>
        <p:spPr>
          <a:xfrm>
            <a:off x="457200" y="304801"/>
            <a:ext cx="8153400" cy="609600"/>
          </a:xfrm>
        </p:spPr>
        <p:txBody>
          <a:bodyPr>
            <a:normAutofit/>
          </a:bodyPr>
          <a:lstStyle/>
          <a:p>
            <a:r>
              <a:rPr lang="en-US" sz="2800" b="1" dirty="0">
                <a:solidFill>
                  <a:srgbClr val="00B050"/>
                </a:solidFill>
                <a:latin typeface="Times New Roman" panose="02020603050405020304" pitchFamily="18" charset="0"/>
                <a:cs typeface="Times New Roman" panose="02020603050405020304" pitchFamily="18" charset="0"/>
              </a:rPr>
              <a:t>Geospatial Data Quality</a:t>
            </a:r>
          </a:p>
        </p:txBody>
      </p:sp>
      <p:sp>
        <p:nvSpPr>
          <p:cNvPr id="3" name="Subtitle 2">
            <a:extLst>
              <a:ext uri="{FF2B5EF4-FFF2-40B4-BE49-F238E27FC236}">
                <a16:creationId xmlns:a16="http://schemas.microsoft.com/office/drawing/2014/main" id="{92E7FB6D-D92E-44DC-A4C8-D8B283A4E865}"/>
              </a:ext>
            </a:extLst>
          </p:cNvPr>
          <p:cNvSpPr>
            <a:spLocks noGrp="1"/>
          </p:cNvSpPr>
          <p:nvPr>
            <p:ph type="subTitle" idx="1"/>
          </p:nvPr>
        </p:nvSpPr>
        <p:spPr>
          <a:xfrm>
            <a:off x="457200" y="1066800"/>
            <a:ext cx="8153400" cy="5638800"/>
          </a:xfrm>
        </p:spPr>
        <p:txBody>
          <a:bodyPr>
            <a:normAutofit fontScale="92500"/>
          </a:bodyPr>
          <a:lstStyle/>
          <a:p>
            <a:pPr marL="457200" indent="-457200" algn="just">
              <a:lnSpc>
                <a:spcPct val="150000"/>
              </a:lnSpc>
              <a:buFont typeface="Wingdings" panose="05000000000000000000" pitchFamily="2" charset="2"/>
              <a:buChar char="q"/>
            </a:pPr>
            <a:r>
              <a:rPr lang="en-US" sz="2800" dirty="0">
                <a:solidFill>
                  <a:srgbClr val="111111"/>
                </a:solidFill>
                <a:latin typeface="Times New Roman" panose="02020603050405020304" pitchFamily="18" charset="0"/>
                <a:cs typeface="Times New Roman" panose="02020603050405020304" pitchFamily="18" charset="0"/>
              </a:rPr>
              <a:t>A measure of how well the Geospatial Data represents the target domain.</a:t>
            </a:r>
          </a:p>
          <a:p>
            <a:pPr marL="457200" indent="-457200" algn="just">
              <a:lnSpc>
                <a:spcPct val="150000"/>
              </a:lnSpc>
              <a:buFont typeface="Wingdings" panose="05000000000000000000" pitchFamily="2" charset="2"/>
              <a:buChar char="q"/>
            </a:pPr>
            <a:r>
              <a:rPr lang="en-US" sz="2800" dirty="0">
                <a:solidFill>
                  <a:srgbClr val="111111"/>
                </a:solidFill>
                <a:latin typeface="Times New Roman" panose="02020603050405020304" pitchFamily="18" charset="0"/>
                <a:cs typeface="Times New Roman" panose="02020603050405020304" pitchFamily="18" charset="0"/>
              </a:rPr>
              <a:t>Quality can simply be defined as the fitness for use for a specific data set.</a:t>
            </a:r>
          </a:p>
          <a:p>
            <a:pPr marL="457200" indent="-457200" algn="just">
              <a:lnSpc>
                <a:spcPct val="150000"/>
              </a:lnSpc>
              <a:buFont typeface="Wingdings" panose="05000000000000000000" pitchFamily="2" charset="2"/>
              <a:buChar char="q"/>
            </a:pPr>
            <a:r>
              <a:rPr lang="en-US" sz="2800" dirty="0">
                <a:solidFill>
                  <a:srgbClr val="111111"/>
                </a:solidFill>
                <a:latin typeface="Times New Roman" panose="02020603050405020304" pitchFamily="18" charset="0"/>
                <a:cs typeface="Times New Roman" panose="02020603050405020304" pitchFamily="18" charset="0"/>
              </a:rPr>
              <a:t>Data that is appropriate for use with one application may not be fit for use with another. It is fully dependent on the scale, accuracy, and extent of the data set, as well as the quality of other data sets to be used</a:t>
            </a:r>
            <a:r>
              <a:rPr lang="en-US" dirty="0"/>
              <a:t>.</a:t>
            </a:r>
          </a:p>
        </p:txBody>
      </p:sp>
    </p:spTree>
    <p:extLst>
      <p:ext uri="{BB962C8B-B14F-4D97-AF65-F5344CB8AC3E}">
        <p14:creationId xmlns:p14="http://schemas.microsoft.com/office/powerpoint/2010/main" val="4066729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9F3B-FCB1-4710-BA46-11F95B26F041}"/>
              </a:ext>
            </a:extLst>
          </p:cNvPr>
          <p:cNvSpPr>
            <a:spLocks noGrp="1"/>
          </p:cNvSpPr>
          <p:nvPr>
            <p:ph type="ctrTitle"/>
          </p:nvPr>
        </p:nvSpPr>
        <p:spPr>
          <a:xfrm>
            <a:off x="261257" y="414814"/>
            <a:ext cx="8621486" cy="588611"/>
          </a:xfrm>
        </p:spPr>
        <p:txBody>
          <a:bodyPr>
            <a:normAutofit/>
          </a:bodyPr>
          <a:lstStyle/>
          <a:p>
            <a:r>
              <a:rPr lang="en-US" sz="2800" b="1" dirty="0">
                <a:solidFill>
                  <a:srgbClr val="00B050"/>
                </a:solidFill>
                <a:latin typeface="Times New Roman" panose="02020603050405020304" pitchFamily="18" charset="0"/>
                <a:cs typeface="Times New Roman" panose="02020603050405020304" pitchFamily="18" charset="0"/>
              </a:rPr>
              <a:t>Spatial data quality</a:t>
            </a:r>
          </a:p>
        </p:txBody>
      </p:sp>
      <p:sp>
        <p:nvSpPr>
          <p:cNvPr id="3" name="Subtitle 2">
            <a:extLst>
              <a:ext uri="{FF2B5EF4-FFF2-40B4-BE49-F238E27FC236}">
                <a16:creationId xmlns:a16="http://schemas.microsoft.com/office/drawing/2014/main" id="{E988C71A-79FC-4254-96A8-B3509F9F2778}"/>
              </a:ext>
            </a:extLst>
          </p:cNvPr>
          <p:cNvSpPr>
            <a:spLocks noGrp="1"/>
          </p:cNvSpPr>
          <p:nvPr>
            <p:ph type="subTitle" idx="1"/>
          </p:nvPr>
        </p:nvSpPr>
        <p:spPr>
          <a:xfrm>
            <a:off x="261257" y="1351614"/>
            <a:ext cx="8621486" cy="4154771"/>
          </a:xfrm>
        </p:spPr>
        <p:txBody>
          <a:bodyPr>
            <a:normAutofit/>
          </a:bodyPr>
          <a:lstStyle/>
          <a:p>
            <a:pPr marL="257175" indent="-257175" algn="just">
              <a:lnSpc>
                <a:spcPct val="150000"/>
              </a:lnSpc>
              <a:buFont typeface="Arial" panose="020B0604020202020204" pitchFamily="34" charset="0"/>
              <a:buChar char="•"/>
            </a:pPr>
            <a:r>
              <a:rPr lang="en-US" b="0" i="1" u="none" strike="noStrike" baseline="0" dirty="0">
                <a:solidFill>
                  <a:srgbClr val="000000"/>
                </a:solidFill>
                <a:latin typeface="Times New Roman" panose="02020603050405020304" pitchFamily="18" charset="0"/>
                <a:cs typeface="Times New Roman" panose="02020603050405020304" pitchFamily="18" charset="0"/>
              </a:rPr>
              <a:t>Spatial data quality</a:t>
            </a:r>
            <a:r>
              <a:rPr lang="en-US" dirty="0">
                <a:solidFill>
                  <a:srgbClr val="000000"/>
                </a:solidFill>
                <a:latin typeface="Times New Roman" panose="02020603050405020304" pitchFamily="18" charset="0"/>
                <a:cs typeface="Times New Roman" panose="02020603050405020304" pitchFamily="18" charset="0"/>
              </a:rPr>
              <a:t>: T</a:t>
            </a:r>
            <a:r>
              <a:rPr lang="en-US" b="0" i="0" u="none" strike="noStrike" baseline="0" dirty="0">
                <a:solidFill>
                  <a:srgbClr val="000000"/>
                </a:solidFill>
                <a:latin typeface="Times New Roman" panose="02020603050405020304" pitchFamily="18" charset="0"/>
                <a:cs typeface="Times New Roman" panose="02020603050405020304" pitchFamily="18" charset="0"/>
              </a:rPr>
              <a:t>he state of accuracy, precision, completeness, consistency and timeliness of the data that makes them appropriate for a particular use</a:t>
            </a:r>
          </a:p>
          <a:p>
            <a:endParaRPr lang="en-US" dirty="0"/>
          </a:p>
        </p:txBody>
      </p:sp>
    </p:spTree>
    <p:extLst>
      <p:ext uri="{BB962C8B-B14F-4D97-AF65-F5344CB8AC3E}">
        <p14:creationId xmlns:p14="http://schemas.microsoft.com/office/powerpoint/2010/main" val="408020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1382</TotalTime>
  <Words>1121</Words>
  <Application>Microsoft Office PowerPoint</Application>
  <PresentationFormat>On-screen Show (4:3)</PresentationFormat>
  <Paragraphs>143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Times New Roman</vt:lpstr>
      <vt:lpstr>Wingdings</vt:lpstr>
      <vt:lpstr>Office Theme</vt:lpstr>
      <vt:lpstr>PowerPoint Presentation</vt:lpstr>
      <vt:lpstr>GIS Data Quality and Error Analysis </vt:lpstr>
      <vt:lpstr>PowerPoint Presentation</vt:lpstr>
      <vt:lpstr>PowerPoint Presentation</vt:lpstr>
      <vt:lpstr>PowerPoint Presentation</vt:lpstr>
      <vt:lpstr>PowerPoint Presentation</vt:lpstr>
      <vt:lpstr>Concern for geospatial data quality</vt:lpstr>
      <vt:lpstr>Geospatial Data Quality</vt:lpstr>
      <vt:lpstr>Spatial data quality</vt:lpstr>
      <vt:lpstr>PowerPoint Presentation</vt:lpstr>
      <vt:lpstr>Data Quality: How good is your data?</vt:lpstr>
      <vt:lpstr>PowerPoint Presentation</vt:lpstr>
      <vt:lpstr>Positional accuracy</vt:lpstr>
      <vt:lpstr>Attribute accuracy</vt:lpstr>
      <vt:lpstr>PowerPoint Presentation</vt:lpstr>
      <vt:lpstr>Kappa</vt:lpstr>
      <vt:lpstr>Factors affecting the reliability of spatial data</vt:lpstr>
      <vt:lpstr>Categories of Error</vt:lpstr>
      <vt:lpstr>PowerPoint Presentation</vt:lpstr>
      <vt:lpstr>PowerPoint Presentation</vt:lpstr>
      <vt:lpstr>PowerPoint Presentation</vt:lpstr>
      <vt:lpstr>PowerPoint Presentation</vt:lpstr>
      <vt:lpstr>PowerPoint Presentation</vt:lpstr>
      <vt:lpstr>PowerPoint Presentation</vt:lpstr>
      <vt:lpstr>Metadata Standards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quality and error analysis in  GIS Data</dc:title>
  <dc:creator>mr.hassan</dc:creator>
  <cp:lastModifiedBy>PC</cp:lastModifiedBy>
  <cp:revision>110</cp:revision>
  <dcterms:created xsi:type="dcterms:W3CDTF">2016-05-31T19:35:02Z</dcterms:created>
  <dcterms:modified xsi:type="dcterms:W3CDTF">2024-11-18T07:38:08Z</dcterms:modified>
</cp:coreProperties>
</file>