
<file path=[Content_Types].xml><?xml version="1.0" encoding="utf-8"?>
<Types xmlns="http://schemas.openxmlformats.org/package/2006/content-types">
  <Default Extension="jpeg" ContentType="image/jpeg"/>
  <Default Extension="JPG" ContentType="image/.jpg"/>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11.fntdata" ContentType="application/x-fontdata"/>
  <Override PartName="/ppt/fonts/font12.fntdata" ContentType="application/x-fontdata"/>
  <Override PartName="/ppt/fonts/font13.fntdata" ContentType="application/x-fontdata"/>
  <Override PartName="/ppt/fonts/font14.fntdata" ContentType="application/x-fontdata"/>
  <Override PartName="/ppt/fonts/font15.fntdata" ContentType="application/x-fontdata"/>
  <Override PartName="/ppt/fonts/font16.fntdata" ContentType="application/x-fontdata"/>
  <Override PartName="/ppt/fonts/font17.fntdata" ContentType="application/x-fontdata"/>
  <Override PartName="/ppt/fonts/font18.fntdata" ContentType="application/x-fontdata"/>
  <Override PartName="/ppt/fonts/font19.fntdata" ContentType="application/x-fontdata"/>
  <Override PartName="/ppt/fonts/font2.fntdata" ContentType="application/x-fontdata"/>
  <Override PartName="/ppt/fonts/font20.fntdata" ContentType="application/x-fontdata"/>
  <Override PartName="/ppt/fonts/font21.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0" r:id="rId3"/>
  </p:sldMasterIdLst>
  <p:notesMasterIdLst>
    <p:notesMasterId r:id="rId5"/>
  </p:notesMasterIdLst>
  <p:sldIdLst>
    <p:sldId id="256" r:id="rId4"/>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Lst>
  <p:sldSz cx="9144000" cy="5143500"/>
  <p:notesSz cx="6858000" cy="9144000"/>
  <p:embeddedFontLst>
    <p:embeddedFont>
      <p:font typeface="Hanken Grotesk" charset="0"/>
      <p:regular r:id="rId32"/>
      <p:bold r:id="rId33"/>
      <p:italic r:id="rId34"/>
      <p:boldItalic r:id="rId35"/>
    </p:embeddedFont>
    <p:embeddedFont>
      <p:font typeface="Lobster" charset="0"/>
      <p:regular r:id="rId36"/>
    </p:embeddedFont>
    <p:embeddedFont>
      <p:font typeface="Poppins" charset="0"/>
      <p:regular r:id="rId37"/>
      <p:bold r:id="rId38"/>
      <p:italic r:id="rId39"/>
      <p:boldItalic r:id="rId40"/>
    </p:embeddedFont>
    <p:embeddedFont>
      <p:font typeface="Inter" charset="0"/>
      <p:regular r:id="rId41"/>
      <p:bold r:id="rId42"/>
      <p:italic r:id="rId43"/>
      <p:boldItalic r:id="rId44"/>
    </p:embeddedFont>
    <p:embeddedFont>
      <p:font typeface="Space Grotesk SemiBold" charset="0"/>
      <p:regular r:id="rId45"/>
      <p:bold r:id="rId46"/>
    </p:embeddedFont>
    <p:embeddedFont>
      <p:font typeface="Inter Medium" charset="0"/>
      <p:regular r:id="rId47"/>
      <p:bold r:id="rId48"/>
      <p:italic r:id="rId49"/>
      <p:boldItalic r:id="rId50"/>
    </p:embeddedFont>
    <p:embeddedFont>
      <p:font typeface="Space Grotesk" charset="0"/>
      <p:regular r:id="rId51"/>
      <p:bold r:id="rId5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p:cViewPr varScale="1">
        <p:scale>
          <a:sx n="100" d="100"/>
          <a:sy n="100" d="100"/>
        </p:scale>
        <p:origin x="0" y="0"/>
      </p:cViewPr>
      <p:guideLst>
        <p:guide orient="horz" pos="1596"/>
        <p:guide pos="2877"/>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2" Type="http://schemas.openxmlformats.org/officeDocument/2006/relationships/font" Target="fonts/font21.fntdata"/><Relationship Id="rId51" Type="http://schemas.openxmlformats.org/officeDocument/2006/relationships/font" Target="fonts/font20.fntdata"/><Relationship Id="rId50" Type="http://schemas.openxmlformats.org/officeDocument/2006/relationships/font" Target="fonts/font19.fntdata"/><Relationship Id="rId5" Type="http://schemas.openxmlformats.org/officeDocument/2006/relationships/notesMaster" Target="notesMasters/notesMaster1.xml"/><Relationship Id="rId49" Type="http://schemas.openxmlformats.org/officeDocument/2006/relationships/font" Target="fonts/font18.fntdata"/><Relationship Id="rId48" Type="http://schemas.openxmlformats.org/officeDocument/2006/relationships/font" Target="fonts/font17.fntdata"/><Relationship Id="rId47" Type="http://schemas.openxmlformats.org/officeDocument/2006/relationships/font" Target="fonts/font16.fntdata"/><Relationship Id="rId46" Type="http://schemas.openxmlformats.org/officeDocument/2006/relationships/font" Target="fonts/font15.fntdata"/><Relationship Id="rId45" Type="http://schemas.openxmlformats.org/officeDocument/2006/relationships/font" Target="fonts/font14.fntdata"/><Relationship Id="rId44" Type="http://schemas.openxmlformats.org/officeDocument/2006/relationships/font" Target="fonts/font13.fntdata"/><Relationship Id="rId43" Type="http://schemas.openxmlformats.org/officeDocument/2006/relationships/font" Target="fonts/font12.fntdata"/><Relationship Id="rId42" Type="http://schemas.openxmlformats.org/officeDocument/2006/relationships/font" Target="fonts/font11.fntdata"/><Relationship Id="rId41" Type="http://schemas.openxmlformats.org/officeDocument/2006/relationships/font" Target="fonts/font10.fntdata"/><Relationship Id="rId40" Type="http://schemas.openxmlformats.org/officeDocument/2006/relationships/font" Target="fonts/font9.fntdata"/><Relationship Id="rId4" Type="http://schemas.openxmlformats.org/officeDocument/2006/relationships/slide" Target="slides/slide1.xml"/><Relationship Id="rId39" Type="http://schemas.openxmlformats.org/officeDocument/2006/relationships/font" Target="fonts/font8.fntdata"/><Relationship Id="rId38" Type="http://schemas.openxmlformats.org/officeDocument/2006/relationships/font" Target="fonts/font7.fntdata"/><Relationship Id="rId37" Type="http://schemas.openxmlformats.org/officeDocument/2006/relationships/font" Target="fonts/font6.fntdata"/><Relationship Id="rId36" Type="http://schemas.openxmlformats.org/officeDocument/2006/relationships/font" Target="fonts/font5.fntdata"/><Relationship Id="rId35" Type="http://schemas.openxmlformats.org/officeDocument/2006/relationships/font" Target="fonts/font4.fntdata"/><Relationship Id="rId34" Type="http://schemas.openxmlformats.org/officeDocument/2006/relationships/font" Target="fonts/font3.fntdata"/><Relationship Id="rId33" Type="http://schemas.openxmlformats.org/officeDocument/2006/relationships/font" Target="fonts/font2.fntdata"/><Relationship Id="rId32" Type="http://schemas.openxmlformats.org/officeDocument/2006/relationships/font" Target="fonts/font1.fntdata"/><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Master" Target="slideMasters/slideMaster2.xml"/><Relationship Id="rId29" Type="http://schemas.openxmlformats.org/officeDocument/2006/relationships/presProps" Target="presProps.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43" name="Shape 1343"/>
        <p:cNvGrpSpPr/>
        <p:nvPr/>
      </p:nvGrpSpPr>
      <p:grpSpPr>
        <a:xfrm>
          <a:off x="0" y="0"/>
          <a:ext cx="0" cy="0"/>
          <a:chOff x="0" y="0"/>
          <a:chExt cx="0" cy="0"/>
        </a:xfrm>
      </p:grpSpPr>
      <p:sp>
        <p:nvSpPr>
          <p:cNvPr id="1344" name="Google Shape;1344;p:notes"/>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5" name="Google Shape;1345;p: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800" b="1"/>
              <a:t>Entered text</a:t>
            </a:r>
            <a:endParaRPr sz="1200"/>
          </a:p>
          <a:p>
            <a:pPr marL="0" lvl="0" indent="0" algn="l" rtl="0">
              <a:spcBef>
                <a:spcPts val="0"/>
              </a:spcBef>
              <a:spcAft>
                <a:spcPts val="0"/>
              </a:spcAft>
              <a:buNone/>
            </a:pPr>
            <a:endParaRPr sz="1200"/>
          </a:p>
          <a:p>
            <a:pPr marL="0" lvl="0" indent="0" algn="l" rtl="0">
              <a:spcBef>
                <a:spcPts val="0"/>
              </a:spcBef>
              <a:spcAft>
                <a:spcPts val="0"/>
              </a:spcAft>
              <a:buNone/>
            </a:pPr>
            <a:r>
              <a:rPr lang="en-GB" sz="1200"/>
              <a:t>Linux pasword managemnet  introduction, a blck page to put my presonal information, with etc/shadow, cange pasword, etc/login.defs, openssl, crypt, generating god pasword, locking an acount and unlock it, edit local files, cheat shet, and other information which you wil want to add in password managemnt in linux operating system how to observe pasword  in linux importance of pasword managemet in  linux</a:t>
            </a:r>
            <a:endParaRPr sz="120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04" name="Shape 1404"/>
        <p:cNvGrpSpPr/>
        <p:nvPr/>
      </p:nvGrpSpPr>
      <p:grpSpPr>
        <a:xfrm>
          <a:off x="0" y="0"/>
          <a:ext cx="0" cy="0"/>
          <a:chOff x="0" y="0"/>
          <a:chExt cx="0" cy="0"/>
        </a:xfrm>
      </p:grpSpPr>
      <p:sp>
        <p:nvSpPr>
          <p:cNvPr id="1405" name="Google Shape;1405;SLIDES_API26971767_4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6" name="Google Shape;1406;SLIDES_API26971767_4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11" name="Shape 1411"/>
        <p:cNvGrpSpPr/>
        <p:nvPr/>
      </p:nvGrpSpPr>
      <p:grpSpPr>
        <a:xfrm>
          <a:off x="0" y="0"/>
          <a:ext cx="0" cy="0"/>
          <a:chOff x="0" y="0"/>
          <a:chExt cx="0" cy="0"/>
        </a:xfrm>
      </p:grpSpPr>
      <p:sp>
        <p:nvSpPr>
          <p:cNvPr id="1412" name="Google Shape;1412;SLIDES_API26971767_5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3" name="Google Shape;1413;SLIDES_API26971767_5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18" name="Shape 1418"/>
        <p:cNvGrpSpPr/>
        <p:nvPr/>
      </p:nvGrpSpPr>
      <p:grpSpPr>
        <a:xfrm>
          <a:off x="0" y="0"/>
          <a:ext cx="0" cy="0"/>
          <a:chOff x="0" y="0"/>
          <a:chExt cx="0" cy="0"/>
        </a:xfrm>
      </p:grpSpPr>
      <p:sp>
        <p:nvSpPr>
          <p:cNvPr id="1419" name="Google Shape;1419;SLIDES_API26971767_5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0" name="Google Shape;1420;SLIDES_API26971767_5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25" name="Shape 1425"/>
        <p:cNvGrpSpPr/>
        <p:nvPr/>
      </p:nvGrpSpPr>
      <p:grpSpPr>
        <a:xfrm>
          <a:off x="0" y="0"/>
          <a:ext cx="0" cy="0"/>
          <a:chOff x="0" y="0"/>
          <a:chExt cx="0" cy="0"/>
        </a:xfrm>
      </p:grpSpPr>
      <p:sp>
        <p:nvSpPr>
          <p:cNvPr id="1426" name="Google Shape;1426;SLIDES_API26971767_6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7" name="Google Shape;1427;SLIDES_API26971767_6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32" name="Shape 1432"/>
        <p:cNvGrpSpPr/>
        <p:nvPr/>
      </p:nvGrpSpPr>
      <p:grpSpPr>
        <a:xfrm>
          <a:off x="0" y="0"/>
          <a:ext cx="0" cy="0"/>
          <a:chOff x="0" y="0"/>
          <a:chExt cx="0" cy="0"/>
        </a:xfrm>
      </p:grpSpPr>
      <p:sp>
        <p:nvSpPr>
          <p:cNvPr id="1433" name="Google Shape;1433;SLIDES_API26971767_7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4" name="Google Shape;1434;SLIDES_API26971767_7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49" name="Shape 1349"/>
        <p:cNvGrpSpPr/>
        <p:nvPr/>
      </p:nvGrpSpPr>
      <p:grpSpPr>
        <a:xfrm>
          <a:off x="0" y="0"/>
          <a:ext cx="0" cy="0"/>
          <a:chOff x="0" y="0"/>
          <a:chExt cx="0" cy="0"/>
        </a:xfrm>
      </p:grpSpPr>
      <p:sp>
        <p:nvSpPr>
          <p:cNvPr id="1350" name="Google Shape;1350;SLIDES_API26971767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1" name="Google Shape;1351;SLIDES_API26971767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55" name="Shape 1355"/>
        <p:cNvGrpSpPr/>
        <p:nvPr/>
      </p:nvGrpSpPr>
      <p:grpSpPr>
        <a:xfrm>
          <a:off x="0" y="0"/>
          <a:ext cx="0" cy="0"/>
          <a:chOff x="0" y="0"/>
          <a:chExt cx="0" cy="0"/>
        </a:xfrm>
      </p:grpSpPr>
      <p:sp>
        <p:nvSpPr>
          <p:cNvPr id="1356" name="Google Shape;1356;SLIDES_API26971767_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7" name="Google Shape;1357;SLIDES_API26971767_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62" name="Shape 1362"/>
        <p:cNvGrpSpPr/>
        <p:nvPr/>
      </p:nvGrpSpPr>
      <p:grpSpPr>
        <a:xfrm>
          <a:off x="0" y="0"/>
          <a:ext cx="0" cy="0"/>
          <a:chOff x="0" y="0"/>
          <a:chExt cx="0" cy="0"/>
        </a:xfrm>
      </p:grpSpPr>
      <p:sp>
        <p:nvSpPr>
          <p:cNvPr id="1363" name="Google Shape;1363;SLIDES_API26971767_1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4" name="Google Shape;1364;SLIDES_API26971767_1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69" name="Shape 1369"/>
        <p:cNvGrpSpPr/>
        <p:nvPr/>
      </p:nvGrpSpPr>
      <p:grpSpPr>
        <a:xfrm>
          <a:off x="0" y="0"/>
          <a:ext cx="0" cy="0"/>
          <a:chOff x="0" y="0"/>
          <a:chExt cx="0" cy="0"/>
        </a:xfrm>
      </p:grpSpPr>
      <p:sp>
        <p:nvSpPr>
          <p:cNvPr id="1370" name="Google Shape;1370;SLIDES_API26971767_1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1" name="Google Shape;1371;SLIDES_API26971767_1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76" name="Shape 1376"/>
        <p:cNvGrpSpPr/>
        <p:nvPr/>
      </p:nvGrpSpPr>
      <p:grpSpPr>
        <a:xfrm>
          <a:off x="0" y="0"/>
          <a:ext cx="0" cy="0"/>
          <a:chOff x="0" y="0"/>
          <a:chExt cx="0" cy="0"/>
        </a:xfrm>
      </p:grpSpPr>
      <p:sp>
        <p:nvSpPr>
          <p:cNvPr id="1377" name="Google Shape;1377;SLIDES_API26971767_2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8" name="Google Shape;1378;SLIDES_API26971767_2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83" name="Shape 1383"/>
        <p:cNvGrpSpPr/>
        <p:nvPr/>
      </p:nvGrpSpPr>
      <p:grpSpPr>
        <a:xfrm>
          <a:off x="0" y="0"/>
          <a:ext cx="0" cy="0"/>
          <a:chOff x="0" y="0"/>
          <a:chExt cx="0" cy="0"/>
        </a:xfrm>
      </p:grpSpPr>
      <p:sp>
        <p:nvSpPr>
          <p:cNvPr id="1384" name="Google Shape;1384;SLIDES_API26971767_2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5" name="Google Shape;1385;SLIDES_API26971767_2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90" name="Shape 1390"/>
        <p:cNvGrpSpPr/>
        <p:nvPr/>
      </p:nvGrpSpPr>
      <p:grpSpPr>
        <a:xfrm>
          <a:off x="0" y="0"/>
          <a:ext cx="0" cy="0"/>
          <a:chOff x="0" y="0"/>
          <a:chExt cx="0" cy="0"/>
        </a:xfrm>
      </p:grpSpPr>
      <p:sp>
        <p:nvSpPr>
          <p:cNvPr id="1391" name="Google Shape;1391;SLIDES_API26971767_3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2" name="Google Shape;1392;SLIDES_API26971767_3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97" name="Shape 1397"/>
        <p:cNvGrpSpPr/>
        <p:nvPr/>
      </p:nvGrpSpPr>
      <p:grpSpPr>
        <a:xfrm>
          <a:off x="0" y="0"/>
          <a:ext cx="0" cy="0"/>
          <a:chOff x="0" y="0"/>
          <a:chExt cx="0" cy="0"/>
        </a:xfrm>
      </p:grpSpPr>
      <p:sp>
        <p:nvSpPr>
          <p:cNvPr id="1398" name="Google Shape;1398;SLIDES_API26971767_4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9" name="Google Shape;1399;SLIDES_API26971767_4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44" name="Shape 44"/>
        <p:cNvGrpSpPr/>
        <p:nvPr/>
      </p:nvGrpSpPr>
      <p:grpSpPr>
        <a:xfrm>
          <a:off x="0" y="0"/>
          <a:ext cx="0" cy="0"/>
          <a:chOff x="0" y="0"/>
          <a:chExt cx="0" cy="0"/>
        </a:xfrm>
      </p:grpSpPr>
      <p:sp>
        <p:nvSpPr>
          <p:cNvPr id="45" name="Google Shape;45;p11"/>
          <p:cNvSpPr txBox="1"/>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p:txBody>
      </p:sp>
      <p:sp>
        <p:nvSpPr>
          <p:cNvPr id="47" name="Google Shape;47;p11"/>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48" name="Shape 48"/>
        <p:cNvGrpSpPr/>
        <p:nvPr/>
      </p:nvGrpSpPr>
      <p:grpSpPr>
        <a:xfrm>
          <a:off x="0" y="0"/>
          <a:ext cx="0" cy="0"/>
          <a:chOff x="0" y="0"/>
          <a:chExt cx="0" cy="0"/>
        </a:xfrm>
      </p:grpSpPr>
      <p:sp>
        <p:nvSpPr>
          <p:cNvPr id="49" name="Google Shape;49;p12"/>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9144000" cy="5143500"/>
          </a:xfrm>
          <a:prstGeom prst="rect">
            <a:avLst/>
          </a:prstGeom>
          <a:noFill/>
          <a:ln w="9525">
            <a:noFill/>
          </a:ln>
        </p:spPr>
      </p:pic>
      <p:sp>
        <p:nvSpPr>
          <p:cNvPr id="2051" name="Rectangle 3"/>
          <p:cNvSpPr>
            <a:spLocks noGrp="1" noChangeArrowheads="1"/>
          </p:cNvSpPr>
          <p:nvPr>
            <p:ph type="ctrTitle"/>
          </p:nvPr>
        </p:nvSpPr>
        <p:spPr>
          <a:xfrm>
            <a:off x="1547813" y="1276350"/>
            <a:ext cx="6908800" cy="812006"/>
          </a:xfrm>
        </p:spPr>
        <p:txBody>
          <a:bodyPr/>
          <a:lstStyle>
            <a:lvl1pPr algn="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1547813" y="2195513"/>
            <a:ext cx="6913562" cy="1314450"/>
          </a:xfrm>
        </p:spPr>
        <p:txBody>
          <a:bodyPr/>
          <a:lstStyle>
            <a:lvl1pPr marL="0" indent="0" algn="r">
              <a:buFontTx/>
              <a:buNone/>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457200" y="4683919"/>
            <a:ext cx="2133600" cy="35718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
        <p:nvSpPr>
          <p:cNvPr id="10" name="Rectangle 6"/>
          <p:cNvSpPr>
            <a:spLocks noGrp="1" noChangeArrowheads="1"/>
          </p:cNvSpPr>
          <p:nvPr>
            <p:ph type="ftr" sz="quarter" idx="3"/>
          </p:nvPr>
        </p:nvSpPr>
        <p:spPr bwMode="auto">
          <a:xfrm>
            <a:off x="3124200" y="4683919"/>
            <a:ext cx="2895600" cy="35718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
        <p:nvSpPr>
          <p:cNvPr id="11" name="Rectangle 7"/>
          <p:cNvSpPr>
            <a:spLocks noGrp="1" noChangeArrowheads="1"/>
          </p:cNvSpPr>
          <p:nvPr>
            <p:ph type="sldNum" sz="quarter" idx="4"/>
          </p:nvPr>
        </p:nvSpPr>
        <p:spPr bwMode="auto">
          <a:xfrm>
            <a:off x="6553200" y="4683919"/>
            <a:ext cx="2133600" cy="35718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Tree>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3442097"/>
            <a:ext cx="7886700" cy="1125140"/>
          </a:xfrm>
        </p:spPr>
        <p:txBody>
          <a:bodyPr/>
          <a:lstStyle>
            <a:lvl1pPr marL="0" indent="0">
              <a:buNone/>
              <a:defRPr sz="1800"/>
            </a:lvl1pPr>
            <a:lvl2pPr marL="342900" indent="0">
              <a:buNone/>
              <a:defRPr sz="1500"/>
            </a:lvl2pPr>
            <a:lvl3pPr marL="685800" indent="0">
              <a:buNone/>
              <a:defRPr sz="135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Tree>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881063"/>
            <a:ext cx="4038600" cy="371475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881063"/>
            <a:ext cx="4038600" cy="371475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
        <p:nvSpPr>
          <p:cNvPr id="7" name="Slide Number Placeholder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Tree>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273844"/>
            <a:ext cx="7886700" cy="994172"/>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260872"/>
            <a:ext cx="3868737"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630238" y="1878806"/>
            <a:ext cx="3868737" cy="2763441"/>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29150" y="1260872"/>
            <a:ext cx="3887788"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29150" y="1878806"/>
            <a:ext cx="3887788" cy="2763441"/>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
        <p:nvSpPr>
          <p:cNvPr id="8" name="Footer Placeholder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
        <p:nvSpPr>
          <p:cNvPr id="9" name="Slide Number Placeholder 8"/>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Tree>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
        <p:nvSpPr>
          <p:cNvPr id="4" name="Footer Placeholder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
        <p:nvSpPr>
          <p:cNvPr id="5" name="Slide Number Placeholder 4"/>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Tree>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
        <p:nvSpPr>
          <p:cNvPr id="3" name="Footer Placeholder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
        <p:nvSpPr>
          <p:cNvPr id="4" name="Slide Number Placeholder 3"/>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Tree>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342900"/>
            <a:ext cx="2949575" cy="120015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788"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630238" y="1543050"/>
            <a:ext cx="2949575"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
        <p:nvSpPr>
          <p:cNvPr id="7" name="Slide Number Placeholder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342900"/>
            <a:ext cx="2949575" cy="120015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788" y="740569"/>
            <a:ext cx="4629150" cy="3655219"/>
          </a:xfrm>
        </p:spPr>
        <p:txBody>
          <a:bodyPr vert="horz" wrap="square" lIns="91440" tIns="45720" rIns="91440" bIns="45720" numCol="1" anchor="t" anchorCtr="0" compatLnSpc="1"/>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630238" y="1543050"/>
            <a:ext cx="2949575"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
        <p:nvSpPr>
          <p:cNvPr id="7" name="Slide Number Placeholder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Tree>
  </p:cSld>
  <p:clrMapOvr>
    <a:masterClrMapping/>
  </p:clrMapOvr>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Tree>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42875"/>
            <a:ext cx="2057400" cy="44529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42875"/>
            <a:ext cx="6019800" cy="44529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Tree>
  </p:cSld>
  <p:clrMapOvr>
    <a:masterClrMapping/>
  </p:clrMapOvr>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p:txBody>
      </p:sp>
      <p:sp>
        <p:nvSpPr>
          <p:cNvPr id="19" name="Google Shape;19;p4"/>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23" name="Google Shape;23;p5"/>
          <p:cNvSpPr txBox="1"/>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24" name="Google Shape;24;p5"/>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31" name="Google Shape;31;p7"/>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 name="Google Shape;37;p9"/>
          <p:cNvSpPr txBox="1"/>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p:txBody>
      </p:sp>
      <p:sp>
        <p:nvSpPr>
          <p:cNvPr id="40" name="Google Shape;40;p9"/>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41" name="Shape 41"/>
        <p:cNvGrpSpPr/>
        <p:nvPr/>
      </p:nvGrpSpPr>
      <p:grpSpPr>
        <a:xfrm>
          <a:off x="0" y="0"/>
          <a:ext cx="0" cy="0"/>
          <a:chOff x="0" y="0"/>
          <a:chExt cx="0" cy="0"/>
        </a:xfrm>
      </p:grpSpPr>
      <p:sp>
        <p:nvSpPr>
          <p:cNvPr id="42" name="Google Shape;42;p10"/>
          <p:cNvSpPr txBox="1"/>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p:txBody>
      </p:sp>
      <p:sp>
        <p:nvSpPr>
          <p:cNvPr id="43" name="Google Shape;43;p10"/>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4" Type="http://schemas.openxmlformats.org/officeDocument/2006/relationships/theme" Target="../theme/theme2.xml"/><Relationship Id="rId13" Type="http://schemas.openxmlformats.org/officeDocument/2006/relationships/image" Target="../media/image2.jpeg"/><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3"/>
          <p:cNvPicPr>
            <a:picLocks noChangeAspect="1"/>
          </p:cNvPicPr>
          <p:nvPr/>
        </p:nvPicPr>
        <p:blipFill>
          <a:blip r:embed="rId13"/>
          <a:stretch>
            <a:fillRect/>
          </a:stretch>
        </p:blipFill>
        <p:spPr>
          <a:xfrm>
            <a:off x="-6350" y="0"/>
            <a:ext cx="9150350" cy="5143500"/>
          </a:xfrm>
          <a:prstGeom prst="rect">
            <a:avLst/>
          </a:prstGeom>
          <a:noFill/>
          <a:ln w="9525">
            <a:noFill/>
          </a:ln>
        </p:spPr>
      </p:pic>
      <p:sp>
        <p:nvSpPr>
          <p:cNvPr id="1027" name="Rectangle 3"/>
          <p:cNvSpPr>
            <a:spLocks noGrp="1"/>
          </p:cNvSpPr>
          <p:nvPr>
            <p:ph type="title"/>
          </p:nvPr>
        </p:nvSpPr>
        <p:spPr>
          <a:xfrm>
            <a:off x="457200" y="142875"/>
            <a:ext cx="8229600" cy="436960"/>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457200" y="881063"/>
            <a:ext cx="8229600" cy="371475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457200" y="4683919"/>
            <a:ext cx="2133600"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05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
        <p:nvSpPr>
          <p:cNvPr id="1030" name="Rectangle 6"/>
          <p:cNvSpPr>
            <a:spLocks noGrp="1" noChangeArrowheads="1"/>
          </p:cNvSpPr>
          <p:nvPr>
            <p:ph type="ftr" sz="quarter" idx="3"/>
          </p:nvPr>
        </p:nvSpPr>
        <p:spPr bwMode="auto">
          <a:xfrm>
            <a:off x="3124200" y="4683919"/>
            <a:ext cx="2895600"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05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
        <p:nvSpPr>
          <p:cNvPr id="1031" name="Rectangle 7"/>
          <p:cNvSpPr>
            <a:spLocks noGrp="1" noChangeArrowheads="1"/>
          </p:cNvSpPr>
          <p:nvPr>
            <p:ph type="sldNum" sz="quarter" idx="4"/>
          </p:nvPr>
        </p:nvSpPr>
        <p:spPr bwMode="auto">
          <a:xfrm>
            <a:off x="6553200" y="4683919"/>
            <a:ext cx="2133600"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050"/>
            </a:lvl1pPr>
          </a:lstStyle>
          <a:p>
            <a:pPr marL="0" lvl="0" indent="0" algn="r" rtl="0">
              <a:spcBef>
                <a:spcPts val="0"/>
              </a:spcBef>
              <a:spcAft>
                <a:spcPts val="0"/>
              </a:spcAft>
              <a:buNone/>
            </a:pPr>
            <a:fld id="{00000000-1234-1234-1234-123412341234}" type="slidenum">
              <a:rPr lang="en-GB"/>
            </a:fld>
            <a:endParaRPr lang="en-GB"/>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ftr="0" dt="0"/>
  <p:txStyles>
    <p:titleStyle>
      <a:lvl1pPr algn="l" rtl="0" fontAlgn="base">
        <a:spcBef>
          <a:spcPct val="0"/>
        </a:spcBef>
        <a:spcAft>
          <a:spcPct val="0"/>
        </a:spcAft>
        <a:defRPr sz="27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80604020202020204" pitchFamily="34" charset="0"/>
          <a:ea typeface="SimSun" pitchFamily="2" charset="-122"/>
        </a:defRPr>
      </a:lvl2pPr>
      <a:lvl3pPr algn="l" rtl="0" fontAlgn="base">
        <a:spcBef>
          <a:spcPct val="0"/>
        </a:spcBef>
        <a:spcAft>
          <a:spcPct val="0"/>
        </a:spcAft>
        <a:defRPr sz="3600">
          <a:solidFill>
            <a:schemeClr val="tx1"/>
          </a:solidFill>
          <a:latin typeface="Arial" panose="02080604020202020204" pitchFamily="34" charset="0"/>
          <a:ea typeface="SimSun" pitchFamily="2" charset="-122"/>
        </a:defRPr>
      </a:lvl3pPr>
      <a:lvl4pPr algn="l" rtl="0" fontAlgn="base">
        <a:spcBef>
          <a:spcPct val="0"/>
        </a:spcBef>
        <a:spcAft>
          <a:spcPct val="0"/>
        </a:spcAft>
        <a:defRPr sz="3600">
          <a:solidFill>
            <a:schemeClr val="tx1"/>
          </a:solidFill>
          <a:latin typeface="Arial" panose="02080604020202020204" pitchFamily="34" charset="0"/>
          <a:ea typeface="SimSun" pitchFamily="2" charset="-122"/>
        </a:defRPr>
      </a:lvl4pPr>
      <a:lvl5pPr algn="l" rtl="0" fontAlgn="base">
        <a:spcBef>
          <a:spcPct val="0"/>
        </a:spcBef>
        <a:spcAft>
          <a:spcPct val="0"/>
        </a:spcAft>
        <a:defRPr sz="3600">
          <a:solidFill>
            <a:schemeClr val="tx1"/>
          </a:solidFill>
          <a:latin typeface="Arial" panose="02080604020202020204" pitchFamily="34" charset="0"/>
          <a:ea typeface="SimSun" pitchFamily="2" charset="-122"/>
        </a:defRPr>
      </a:lvl5pPr>
      <a:lvl6pPr marL="457200" algn="l" rtl="0" fontAlgn="base">
        <a:spcBef>
          <a:spcPct val="0"/>
        </a:spcBef>
        <a:spcAft>
          <a:spcPct val="0"/>
        </a:spcAft>
        <a:defRPr sz="3600">
          <a:solidFill>
            <a:schemeClr val="tx1"/>
          </a:solidFill>
          <a:latin typeface="Arial" panose="02080604020202020204" pitchFamily="34" charset="0"/>
          <a:ea typeface="SimSun" pitchFamily="2" charset="-122"/>
        </a:defRPr>
      </a:lvl6pPr>
      <a:lvl7pPr marL="914400" algn="l" rtl="0" fontAlgn="base">
        <a:spcBef>
          <a:spcPct val="0"/>
        </a:spcBef>
        <a:spcAft>
          <a:spcPct val="0"/>
        </a:spcAft>
        <a:defRPr sz="3600">
          <a:solidFill>
            <a:schemeClr val="tx1"/>
          </a:solidFill>
          <a:latin typeface="Arial" panose="02080604020202020204" pitchFamily="34" charset="0"/>
          <a:ea typeface="SimSun" pitchFamily="2" charset="-122"/>
        </a:defRPr>
      </a:lvl7pPr>
      <a:lvl8pPr marL="1371600" algn="l" rtl="0" fontAlgn="base">
        <a:spcBef>
          <a:spcPct val="0"/>
        </a:spcBef>
        <a:spcAft>
          <a:spcPct val="0"/>
        </a:spcAft>
        <a:defRPr sz="3600">
          <a:solidFill>
            <a:schemeClr val="tx1"/>
          </a:solidFill>
          <a:latin typeface="Arial" panose="02080604020202020204" pitchFamily="34" charset="0"/>
          <a:ea typeface="SimSun" pitchFamily="2" charset="-122"/>
        </a:defRPr>
      </a:lvl8pPr>
      <a:lvl9pPr marL="1828800" algn="l" rtl="0" fontAlgn="base">
        <a:spcBef>
          <a:spcPct val="0"/>
        </a:spcBef>
        <a:spcAft>
          <a:spcPct val="0"/>
        </a:spcAft>
        <a:defRPr sz="3600">
          <a:solidFill>
            <a:schemeClr val="tx1"/>
          </a:solidFill>
          <a:latin typeface="Arial" panose="02080604020202020204" pitchFamily="34" charset="0"/>
          <a:ea typeface="SimSun" pitchFamily="2" charset="-122"/>
        </a:defRPr>
      </a:lvl9pPr>
    </p:titleStyle>
    <p:bodyStyle>
      <a:lvl1pPr marL="257175" indent="-257175" algn="l" rtl="0" fontAlgn="base">
        <a:spcBef>
          <a:spcPct val="15000"/>
        </a:spcBef>
        <a:spcAft>
          <a:spcPct val="0"/>
        </a:spcAft>
        <a:buChar char="•"/>
        <a:defRPr sz="2400" kern="1200">
          <a:solidFill>
            <a:schemeClr val="tx1"/>
          </a:solidFill>
          <a:latin typeface="+mn-lt"/>
          <a:ea typeface="+mn-ea"/>
          <a:cs typeface="+mn-cs"/>
        </a:defRPr>
      </a:lvl1pPr>
      <a:lvl2pPr marL="557530" indent="-213995" algn="l" rtl="0" fontAlgn="base">
        <a:spcBef>
          <a:spcPct val="15000"/>
        </a:spcBef>
        <a:spcAft>
          <a:spcPct val="0"/>
        </a:spcAft>
        <a:buChar char="–"/>
        <a:defRPr sz="2100" kern="1200">
          <a:solidFill>
            <a:schemeClr val="tx1"/>
          </a:solidFill>
          <a:latin typeface="+mn-lt"/>
          <a:ea typeface="+mn-ea"/>
          <a:cs typeface="+mn-cs"/>
        </a:defRPr>
      </a:lvl2pPr>
      <a:lvl3pPr marL="857250" indent="-171450" algn="l" rtl="0" fontAlgn="base">
        <a:spcBef>
          <a:spcPct val="15000"/>
        </a:spcBef>
        <a:spcAft>
          <a:spcPct val="0"/>
        </a:spcAft>
        <a:buChar char="•"/>
        <a:defRPr sz="1800" kern="1200">
          <a:solidFill>
            <a:schemeClr val="tx1"/>
          </a:solidFill>
          <a:latin typeface="+mn-lt"/>
          <a:ea typeface="+mn-ea"/>
          <a:cs typeface="+mn-cs"/>
        </a:defRPr>
      </a:lvl3pPr>
      <a:lvl4pPr marL="1200150" indent="-171450" algn="l" rtl="0" fontAlgn="base">
        <a:spcBef>
          <a:spcPct val="15000"/>
        </a:spcBef>
        <a:spcAft>
          <a:spcPct val="0"/>
        </a:spcAft>
        <a:buChar char="–"/>
        <a:defRPr sz="1500" kern="1200">
          <a:solidFill>
            <a:schemeClr val="tx1"/>
          </a:solidFill>
          <a:latin typeface="+mn-lt"/>
          <a:ea typeface="+mn-ea"/>
          <a:cs typeface="+mn-cs"/>
        </a:defRPr>
      </a:lvl4pPr>
      <a:lvl5pPr marL="1543050" indent="-171450" algn="l" rtl="0" fontAlgn="base">
        <a:spcBef>
          <a:spcPct val="15000"/>
        </a:spcBef>
        <a:spcAft>
          <a:spcPct val="0"/>
        </a:spcAft>
        <a:buChar char="»"/>
        <a:defRPr sz="15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8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8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8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8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3.xml"/><Relationship Id="rId1" Type="http://schemas.openxmlformats.org/officeDocument/2006/relationships/image" Target="../media/image6.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3.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4.xml"/><Relationship Id="rId1" Type="http://schemas.openxmlformats.org/officeDocument/2006/relationships/image" Target="../media/image4.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4.xml"/><Relationship Id="rId1" Type="http://schemas.openxmlformats.org/officeDocument/2006/relationships/image" Target="../media/image5.GIF"/></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4.xml"/><Relationship Id="rId1"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346" name="Shape 1346"/>
        <p:cNvGrpSpPr/>
        <p:nvPr/>
      </p:nvGrpSpPr>
      <p:grpSpPr>
        <a:xfrm>
          <a:off x="0" y="0"/>
          <a:ext cx="0" cy="0"/>
          <a:chOff x="0" y="0"/>
          <a:chExt cx="0" cy="0"/>
        </a:xfrm>
      </p:grpSpPr>
      <p:sp>
        <p:nvSpPr>
          <p:cNvPr id="1347" name="Google Shape;1347;p124"/>
          <p:cNvSpPr txBox="1"/>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US"/>
              <a:t>SYSTEM </a:t>
            </a:r>
            <a:br>
              <a:rPr lang="en-US"/>
            </a:br>
            <a:r>
              <a:rPr lang="en-US"/>
              <a:t>FUNCTIONALITY</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407" name="Shape 1407"/>
        <p:cNvGrpSpPr/>
        <p:nvPr/>
      </p:nvGrpSpPr>
      <p:grpSpPr>
        <a:xfrm>
          <a:off x="0" y="0"/>
          <a:ext cx="0" cy="0"/>
          <a:chOff x="0" y="0"/>
          <a:chExt cx="0" cy="0"/>
        </a:xfrm>
      </p:grpSpPr>
      <p:sp>
        <p:nvSpPr>
          <p:cNvPr id="2" name="Title 1"/>
          <p:cNvSpPr>
            <a:spLocks noGrp="1"/>
          </p:cNvSpPr>
          <p:nvPr>
            <p:ph type="title"/>
          </p:nvPr>
        </p:nvSpPr>
        <p:spPr>
          <a:xfrm>
            <a:off x="624205" y="1282065"/>
            <a:ext cx="7886700" cy="1557655"/>
          </a:xfrm>
        </p:spPr>
        <p:txBody>
          <a:bodyPr/>
          <a:p>
            <a:pPr algn="ctr"/>
            <a:r>
              <a:rPr lang="en-US"/>
              <a:t>By Creating API </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414" name="Shape 1414"/>
        <p:cNvGrpSpPr/>
        <p:nvPr/>
      </p:nvGrpSpPr>
      <p:grpSpPr>
        <a:xfrm>
          <a:off x="0" y="0"/>
          <a:ext cx="0" cy="0"/>
          <a:chOff x="0" y="0"/>
          <a:chExt cx="0" cy="0"/>
        </a:xfrm>
      </p:grpSpPr>
      <p:sp>
        <p:nvSpPr>
          <p:cNvPr id="2" name="Title 1"/>
          <p:cNvSpPr>
            <a:spLocks noGrp="1"/>
          </p:cNvSpPr>
          <p:nvPr>
            <p:ph type="title"/>
          </p:nvPr>
        </p:nvSpPr>
        <p:spPr>
          <a:xfrm>
            <a:off x="624205" y="1282065"/>
            <a:ext cx="7886700" cy="1495425"/>
          </a:xfrm>
        </p:spPr>
        <p:txBody>
          <a:bodyPr>
            <a:normAutofit fontScale="90000"/>
          </a:bodyPr>
          <a:p>
            <a:pPr marL="342900" indent="-342900">
              <a:buFont typeface="Arial" panose="02080604020202020204" pitchFamily="34" charset="0"/>
              <a:buChar char="•"/>
            </a:pPr>
            <a:r>
              <a:rPr lang="en-US" sz="2000"/>
              <a:t>Understand the Data You’ll Deal With</a:t>
            </a:r>
            <a:br>
              <a:rPr lang="en-US" sz="2000"/>
            </a:br>
            <a:r>
              <a:rPr lang="en-US" sz="2000"/>
              <a:t>Before creating an API, you need to understand the structure and format of the data.</a:t>
            </a:r>
            <a:br>
              <a:rPr lang="en-US" sz="2000"/>
            </a:br>
            <a:br>
              <a:rPr lang="en-US" sz="2000"/>
            </a:br>
            <a:r>
              <a:rPr lang="en-US" sz="2000"/>
              <a:t> </a:t>
            </a:r>
            <a:endParaRPr lang="en-US" sz="2000"/>
          </a:p>
        </p:txBody>
      </p:sp>
      <p:sp>
        <p:nvSpPr>
          <p:cNvPr id="4" name="Text Placeholder 3"/>
          <p:cNvSpPr/>
          <p:nvPr>
            <p:ph type="body" idx="1"/>
          </p:nvPr>
        </p:nvSpPr>
        <p:spPr>
          <a:xfrm>
            <a:off x="624205" y="2491740"/>
            <a:ext cx="7886700" cy="1379220"/>
          </a:xfrm>
        </p:spPr>
        <p:txBody>
          <a:bodyPr>
            <a:normAutofit lnSpcReduction="20000"/>
          </a:bodyPr>
          <a:p>
            <a:pPr marL="285750" indent="-285750" algn="ctr">
              <a:buFont typeface="Arial" panose="02080604020202020204" pitchFamily="34" charset="0"/>
              <a:buChar char="•"/>
            </a:pPr>
            <a:r>
              <a:rPr lang="en-US">
                <a:sym typeface="+mn-ea"/>
              </a:rPr>
              <a:t>Most APIs exchange data in JSON (JavaScript Object Notation) because it is lightweight, easy to read, and widely supported.</a:t>
            </a:r>
            <a:endParaRPr lang="en-US">
              <a:sym typeface="+mn-ea"/>
            </a:endParaRPr>
          </a:p>
          <a:p>
            <a:pPr marL="285750" indent="-285750" algn="ctr">
              <a:buFont typeface="Arial" panose="02080604020202020204" pitchFamily="34" charset="0"/>
              <a:buChar char="•"/>
            </a:pPr>
            <a:endParaRPr lang="en-US">
              <a:sym typeface="+mn-ea"/>
            </a:endParaRPr>
          </a:p>
          <a:p>
            <a:pPr marL="285750" indent="-285750" algn="ctr">
              <a:buFont typeface="Arial" panose="02080604020202020204" pitchFamily="34" charset="0"/>
              <a:buChar char="•"/>
            </a:pPr>
            <a:r>
              <a:rPr lang="en-US">
                <a:sym typeface="+mn-ea"/>
              </a:rPr>
              <a:t>So in order to Interact with other system WE should  deal with creating our backend to suport interactig with JSON data                   </a:t>
            </a:r>
            <a:endParaRPr lang="en-US"/>
          </a:p>
          <a:p>
            <a:pPr marL="285750" indent="-285750" algn="ctr">
              <a:buFont typeface="Arial" panose="02080604020202020204" pitchFamily="34" charset="0"/>
              <a:buChar char="•"/>
            </a:pP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421" name="Shape 1421"/>
        <p:cNvGrpSpPr/>
        <p:nvPr/>
      </p:nvGrpSpPr>
      <p:grpSpPr>
        <a:xfrm>
          <a:off x="0" y="0"/>
          <a:ext cx="0" cy="0"/>
          <a:chOff x="0" y="0"/>
          <a:chExt cx="0" cy="0"/>
        </a:xfrm>
      </p:grpSpPr>
      <p:pic>
        <p:nvPicPr>
          <p:cNvPr id="2" name="Picture 1" descr="serializer"/>
          <p:cNvPicPr>
            <a:picLocks noChangeAspect="1"/>
          </p:cNvPicPr>
          <p:nvPr/>
        </p:nvPicPr>
        <p:blipFill>
          <a:blip r:embed="rId1"/>
          <a:stretch>
            <a:fillRect/>
          </a:stretch>
        </p:blipFill>
        <p:spPr>
          <a:xfrm>
            <a:off x="0" y="0"/>
            <a:ext cx="9144000" cy="51435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428" name="Shape 1428"/>
        <p:cNvGrpSpPr/>
        <p:nvPr/>
      </p:nvGrpSpPr>
      <p:grpSpPr>
        <a:xfrm>
          <a:off x="0" y="0"/>
          <a:ext cx="0" cy="0"/>
          <a:chOff x="0" y="0"/>
          <a:chExt cx="0" cy="0"/>
        </a:xfrm>
      </p:grpSpPr>
      <p:sp>
        <p:nvSpPr>
          <p:cNvPr id="3" name="Title 2"/>
          <p:cNvSpPr>
            <a:spLocks noGrp="1"/>
          </p:cNvSpPr>
          <p:nvPr>
            <p:ph type="title"/>
          </p:nvPr>
        </p:nvSpPr>
        <p:spPr/>
        <p:txBody>
          <a:bodyPr/>
          <a:p>
            <a:r>
              <a:rPr lang="en-US" sz="1800"/>
              <a:t>A serializer:</a:t>
            </a:r>
            <a:br>
              <a:rPr lang="en-US" sz="1800"/>
            </a:br>
            <a:br>
              <a:rPr lang="en-US" sz="1800"/>
            </a:br>
            <a:r>
              <a:rPr lang="en-US" sz="1800"/>
              <a:t>In the context of web development, especially when using Django Rest Framework (DRF), is a tool that helps convert complex data types (like Django models or QuerySets) into a format that can be easily rendered into JSON, XML, or other content types. Additionally, serializers handle the reverse process, converting incoming data (e.g., JSON from a client) back into Python objects or Django models for processing and storage.</a:t>
            </a:r>
            <a:endParaRPr lang="en-US" sz="18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435" name="Shape 1435"/>
        <p:cNvGrpSpPr/>
        <p:nvPr/>
      </p:nvGrpSpPr>
      <p:grpSpPr>
        <a:xfrm>
          <a:off x="0" y="0"/>
          <a:ext cx="0" cy="0"/>
          <a:chOff x="0" y="0"/>
          <a:chExt cx="0" cy="0"/>
        </a:xfrm>
      </p:grpSpPr>
      <p:sp>
        <p:nvSpPr>
          <p:cNvPr id="2" name="Title 1"/>
          <p:cNvSpPr>
            <a:spLocks noGrp="1"/>
          </p:cNvSpPr>
          <p:nvPr>
            <p:ph type="title"/>
          </p:nvPr>
        </p:nvSpPr>
        <p:spPr>
          <a:xfrm>
            <a:off x="624205" y="975995"/>
            <a:ext cx="7886700" cy="2729230"/>
          </a:xfrm>
        </p:spPr>
        <p:txBody>
          <a:bodyPr/>
          <a:p>
            <a:r>
              <a:rPr lang="en-US" sz="1600"/>
              <a:t>from rest_framework import serializers</a:t>
            </a:r>
            <a:br>
              <a:rPr lang="en-US" sz="1600"/>
            </a:br>
            <a:r>
              <a:rPr lang="en-US" sz="1600"/>
              <a:t>from .models import *</a:t>
            </a:r>
            <a:br>
              <a:rPr lang="en-US" sz="1600"/>
            </a:br>
            <a:br>
              <a:rPr lang="en-US" sz="1600"/>
            </a:br>
            <a:br>
              <a:rPr lang="en-US" sz="1600"/>
            </a:br>
            <a:r>
              <a:rPr lang="en-US" sz="1600"/>
              <a:t>class modelSerializer(serializers.ModelSerializer):</a:t>
            </a:r>
            <a:br>
              <a:rPr lang="en-US" sz="1600"/>
            </a:br>
            <a:br>
              <a:rPr lang="en-US" sz="1600"/>
            </a:br>
            <a:r>
              <a:rPr lang="en-US" sz="1600"/>
              <a:t>    class Meta:</a:t>
            </a:r>
            <a:br>
              <a:rPr lang="en-US" sz="1600"/>
            </a:br>
            <a:r>
              <a:rPr lang="en-US" sz="1600"/>
              <a:t>        model = model_name</a:t>
            </a:r>
            <a:br>
              <a:rPr lang="en-US" sz="1600"/>
            </a:br>
            <a:r>
              <a:rPr lang="en-US" sz="1600"/>
              <a:t>        fields = "__all__"</a:t>
            </a:r>
            <a:endParaRPr lang="en-US" sz="16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Placeholder 2"/>
          <p:cNvSpPr>
            <a:spLocks noGrp="1"/>
          </p:cNvSpPr>
          <p:nvPr>
            <p:ph type="body" idx="1"/>
          </p:nvPr>
        </p:nvSpPr>
        <p:spPr>
          <a:xfrm>
            <a:off x="624205" y="913130"/>
            <a:ext cx="7886700" cy="4230370"/>
          </a:xfrm>
        </p:spPr>
        <p:txBody>
          <a:bodyPr/>
          <a:p>
            <a:pPr marL="285750" indent="-285750">
              <a:buFont typeface="Arial" panose="02080604020202020204" pitchFamily="34" charset="0"/>
              <a:buChar char="•"/>
            </a:pPr>
            <a:r>
              <a:rPr lang="en-US"/>
              <a:t>first line we have import serializer from rest framework that wil help us to serialize our data to suport our API’s</a:t>
            </a:r>
            <a:endParaRPr lang="en-US"/>
          </a:p>
          <a:p>
            <a:pPr>
              <a:buFont typeface="Arial" panose="02080604020202020204" pitchFamily="34" charset="0"/>
            </a:pPr>
            <a:endParaRPr lang="en-US"/>
          </a:p>
          <a:p>
            <a:pPr marL="285750" indent="-285750">
              <a:buFont typeface="Arial" panose="02080604020202020204" pitchFamily="34" charset="0"/>
              <a:buChar char="•"/>
            </a:pPr>
            <a:r>
              <a:rPr lang="en-US"/>
              <a:t>we have declare our class and name our serializer class and we pass arguement within balcket, worry out those word are from serializer to support our API data conversion and procesing they are always availabe in every serializer class</a:t>
            </a:r>
            <a:endParaRPr lang="en-US"/>
          </a:p>
          <a:p>
            <a:pPr>
              <a:buFont typeface="Arial" panose="02080604020202020204" pitchFamily="34" charset="0"/>
            </a:pPr>
            <a:endParaRPr lang="en-US"/>
          </a:p>
          <a:p>
            <a:pPr marL="285750" indent="-285750">
              <a:buFont typeface="Arial" panose="02080604020202020204" pitchFamily="34" charset="0"/>
              <a:buChar char="•"/>
            </a:pPr>
            <a:r>
              <a:rPr lang="en-US"/>
              <a:t>model:</a:t>
            </a:r>
            <a:endParaRPr lang="en-US"/>
          </a:p>
          <a:p>
            <a:pPr>
              <a:buFont typeface="Arial" panose="02080604020202020204" pitchFamily="34" charset="0"/>
            </a:pPr>
            <a:r>
              <a:rPr lang="en-US"/>
              <a:t>	this means you should add model you want it is data to be 	serialized </a:t>
            </a:r>
            <a:endParaRPr lang="en-US"/>
          </a:p>
          <a:p>
            <a:pPr marL="285750" indent="-285750">
              <a:buFont typeface="Arial" panose="02080604020202020204" pitchFamily="34" charset="0"/>
              <a:buChar char="•"/>
            </a:pPr>
            <a:r>
              <a:rPr lang="en-US"/>
              <a:t>__all__:</a:t>
            </a:r>
            <a:endParaRPr lang="en-US"/>
          </a:p>
          <a:p>
            <a:pPr>
              <a:buFont typeface="Arial" panose="02080604020202020204" pitchFamily="34" charset="0"/>
            </a:pPr>
            <a:r>
              <a:rPr lang="en-US"/>
              <a:t>	This means all fields availble on that model will be serialized </a:t>
            </a:r>
            <a:endParaRPr lang="en-US"/>
          </a:p>
          <a:p>
            <a:pPr>
              <a:buFont typeface="Arial" panose="02080604020202020204" pitchFamily="34" charset="0"/>
            </a:pPr>
            <a:r>
              <a:rPr lang="en-US"/>
              <a:t>  </a:t>
            </a: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t>Let’s create our System Funtionalities</a:t>
            </a: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Placeholder 2"/>
          <p:cNvSpPr>
            <a:spLocks noGrp="1"/>
          </p:cNvSpPr>
          <p:nvPr>
            <p:ph type="body" idx="1"/>
          </p:nvPr>
        </p:nvSpPr>
        <p:spPr>
          <a:xfrm>
            <a:off x="624205" y="744855"/>
            <a:ext cx="7886700" cy="3822700"/>
          </a:xfrm>
        </p:spPr>
        <p:txBody>
          <a:bodyPr/>
          <a:p>
            <a:endParaRPr lang="en-US"/>
          </a:p>
          <a:p>
            <a:endParaRPr lang="en-US"/>
          </a:p>
          <a:p>
            <a:endParaRPr lang="en-US"/>
          </a:p>
          <a:p>
            <a:r>
              <a:rPr lang="en-US"/>
              <a:t>Every system should perform (CRUD) function that means Create, Read, Update and Delete all of them can be done also by using Django Rest Framework So That this is how django will interact with other System</a:t>
            </a: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24205" y="287020"/>
            <a:ext cx="7886700" cy="699135"/>
          </a:xfrm>
        </p:spPr>
        <p:txBody>
          <a:bodyPr/>
          <a:p>
            <a:r>
              <a:rPr lang="en-US"/>
              <a:t>Read</a:t>
            </a:r>
            <a:endParaRPr lang="en-US"/>
          </a:p>
        </p:txBody>
      </p:sp>
      <p:sp>
        <p:nvSpPr>
          <p:cNvPr id="3" name="Text Placeholder 2"/>
          <p:cNvSpPr>
            <a:spLocks noGrp="1"/>
          </p:cNvSpPr>
          <p:nvPr>
            <p:ph type="body" idx="1"/>
          </p:nvPr>
        </p:nvSpPr>
        <p:spPr>
          <a:xfrm>
            <a:off x="624205" y="1162050"/>
            <a:ext cx="7886700" cy="3405505"/>
          </a:xfrm>
        </p:spPr>
        <p:txBody>
          <a:bodyPr/>
          <a:p>
            <a:r>
              <a:rPr lang="en-US"/>
              <a:t>This is used to display data from backend that user can see them to the front-end and this devided in to many form some of them are </a:t>
            </a:r>
            <a:endParaRPr lang="en-US"/>
          </a:p>
          <a:p>
            <a:pPr marL="285750" indent="-285750">
              <a:buFont typeface="Arial" panose="02080604020202020204" pitchFamily="34" charset="0"/>
              <a:buChar char="•"/>
            </a:pPr>
            <a:r>
              <a:rPr lang="en-US"/>
              <a:t>Get all</a:t>
            </a:r>
            <a:endParaRPr lang="en-US"/>
          </a:p>
          <a:p>
            <a:pPr marL="285750" indent="-285750">
              <a:buFont typeface="Arial" panose="02080604020202020204" pitchFamily="34" charset="0"/>
              <a:buChar char="•"/>
            </a:pPr>
            <a:r>
              <a:rPr lang="en-US"/>
              <a:t>Get By Id</a:t>
            </a:r>
            <a:endParaRPr lang="en-US"/>
          </a:p>
          <a:p>
            <a:pPr marL="285750" indent="-285750">
              <a:buFont typeface="Arial" panose="02080604020202020204" pitchFamily="34" charset="0"/>
              <a:buChar char="•"/>
            </a:pPr>
            <a:r>
              <a:rPr lang="en-US"/>
              <a:t>get by specific feature</a:t>
            </a:r>
            <a:endParaRPr lang="en-US"/>
          </a:p>
          <a:p>
            <a:pPr>
              <a:buFont typeface="Arial" panose="02080604020202020204" pitchFamily="34" charset="0"/>
            </a:pPr>
            <a:endParaRPr lang="en-US"/>
          </a:p>
          <a:p>
            <a:pPr>
              <a:buFont typeface="Arial" panose="02080604020202020204" pitchFamily="34" charset="0"/>
            </a:pPr>
            <a:r>
              <a:rPr lang="en-US">
                <a:sym typeface="+mn-ea"/>
              </a:rPr>
              <a:t>How does GET work </a:t>
            </a:r>
            <a:endParaRPr lang="en-US"/>
          </a:p>
          <a:p>
            <a:pPr marL="285750" indent="-285750">
              <a:buFont typeface="Arial" panose="02080604020202020204" pitchFamily="34" charset="0"/>
              <a:buChar char="•"/>
            </a:pPr>
            <a:r>
              <a:rPr lang="en-US">
                <a:sym typeface="+mn-ea"/>
              </a:rPr>
              <a:t>First It establish the request to the server ask for certain data then the server provide response by using GET method to comunicate to server</a:t>
            </a:r>
            <a:endParaRPr lang="en-US"/>
          </a:p>
          <a:p>
            <a:pPr>
              <a:buFont typeface="Arial" panose="02080604020202020204" pitchFamily="34" charset="0"/>
            </a:pPr>
            <a:r>
              <a:rPr lang="en-US"/>
              <a:t>  </a:t>
            </a: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24205" y="1113155"/>
            <a:ext cx="7886700" cy="798195"/>
          </a:xfrm>
        </p:spPr>
        <p:txBody>
          <a:bodyPr/>
          <a:p>
            <a:r>
              <a:rPr lang="en-US"/>
              <a:t>GET ALL</a:t>
            </a:r>
            <a:endParaRPr lang="en-US"/>
          </a:p>
        </p:txBody>
      </p:sp>
      <p:sp>
        <p:nvSpPr>
          <p:cNvPr id="3" name="Text Placeholder 2"/>
          <p:cNvSpPr>
            <a:spLocks noGrp="1"/>
          </p:cNvSpPr>
          <p:nvPr>
            <p:ph type="body" idx="1"/>
          </p:nvPr>
        </p:nvSpPr>
        <p:spPr>
          <a:xfrm>
            <a:off x="624205" y="2001520"/>
            <a:ext cx="7886700" cy="2566035"/>
          </a:xfrm>
        </p:spPr>
        <p:txBody>
          <a:bodyPr/>
          <a:p>
            <a:pPr marL="285750" indent="-285750">
              <a:buFont typeface="Arial" panose="02080604020202020204" pitchFamily="34" charset="0"/>
              <a:buChar char="•"/>
            </a:pPr>
            <a:r>
              <a:rPr lang="en-US"/>
              <a:t>This is just like SELECT *  in sql queries</a:t>
            </a:r>
            <a:endParaRPr lang="en-US"/>
          </a:p>
          <a:p>
            <a:pPr marL="285750" indent="-285750">
              <a:buFont typeface="Arial" panose="02080604020202020204" pitchFamily="34" charset="0"/>
              <a:buChar char="•"/>
            </a:pPr>
            <a:endParaRPr lang="en-US"/>
          </a:p>
          <a:p>
            <a:pPr marL="285750" indent="-285750">
              <a:buFont typeface="Arial" panose="02080604020202020204" pitchFamily="34" charset="0"/>
              <a:buChar char="•"/>
            </a:pPr>
            <a:r>
              <a:rPr lang="en-US"/>
              <a:t>In django we use </a:t>
            </a:r>
            <a:r>
              <a:rPr lang="en-US">
                <a:sym typeface="+mn-ea"/>
              </a:rPr>
              <a:t>Built in djnago function </a:t>
            </a:r>
            <a:endParaRPr lang="en-US"/>
          </a:p>
          <a:p>
            <a:pPr marL="285750" indent="-285750"/>
            <a:r>
              <a:rPr lang="en-US"/>
              <a:t>	all() </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352" name="Shape 1352"/>
        <p:cNvGrpSpPr/>
        <p:nvPr/>
      </p:nvGrpSpPr>
      <p:grpSpPr>
        <a:xfrm>
          <a:off x="0" y="0"/>
          <a:ext cx="0" cy="0"/>
          <a:chOff x="0" y="0"/>
          <a:chExt cx="0" cy="0"/>
        </a:xfrm>
      </p:grpSpPr>
      <p:sp>
        <p:nvSpPr>
          <p:cNvPr id="1354" name="Google Shape;1354;p125"/>
          <p:cNvSpPr txBox="1"/>
          <p:nvPr>
            <p:ph type="body" idx="1"/>
          </p:nvPr>
        </p:nvSpPr>
        <p:spPr>
          <a:xfrm>
            <a:off x="566420" y="579120"/>
            <a:ext cx="7777480" cy="4226560"/>
          </a:xfrm>
          <a:prstGeom prst="rect">
            <a:avLst/>
          </a:prstGeom>
        </p:spPr>
        <p:txBody>
          <a:bodyPr spcFirstLastPara="1" wrap="square" lIns="91425" tIns="91425" rIns="91425" bIns="91425" anchor="t" anchorCtr="0">
            <a:noAutofit/>
          </a:bodyPr>
          <a:lstStyle/>
          <a:p>
            <a:pPr marL="0" lvl="0" indent="0" algn="l" rtl="0">
              <a:spcBef>
                <a:spcPts val="1200"/>
              </a:spcBef>
              <a:spcAft>
                <a:spcPts val="1200"/>
              </a:spcAft>
              <a:buFont typeface="Arial" panose="02080604020202020204" pitchFamily="34" charset="0"/>
              <a:buNone/>
            </a:pPr>
            <a:endParaRPr lang="en-US" altLang="en-GB" sz="1600"/>
          </a:p>
          <a:p>
            <a:pPr marL="0" lvl="0" indent="0" algn="l" rtl="0">
              <a:spcBef>
                <a:spcPts val="1200"/>
              </a:spcBef>
              <a:spcAft>
                <a:spcPts val="1200"/>
              </a:spcAft>
              <a:buFont typeface="Arial" panose="02080604020202020204" pitchFamily="34" charset="0"/>
              <a:buNone/>
            </a:pPr>
            <a:r>
              <a:rPr lang="en-US" altLang="en-GB" sz="1600"/>
              <a:t>System functionality is what a system does. For example, the Cholera Reporting Management System is built to manage cholera patients and does cool things like:</a:t>
            </a:r>
            <a:endParaRPr lang="en-US" altLang="en-GB" sz="1600"/>
          </a:p>
          <a:p>
            <a:pPr lvl="0" algn="l" rtl="0">
              <a:spcBef>
                <a:spcPts val="1200"/>
              </a:spcBef>
              <a:spcAft>
                <a:spcPts val="1200"/>
              </a:spcAft>
            </a:pPr>
            <a:r>
              <a:rPr lang="en-US" altLang="en-GB" sz="1600"/>
              <a:t>Adding new patients</a:t>
            </a:r>
            <a:endParaRPr lang="en-US" altLang="en-GB" sz="1600"/>
          </a:p>
          <a:p>
            <a:pPr lvl="0" algn="l" rtl="0">
              <a:spcBef>
                <a:spcPts val="1200"/>
              </a:spcBef>
              <a:spcAft>
                <a:spcPts val="1200"/>
              </a:spcAft>
            </a:pPr>
            <a:r>
              <a:rPr lang="en-US" altLang="en-GB" sz="1600"/>
              <a:t>Managing patient records</a:t>
            </a:r>
            <a:endParaRPr lang="en-US" altLang="en-GB" sz="1600"/>
          </a:p>
          <a:p>
            <a:pPr lvl="0" algn="l" rtl="0">
              <a:spcBef>
                <a:spcPts val="1200"/>
              </a:spcBef>
              <a:spcAft>
                <a:spcPts val="1200"/>
              </a:spcAft>
            </a:pPr>
            <a:r>
              <a:rPr lang="en-US" altLang="en-GB" sz="1600"/>
              <a:t>Recording deaths</a:t>
            </a:r>
            <a:endParaRPr lang="en-US" altLang="en-GB" sz="1600"/>
          </a:p>
          <a:p>
            <a:pPr lvl="0" algn="l" rtl="0">
              <a:spcBef>
                <a:spcPts val="1200"/>
              </a:spcBef>
              <a:spcAft>
                <a:spcPts val="1200"/>
              </a:spcAft>
            </a:pPr>
            <a:r>
              <a:rPr lang="en-US" altLang="en-GB" sz="1600"/>
              <a:t>And more awesome features we’ll talk about later!</a:t>
            </a:r>
            <a:endParaRPr lang="en-US" altLang="en-GB" sz="1600"/>
          </a:p>
          <a:p>
            <a:pPr lvl="0" algn="l" rtl="0">
              <a:spcBef>
                <a:spcPts val="1200"/>
              </a:spcBef>
              <a:spcAft>
                <a:spcPts val="1200"/>
              </a:spcAft>
            </a:pPr>
            <a:r>
              <a:rPr lang="en-US" altLang="en-GB" sz="1600"/>
              <a:t>Think of it as the system’s "to-do list" for saving lives!</a:t>
            </a:r>
            <a:endParaRPr lang="en-US" altLang="en-GB" sz="16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Placeholder 2"/>
          <p:cNvSpPr>
            <a:spLocks noGrp="1"/>
          </p:cNvSpPr>
          <p:nvPr>
            <p:ph type="body" idx="1"/>
          </p:nvPr>
        </p:nvSpPr>
        <p:spPr>
          <a:xfrm>
            <a:off x="624205" y="790575"/>
            <a:ext cx="7886700" cy="3776980"/>
          </a:xfrm>
        </p:spPr>
        <p:txBody>
          <a:bodyPr/>
          <a:p>
            <a:r>
              <a:rPr lang="en-US"/>
              <a:t>How does it work </a:t>
            </a:r>
            <a:endParaRPr lang="en-US"/>
          </a:p>
          <a:p>
            <a:pPr marL="285750" indent="-285750">
              <a:buFont typeface="Arial" panose="02080604020202020204" pitchFamily="34" charset="0"/>
              <a:buChar char="•"/>
            </a:pPr>
            <a:r>
              <a:rPr lang="en-US"/>
              <a:t>First It establish the request to the server ask for certain data then the server provide response by using GET method to comunicate to server</a:t>
            </a:r>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Placeholder 2"/>
          <p:cNvSpPr>
            <a:spLocks noGrp="1"/>
          </p:cNvSpPr>
          <p:nvPr>
            <p:ph type="body" idx="1"/>
          </p:nvPr>
        </p:nvSpPr>
        <p:spPr>
          <a:xfrm>
            <a:off x="624205" y="558800"/>
            <a:ext cx="7886700" cy="4008755"/>
          </a:xfrm>
        </p:spPr>
        <p:txBody>
          <a:bodyPr/>
          <a:p>
            <a:r>
              <a:rPr lang="en-US" sz="1600"/>
              <a:t>from rest_framework.decorators import api_view</a:t>
            </a:r>
            <a:endParaRPr lang="en-US" sz="1600"/>
          </a:p>
          <a:p>
            <a:r>
              <a:rPr lang="en-US" sz="1600"/>
              <a:t>from rest_framework.response import Response</a:t>
            </a:r>
            <a:endParaRPr lang="en-US" sz="1600"/>
          </a:p>
          <a:p>
            <a:r>
              <a:rPr lang="en-US" sz="1600"/>
              <a:t>from .serializers import *</a:t>
            </a:r>
            <a:endParaRPr lang="en-US" sz="1600"/>
          </a:p>
          <a:p>
            <a:endParaRPr lang="en-US" sz="1600"/>
          </a:p>
          <a:p>
            <a:r>
              <a:rPr lang="en-US" sz="1600"/>
              <a:t>@api_view([‘GET’])</a:t>
            </a:r>
            <a:endParaRPr lang="en-US" sz="1600"/>
          </a:p>
          <a:p>
            <a:r>
              <a:rPr lang="en-US" sz="1600"/>
              <a:t>def getpatient(request):</a:t>
            </a:r>
            <a:endParaRPr lang="en-US" sz="1600"/>
          </a:p>
          <a:p>
            <a:pPr lvl="1"/>
            <a:r>
              <a:rPr lang="en-US" sz="1600"/>
              <a:t>if request.method == 'GET':</a:t>
            </a:r>
            <a:endParaRPr lang="en-US" sz="1600"/>
          </a:p>
          <a:p>
            <a:pPr lvl="1"/>
            <a:r>
              <a:rPr lang="en-US" sz="1600"/>
              <a:t>    instances = model_class.objects.all()</a:t>
            </a:r>
            <a:endParaRPr lang="en-US" sz="1600"/>
          </a:p>
          <a:p>
            <a:pPr lvl="1"/>
            <a:r>
              <a:rPr lang="en-US" sz="1600"/>
              <a:t>    serializer = serializer_class(instance, many=True)</a:t>
            </a:r>
            <a:endParaRPr lang="en-US" sz="1600"/>
          </a:p>
          <a:p>
            <a:pPr lvl="1"/>
            <a:r>
              <a:rPr lang="en-US" sz="1600"/>
              <a:t>    return Response(serializer.data)</a:t>
            </a:r>
            <a:endParaRPr lang="en-US" sz="16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24205" y="692150"/>
            <a:ext cx="7886700" cy="676910"/>
          </a:xfrm>
        </p:spPr>
        <p:txBody>
          <a:bodyPr/>
          <a:p>
            <a:r>
              <a:rPr lang="en-US"/>
              <a:t>GET BY ID</a:t>
            </a:r>
            <a:endParaRPr lang="en-US"/>
          </a:p>
        </p:txBody>
      </p:sp>
      <p:sp>
        <p:nvSpPr>
          <p:cNvPr id="3" name="Text Placeholder 2"/>
          <p:cNvSpPr>
            <a:spLocks noGrp="1"/>
          </p:cNvSpPr>
          <p:nvPr>
            <p:ph type="body" idx="1"/>
          </p:nvPr>
        </p:nvSpPr>
        <p:spPr>
          <a:xfrm>
            <a:off x="624205" y="1289050"/>
            <a:ext cx="7886700" cy="3807460"/>
          </a:xfrm>
        </p:spPr>
        <p:txBody>
          <a:bodyPr/>
          <a:p>
            <a:endParaRPr lang="en-US" sz="1800">
              <a:sym typeface="+mn-ea"/>
            </a:endParaRPr>
          </a:p>
          <a:p>
            <a:r>
              <a:rPr lang="en-US" sz="1800">
                <a:sym typeface="+mn-ea"/>
              </a:rPr>
              <a:t>#</a:t>
            </a:r>
            <a:r>
              <a:rPr lang="en-US">
                <a:sym typeface="+mn-ea"/>
              </a:rPr>
              <a:t>Get by Id only focus on get only one element based on it is id</a:t>
            </a:r>
            <a:endParaRPr lang="en-US" sz="1800">
              <a:sym typeface="+mn-ea"/>
            </a:endParaRPr>
          </a:p>
          <a:p>
            <a:r>
              <a:rPr lang="en-US" sz="1800">
                <a:sym typeface="+mn-ea"/>
              </a:rPr>
              <a:t>from rest_framework.decorators import api_view</a:t>
            </a:r>
            <a:endParaRPr lang="en-US" sz="1800"/>
          </a:p>
          <a:p>
            <a:r>
              <a:rPr lang="en-US" sz="1800">
                <a:sym typeface="+mn-ea"/>
              </a:rPr>
              <a:t>from rest_framework.response import Response</a:t>
            </a:r>
            <a:endParaRPr lang="en-US" sz="1800"/>
          </a:p>
          <a:p>
            <a:r>
              <a:rPr lang="en-US" sz="1800">
                <a:sym typeface="+mn-ea"/>
              </a:rPr>
              <a:t>from .serializers import *</a:t>
            </a:r>
            <a:endParaRPr lang="en-US" sz="1800"/>
          </a:p>
          <a:p>
            <a:endParaRPr lang="en-US" sz="1800"/>
          </a:p>
          <a:p>
            <a:r>
              <a:rPr lang="en-US" sz="1800">
                <a:sym typeface="+mn-ea"/>
              </a:rPr>
              <a:t>@api_view([‘GET’])</a:t>
            </a:r>
            <a:endParaRPr lang="en-US" sz="1800"/>
          </a:p>
          <a:p>
            <a:r>
              <a:rPr lang="en-US" sz="1800">
                <a:sym typeface="+mn-ea"/>
              </a:rPr>
              <a:t>def getpatient(request, id):</a:t>
            </a:r>
            <a:endParaRPr lang="en-US" sz="1800"/>
          </a:p>
          <a:p>
            <a:pPr lvl="1"/>
            <a:r>
              <a:rPr lang="en-US" sz="1800">
                <a:sym typeface="+mn-ea"/>
              </a:rPr>
              <a:t>if request.method == 'GET':</a:t>
            </a:r>
            <a:endParaRPr lang="en-US" sz="1800"/>
          </a:p>
          <a:p>
            <a:pPr lvl="1"/>
            <a:r>
              <a:rPr lang="en-US" sz="1800">
                <a:sym typeface="+mn-ea"/>
              </a:rPr>
              <a:t>    instances = model_class.objects.get(id=id)</a:t>
            </a:r>
            <a:endParaRPr lang="en-US" sz="1800"/>
          </a:p>
          <a:p>
            <a:pPr lvl="1"/>
            <a:r>
              <a:rPr lang="en-US" sz="1800">
                <a:sym typeface="+mn-ea"/>
              </a:rPr>
              <a:t>    serializer = serializer_class(instance)</a:t>
            </a:r>
            <a:endParaRPr lang="en-US" sz="1800"/>
          </a:p>
          <a:p>
            <a:pPr lvl="1"/>
            <a:r>
              <a:rPr lang="en-US" sz="1800">
                <a:sym typeface="+mn-ea"/>
              </a:rPr>
              <a:t>    return Response(serializer.data)</a:t>
            </a:r>
            <a:endParaRPr lang="en-US" sz="1800"/>
          </a:p>
          <a:p>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Title 8"/>
          <p:cNvSpPr>
            <a:spLocks noGrp="1"/>
          </p:cNvSpPr>
          <p:nvPr>
            <p:ph type="title"/>
          </p:nvPr>
        </p:nvSpPr>
        <p:spPr>
          <a:xfrm>
            <a:off x="624205" y="646430"/>
            <a:ext cx="7886700" cy="951865"/>
          </a:xfrm>
        </p:spPr>
        <p:txBody>
          <a:bodyPr/>
          <a:p>
            <a:r>
              <a:rPr lang="en-US"/>
              <a:t>Filter</a:t>
            </a:r>
            <a:endParaRPr lang="en-US"/>
          </a:p>
        </p:txBody>
      </p:sp>
      <p:sp>
        <p:nvSpPr>
          <p:cNvPr id="10" name="Text Placeholder 9"/>
          <p:cNvSpPr>
            <a:spLocks noGrp="1"/>
          </p:cNvSpPr>
          <p:nvPr>
            <p:ph type="body" idx="1"/>
          </p:nvPr>
        </p:nvSpPr>
        <p:spPr>
          <a:xfrm>
            <a:off x="624205" y="1487805"/>
            <a:ext cx="7886700" cy="3079750"/>
          </a:xfrm>
        </p:spPr>
        <p:txBody>
          <a:bodyPr/>
          <a:p>
            <a:r>
              <a:rPr lang="en-US"/>
              <a:t>This focus on selecting items according to the specific category</a:t>
            </a:r>
            <a:endParaRPr lang="en-US"/>
          </a:p>
          <a:p>
            <a:endParaRPr lang="en-US"/>
          </a:p>
          <a:p>
            <a:r>
              <a:rPr lang="en-US" sz="1800">
                <a:sym typeface="+mn-ea"/>
              </a:rPr>
              <a:t>@api_view([‘GET’])</a:t>
            </a:r>
            <a:endParaRPr lang="en-US" sz="1800"/>
          </a:p>
          <a:p>
            <a:r>
              <a:rPr lang="en-US" sz="1800">
                <a:sym typeface="+mn-ea"/>
              </a:rPr>
              <a:t>def getPatientWithHighFever(request):</a:t>
            </a:r>
            <a:endParaRPr lang="en-US" sz="1800"/>
          </a:p>
          <a:p>
            <a:pPr lvl="1"/>
            <a:r>
              <a:rPr lang="en-US" sz="1800">
                <a:sym typeface="+mn-ea"/>
              </a:rPr>
              <a:t>if request.method == 'GET':</a:t>
            </a:r>
            <a:endParaRPr lang="en-US" sz="1800"/>
          </a:p>
          <a:p>
            <a:pPr lvl="1"/>
            <a:r>
              <a:rPr lang="en-US" sz="1800">
                <a:sym typeface="+mn-ea"/>
              </a:rPr>
              <a:t>    instances = model_class.objects.filter(patient_status=’High’)</a:t>
            </a:r>
            <a:endParaRPr lang="en-US" sz="1800"/>
          </a:p>
          <a:p>
            <a:pPr lvl="1"/>
            <a:r>
              <a:rPr lang="en-US" sz="1800">
                <a:sym typeface="+mn-ea"/>
              </a:rPr>
              <a:t>    serializer = serializer_class(instance, many=True)</a:t>
            </a:r>
            <a:endParaRPr lang="en-US" sz="1800"/>
          </a:p>
          <a:p>
            <a:pPr lvl="1"/>
            <a:r>
              <a:rPr lang="en-US" sz="1800">
                <a:sym typeface="+mn-ea"/>
              </a:rPr>
              <a:t>    return Response(serializer.data)</a:t>
            </a:r>
            <a:endParaRPr lang="en-US" sz="1800"/>
          </a:p>
          <a:p>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p:nvPr>
            <p:ph type="title"/>
          </p:nvPr>
        </p:nvSpPr>
        <p:spPr/>
        <p:txBody>
          <a:bodyPr/>
          <a:p>
            <a:pPr algn="ctr"/>
            <a:r>
              <a:rPr lang="en-US"/>
              <a:t>To be continue.....</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358" name="Shape 1358"/>
        <p:cNvGrpSpPr/>
        <p:nvPr/>
      </p:nvGrpSpPr>
      <p:grpSpPr>
        <a:xfrm>
          <a:off x="0" y="0"/>
          <a:ext cx="0" cy="0"/>
          <a:chOff x="0" y="0"/>
          <a:chExt cx="0" cy="0"/>
        </a:xfrm>
      </p:grpSpPr>
      <p:sp>
        <p:nvSpPr>
          <p:cNvPr id="1361" name="Google Shape;1361;p126"/>
          <p:cNvSpPr txBox="1"/>
          <p:nvPr>
            <p:ph type="body" idx="1"/>
          </p:nvPr>
        </p:nvSpPr>
        <p:spPr>
          <a:xfrm>
            <a:off x="566420" y="568325"/>
            <a:ext cx="6906260" cy="1887855"/>
          </a:xfrm>
          <a:prstGeom prst="rect">
            <a:avLst/>
          </a:prstGeom>
        </p:spPr>
        <p:txBody>
          <a:bodyPr spcFirstLastPara="1" wrap="square" lIns="91425" tIns="91425" rIns="91425" bIns="91425" anchor="t" anchorCtr="0">
            <a:noAutofit/>
          </a:bodyPr>
          <a:lstStyle/>
          <a:p>
            <a:pPr marL="0" lvl="0" indent="0" algn="ctr" rtl="0">
              <a:spcBef>
                <a:spcPts val="1200"/>
              </a:spcBef>
              <a:spcAft>
                <a:spcPts val="1200"/>
              </a:spcAft>
              <a:buNone/>
            </a:pPr>
            <a:r>
              <a:rPr lang="en-US" sz="2800"/>
              <a:t>Django</a:t>
            </a:r>
            <a:endParaRPr lang="en-US" sz="2800"/>
          </a:p>
          <a:p>
            <a:pPr marL="0" lvl="0" indent="0" algn="ctr" rtl="0">
              <a:spcBef>
                <a:spcPts val="1200"/>
              </a:spcBef>
              <a:spcAft>
                <a:spcPts val="1200"/>
              </a:spcAft>
              <a:buNone/>
            </a:pPr>
            <a:r>
              <a:rPr lang="en-US" sz="2800"/>
              <a:t> REST FRAMEWORK</a:t>
            </a:r>
            <a:endParaRPr lang="en-US" sz="2800"/>
          </a:p>
        </p:txBody>
      </p:sp>
      <p:pic>
        <p:nvPicPr>
          <p:cNvPr id="2" name="Picture 1" descr="restramework"/>
          <p:cNvPicPr>
            <a:picLocks noChangeAspect="1"/>
          </p:cNvPicPr>
          <p:nvPr/>
        </p:nvPicPr>
        <p:blipFill>
          <a:blip r:embed="rId1"/>
          <a:stretch>
            <a:fillRect/>
          </a:stretch>
        </p:blipFill>
        <p:spPr>
          <a:xfrm>
            <a:off x="1356995" y="2121535"/>
            <a:ext cx="6239510" cy="302196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365" name="Shape 1365"/>
        <p:cNvGrpSpPr/>
        <p:nvPr/>
      </p:nvGrpSpPr>
      <p:grpSpPr>
        <a:xfrm>
          <a:off x="0" y="0"/>
          <a:ext cx="0" cy="0"/>
          <a:chOff x="0" y="0"/>
          <a:chExt cx="0" cy="0"/>
        </a:xfrm>
      </p:grpSpPr>
      <p:sp>
        <p:nvSpPr>
          <p:cNvPr id="1368" name="Google Shape;1368;p127"/>
          <p:cNvSpPr txBox="1"/>
          <p:nvPr>
            <p:ph type="body" idx="1"/>
          </p:nvPr>
        </p:nvSpPr>
        <p:spPr>
          <a:xfrm>
            <a:off x="566420" y="1045845"/>
            <a:ext cx="7894955" cy="3617595"/>
          </a:xfrm>
          <a:prstGeom prst="rect">
            <a:avLst/>
          </a:prstGeom>
        </p:spPr>
        <p:txBody>
          <a:bodyPr spcFirstLastPara="1" wrap="square" lIns="91425" tIns="91425" rIns="91425" bIns="91425" anchor="t" anchorCtr="0">
            <a:noAutofit/>
          </a:bodyPr>
          <a:lstStyle/>
          <a:p>
            <a:pPr marL="0" lvl="0" indent="0" algn="l" rtl="0">
              <a:spcBef>
                <a:spcPts val="1200"/>
              </a:spcBef>
              <a:spcAft>
                <a:spcPts val="1200"/>
              </a:spcAft>
              <a:buNone/>
            </a:pPr>
            <a:r>
              <a:rPr lang="en-US" altLang="en-GB"/>
              <a:t>Django Rest Framework (DRF):</a:t>
            </a:r>
            <a:endParaRPr lang="en-US" altLang="en-GB"/>
          </a:p>
          <a:p>
            <a:pPr marL="0" lvl="0" indent="0" algn="l" rtl="0">
              <a:spcBef>
                <a:spcPts val="1200"/>
              </a:spcBef>
              <a:spcAft>
                <a:spcPts val="1200"/>
              </a:spcAft>
              <a:buNone/>
            </a:pPr>
            <a:r>
              <a:rPr lang="en-US" altLang="en-GB"/>
              <a:t>Is a powerful and flexible toolkit for building Web APIs with Python's Django framework. It simplifies the process of turning Django models and views into APIs that can serve data to clients like web applications, mobile apps, or other external systems. </a:t>
            </a:r>
            <a:endParaRPr lang="en-US" altLang="en-GB"/>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372" name="Shape 1372"/>
        <p:cNvGrpSpPr/>
        <p:nvPr/>
      </p:nvGrpSpPr>
      <p:grpSpPr>
        <a:xfrm>
          <a:off x="0" y="0"/>
          <a:ext cx="0" cy="0"/>
          <a:chOff x="0" y="0"/>
          <a:chExt cx="0" cy="0"/>
        </a:xfrm>
      </p:grpSpPr>
      <p:sp>
        <p:nvSpPr>
          <p:cNvPr id="16" name="Title 15"/>
          <p:cNvSpPr>
            <a:spLocks noGrp="1"/>
          </p:cNvSpPr>
          <p:nvPr>
            <p:ph type="title"/>
          </p:nvPr>
        </p:nvSpPr>
        <p:spPr>
          <a:xfrm>
            <a:off x="624205" y="646430"/>
            <a:ext cx="7886700" cy="1456690"/>
          </a:xfrm>
        </p:spPr>
        <p:txBody>
          <a:bodyPr/>
          <a:p>
            <a:pPr algn="ctr"/>
            <a:r>
              <a:rPr lang="en-US" sz="2800"/>
              <a:t>Mmmmhh New Terminology!!!! </a:t>
            </a:r>
            <a:br>
              <a:rPr lang="en-US" sz="2800"/>
            </a:br>
            <a:br>
              <a:rPr lang="en-US" sz="2800"/>
            </a:br>
            <a:r>
              <a:rPr lang="en-US" sz="2800"/>
              <a:t> API????</a:t>
            </a:r>
            <a:endParaRPr lang="en-US" sz="2800"/>
          </a:p>
        </p:txBody>
      </p:sp>
      <p:pic>
        <p:nvPicPr>
          <p:cNvPr id="2" name="Picture 1" descr="ask"/>
          <p:cNvPicPr>
            <a:picLocks noChangeAspect="1"/>
          </p:cNvPicPr>
          <p:nvPr/>
        </p:nvPicPr>
        <p:blipFill>
          <a:blip r:embed="rId1"/>
          <a:stretch>
            <a:fillRect/>
          </a:stretch>
        </p:blipFill>
        <p:spPr>
          <a:xfrm>
            <a:off x="3048000" y="2737485"/>
            <a:ext cx="2757170" cy="215138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379" name="Shape 1379"/>
        <p:cNvGrpSpPr/>
        <p:nvPr/>
      </p:nvGrpSpPr>
      <p:grpSpPr>
        <a:xfrm>
          <a:off x="0" y="0"/>
          <a:ext cx="0" cy="0"/>
          <a:chOff x="0" y="0"/>
          <a:chExt cx="0" cy="0"/>
        </a:xfrm>
      </p:grpSpPr>
      <p:sp>
        <p:nvSpPr>
          <p:cNvPr id="4" name="Title 3"/>
          <p:cNvSpPr>
            <a:spLocks noGrp="1"/>
          </p:cNvSpPr>
          <p:nvPr>
            <p:ph type="title"/>
          </p:nvPr>
        </p:nvSpPr>
        <p:spPr>
          <a:xfrm>
            <a:off x="624205" y="754380"/>
            <a:ext cx="7886700" cy="3617595"/>
          </a:xfrm>
        </p:spPr>
        <p:txBody>
          <a:bodyPr/>
          <a:p>
            <a:r>
              <a:rPr lang="en-US" sz="2400"/>
              <a:t>An API (Application Programming Interface):</a:t>
            </a:r>
            <a:br>
              <a:rPr lang="en-US" sz="2400"/>
            </a:br>
            <a:br>
              <a:rPr lang="en-US" sz="2400"/>
            </a:br>
            <a:r>
              <a:rPr lang="en-US" sz="2400"/>
              <a:t>Is a set of rules and tools that allows different software applications to communicate with each other. It acts as a bridge, enabling one system to interact with another in a structured way. APIs make it possible for applications to exchange data and functionality without exposing their internal code.</a:t>
            </a:r>
            <a:endParaRPr lang="en-US" sz="2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386" name="Shape 1386"/>
        <p:cNvGrpSpPr/>
        <p:nvPr/>
      </p:nvGrpSpPr>
      <p:grpSpPr>
        <a:xfrm>
          <a:off x="0" y="0"/>
          <a:ext cx="0" cy="0"/>
          <a:chOff x="0" y="0"/>
          <a:chExt cx="0" cy="0"/>
        </a:xfrm>
      </p:grpSpPr>
      <p:sp>
        <p:nvSpPr>
          <p:cNvPr id="2" name="Title 1"/>
          <p:cNvSpPr>
            <a:spLocks noGrp="1"/>
          </p:cNvSpPr>
          <p:nvPr>
            <p:ph type="title"/>
          </p:nvPr>
        </p:nvSpPr>
        <p:spPr>
          <a:xfrm>
            <a:off x="624205" y="800100"/>
            <a:ext cx="7886700" cy="1587500"/>
          </a:xfrm>
        </p:spPr>
        <p:txBody>
          <a:bodyPr/>
          <a:p>
            <a:pPr algn="ctr"/>
            <a:r>
              <a:rPr lang="en-US" sz="2800"/>
              <a:t>So!!! Django can be connected and  interact with different System???</a:t>
            </a:r>
            <a:endParaRPr lang="en-US" sz="28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393" name="Shape 1393"/>
        <p:cNvGrpSpPr/>
        <p:nvPr/>
      </p:nvGrpSpPr>
      <p:grpSpPr>
        <a:xfrm>
          <a:off x="0" y="0"/>
          <a:ext cx="0" cy="0"/>
          <a:chOff x="0" y="0"/>
          <a:chExt cx="0" cy="0"/>
        </a:xfrm>
      </p:grpSpPr>
      <p:sp>
        <p:nvSpPr>
          <p:cNvPr id="2" name="Title 1"/>
          <p:cNvSpPr>
            <a:spLocks noGrp="1"/>
          </p:cNvSpPr>
          <p:nvPr>
            <p:ph type="title"/>
          </p:nvPr>
        </p:nvSpPr>
        <p:spPr>
          <a:xfrm>
            <a:off x="624205" y="209550"/>
            <a:ext cx="7886700" cy="1901825"/>
          </a:xfrm>
        </p:spPr>
        <p:txBody>
          <a:bodyPr/>
          <a:p>
            <a:r>
              <a:rPr lang="en-US" sz="2800"/>
              <a:t>Yes!!! you can conect with in diferent system ie FrontEnd Framework like, React Angular and others</a:t>
            </a:r>
            <a:endParaRPr lang="en-US" sz="2800"/>
          </a:p>
        </p:txBody>
      </p:sp>
      <p:pic>
        <p:nvPicPr>
          <p:cNvPr id="4" name="Picture 3" descr="animated-thumbs"/>
          <p:cNvPicPr>
            <a:picLocks noChangeAspect="1"/>
          </p:cNvPicPr>
          <p:nvPr/>
        </p:nvPicPr>
        <p:blipFill>
          <a:blip r:embed="rId1"/>
          <a:stretch>
            <a:fillRect/>
          </a:stretch>
        </p:blipFill>
        <p:spPr>
          <a:xfrm>
            <a:off x="3524250" y="2796540"/>
            <a:ext cx="2631440" cy="192468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400" name="Shape 1400"/>
        <p:cNvGrpSpPr/>
        <p:nvPr/>
      </p:nvGrpSpPr>
      <p:grpSpPr>
        <a:xfrm>
          <a:off x="0" y="0"/>
          <a:ext cx="0" cy="0"/>
          <a:chOff x="0" y="0"/>
          <a:chExt cx="0" cy="0"/>
        </a:xfrm>
      </p:grpSpPr>
      <p:sp>
        <p:nvSpPr>
          <p:cNvPr id="2" name="Title 1"/>
          <p:cNvSpPr>
            <a:spLocks noGrp="1"/>
          </p:cNvSpPr>
          <p:nvPr>
            <p:ph type="title"/>
          </p:nvPr>
        </p:nvSpPr>
        <p:spPr>
          <a:xfrm>
            <a:off x="624205" y="845820"/>
            <a:ext cx="7886700" cy="1181100"/>
          </a:xfrm>
        </p:spPr>
        <p:txBody>
          <a:bodyPr/>
          <a:p>
            <a:pPr algn="ctr"/>
            <a:r>
              <a:rPr lang="en-US"/>
              <a:t>How??</a:t>
            </a:r>
            <a:endParaRPr lang="en-US"/>
          </a:p>
        </p:txBody>
      </p:sp>
      <p:pic>
        <p:nvPicPr>
          <p:cNvPr id="3" name="Picture 2" descr="ask"/>
          <p:cNvPicPr>
            <a:picLocks noChangeAspect="1"/>
          </p:cNvPicPr>
          <p:nvPr/>
        </p:nvPicPr>
        <p:blipFill>
          <a:blip r:embed="rId1"/>
          <a:stretch>
            <a:fillRect/>
          </a:stretch>
        </p:blipFill>
        <p:spPr>
          <a:xfrm>
            <a:off x="3048000" y="2429510"/>
            <a:ext cx="2771775" cy="2138045"/>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Gear Drives">
  <a:themeElements>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fontScheme name="Gear Dri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80604020202020204" pitchFamily="34" charset="0"/>
            <a:ea typeface="SimSun"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80604020202020204" pitchFamily="34" charset="0"/>
            <a:ea typeface="SimSun" pitchFamily="2" charset="-122"/>
          </a:defRPr>
        </a:defPPr>
      </a:lstStyle>
    </a:lnDef>
  </a:objectDefaults>
  <a:extraClrSchemeLst>
    <a:extraClrScheme>
      <a:clrScheme name="Gear Dri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ear Dri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ear Dri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ear Dri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ear Dri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ear Dri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ear Dri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ear Dri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ear Dri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ear Dri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ear Dri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ear Dri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4599</Words>
  <Application>WPS Presentation</Application>
  <PresentationFormat/>
  <Paragraphs>115</Paragraphs>
  <Slides>24</Slides>
  <Notes>0</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24</vt:i4>
      </vt:variant>
    </vt:vector>
  </HeadingPairs>
  <TitlesOfParts>
    <vt:vector size="36" baseType="lpstr">
      <vt:lpstr>Arial</vt:lpstr>
      <vt:lpstr>SimSun</vt:lpstr>
      <vt:lpstr>Wingdings</vt:lpstr>
      <vt:lpstr>Arial</vt:lpstr>
      <vt:lpstr>DejaVu Sans</vt:lpstr>
      <vt:lpstr>Droid Sans Fallback</vt:lpstr>
      <vt:lpstr>Microsoft YaHei</vt:lpstr>
      <vt:lpstr>Arial Unicode MS</vt:lpstr>
      <vt:lpstr>FontAwesome</vt:lpstr>
      <vt:lpstr>OpenSymbol</vt:lpstr>
      <vt:lpstr>Simple Light</vt:lpstr>
      <vt:lpstr>Gear Drives</vt:lpstr>
      <vt:lpstr>SYSTEM  FUNCTIONALITY</vt:lpstr>
      <vt:lpstr>PowerPoint 演示文稿</vt:lpstr>
      <vt:lpstr>PowerPoint 演示文稿</vt:lpstr>
      <vt:lpstr>PowerPoint 演示文稿</vt:lpstr>
      <vt:lpstr>Mmmmhh New Terminology!!!!    API????</vt:lpstr>
      <vt:lpstr>An API (Application Programming Interface):  Is a set of rules and tools that allows different software applications to communicate with each other. It acts as a bridge, enabling one system to interact with another in a structured way. APIs make it possible for applications to exchange data and functionality without exposing their internal code.</vt:lpstr>
      <vt:lpstr>So!!! Django can be connected and  interact with different System???</vt:lpstr>
      <vt:lpstr>Yes!!! you can conect with in diferent system ie FrontEnd Framework like, React Angular and others</vt:lpstr>
      <vt:lpstr>How??</vt:lpstr>
      <vt:lpstr>By Creating API </vt:lpstr>
      <vt:lpstr>Understand the Data You’ll Deal With Before creating an API, you need to understand the structure and format of the data.   </vt:lpstr>
      <vt:lpstr>PowerPoint 演示文稿</vt:lpstr>
      <vt:lpstr>A serializer:  In the context of web development, especially when using Django Rest Framework (DRF), is a tool that helps convert complex data types (like Django models or QuerySets) into a format that can be easily rendered into JSON, XML, or other content types. Additionally, serializers handle the reverse process, converting incoming data (e.g., JSON from a client) back into Python objects or Django models for processing and storage.</vt:lpstr>
      <vt:lpstr>from rest_framework import serializers from .models import *   class modelSerializer(serializers.ModelSerializer):      class Meta:         model = model_name         fields = "__all__"</vt:lpstr>
      <vt:lpstr>PowerPoint 演示文稿</vt:lpstr>
      <vt:lpstr>Let’s create our System Funtionalities</vt:lpstr>
      <vt:lpstr>PowerPoint 演示文稿</vt:lpstr>
      <vt:lpstr>Read</vt:lpstr>
      <vt:lpstr>GET ALL</vt:lpstr>
      <vt:lpstr>PowerPoint 演示文稿</vt:lpstr>
      <vt:lpstr>PowerPoint 演示文稿</vt:lpstr>
      <vt:lpstr>GET BY ID</vt:lpstr>
      <vt:lpstr>Filter</vt:lpstr>
      <vt:lpstr>Post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  FUNCTIONALITY</dc:title>
  <dc:creator/>
  <cp:lastModifiedBy>maddy22</cp:lastModifiedBy>
  <cp:revision>5</cp:revision>
  <dcterms:created xsi:type="dcterms:W3CDTF">2024-12-10T10:40:15Z</dcterms:created>
  <dcterms:modified xsi:type="dcterms:W3CDTF">2024-12-10T10:40:15Z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
  </property>
  <property fmtid="{D5CDD505-2E9C-101B-9397-08002B2CF9AE}" pid="3" name="KSOProductBuildVer">
    <vt:lpwstr>1033-11.1.0.11723</vt:lpwstr>
  </property>
</Properties>
</file>