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8" r:id="rId4"/>
    <p:sldId id="267" r:id="rId5"/>
    <p:sldId id="276" r:id="rId6"/>
    <p:sldId id="277" r:id="rId7"/>
    <p:sldId id="269" r:id="rId8"/>
    <p:sldId id="270" r:id="rId9"/>
    <p:sldId id="272" r:id="rId10"/>
    <p:sldId id="273" r:id="rId11"/>
    <p:sldId id="274" r:id="rId12"/>
    <p:sldId id="275" r:id="rId13"/>
    <p:sldId id="257" r:id="rId14"/>
    <p:sldId id="258" r:id="rId15"/>
    <p:sldId id="259" r:id="rId16"/>
    <p:sldId id="260" r:id="rId17"/>
    <p:sldId id="261" r:id="rId18"/>
    <p:sldId id="263" r:id="rId19"/>
    <p:sldId id="262" r:id="rId20"/>
    <p:sldId id="264" r:id="rId21"/>
    <p:sldId id="265" r:id="rId22"/>
    <p:sldId id="27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3542"/>
  </p:normalViewPr>
  <p:slideViewPr>
    <p:cSldViewPr>
      <p:cViewPr varScale="1">
        <p:scale>
          <a:sx n="118" d="100"/>
          <a:sy n="118" d="100"/>
        </p:scale>
        <p:origin x="1928"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AE49B48-DB6E-4178-B0EB-B363D1D348C0}" type="datetimeFigureOut">
              <a:rPr lang="en-GB" smtClean="0"/>
              <a:t>02/12/2024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3BF8FF-BDEB-45D7-90B9-72E50A3A3BE2}" type="slidenum">
              <a:rPr lang="en-GB" smtClean="0"/>
              <a:t>‹#›</a:t>
            </a:fld>
            <a:endParaRPr lang="en-GB"/>
          </a:p>
        </p:txBody>
      </p:sp>
    </p:spTree>
    <p:extLst>
      <p:ext uri="{BB962C8B-B14F-4D97-AF65-F5344CB8AC3E}">
        <p14:creationId xmlns:p14="http://schemas.microsoft.com/office/powerpoint/2010/main" val="60438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AE49B48-DB6E-4178-B0EB-B363D1D348C0}" type="datetimeFigureOut">
              <a:rPr lang="en-GB" smtClean="0"/>
              <a:t>02/12/2024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3BF8FF-BDEB-45D7-90B9-72E50A3A3BE2}" type="slidenum">
              <a:rPr lang="en-GB" smtClean="0"/>
              <a:t>‹#›</a:t>
            </a:fld>
            <a:endParaRPr lang="en-GB"/>
          </a:p>
        </p:txBody>
      </p:sp>
    </p:spTree>
    <p:extLst>
      <p:ext uri="{BB962C8B-B14F-4D97-AF65-F5344CB8AC3E}">
        <p14:creationId xmlns:p14="http://schemas.microsoft.com/office/powerpoint/2010/main" val="44873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AE49B48-DB6E-4178-B0EB-B363D1D348C0}" type="datetimeFigureOut">
              <a:rPr lang="en-GB" smtClean="0"/>
              <a:t>02/12/2024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3BF8FF-BDEB-45D7-90B9-72E50A3A3BE2}" type="slidenum">
              <a:rPr lang="en-GB" smtClean="0"/>
              <a:t>‹#›</a:t>
            </a:fld>
            <a:endParaRPr lang="en-GB"/>
          </a:p>
        </p:txBody>
      </p:sp>
    </p:spTree>
    <p:extLst>
      <p:ext uri="{BB962C8B-B14F-4D97-AF65-F5344CB8AC3E}">
        <p14:creationId xmlns:p14="http://schemas.microsoft.com/office/powerpoint/2010/main" val="22220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AE49B48-DB6E-4178-B0EB-B363D1D348C0}" type="datetimeFigureOut">
              <a:rPr lang="en-GB" smtClean="0"/>
              <a:t>02/12/2024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3BF8FF-BDEB-45D7-90B9-72E50A3A3BE2}" type="slidenum">
              <a:rPr lang="en-GB" smtClean="0"/>
              <a:t>‹#›</a:t>
            </a:fld>
            <a:endParaRPr lang="en-GB"/>
          </a:p>
        </p:txBody>
      </p:sp>
    </p:spTree>
    <p:extLst>
      <p:ext uri="{BB962C8B-B14F-4D97-AF65-F5344CB8AC3E}">
        <p14:creationId xmlns:p14="http://schemas.microsoft.com/office/powerpoint/2010/main" val="398903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E49B48-DB6E-4178-B0EB-B363D1D348C0}" type="datetimeFigureOut">
              <a:rPr lang="en-GB" smtClean="0"/>
              <a:t>02/12/2024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3BF8FF-BDEB-45D7-90B9-72E50A3A3BE2}" type="slidenum">
              <a:rPr lang="en-GB" smtClean="0"/>
              <a:t>‹#›</a:t>
            </a:fld>
            <a:endParaRPr lang="en-GB"/>
          </a:p>
        </p:txBody>
      </p:sp>
    </p:spTree>
    <p:extLst>
      <p:ext uri="{BB962C8B-B14F-4D97-AF65-F5344CB8AC3E}">
        <p14:creationId xmlns:p14="http://schemas.microsoft.com/office/powerpoint/2010/main" val="1621648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AE49B48-DB6E-4178-B0EB-B363D1D348C0}" type="datetimeFigureOut">
              <a:rPr lang="en-GB" smtClean="0"/>
              <a:t>02/12/2024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3BF8FF-BDEB-45D7-90B9-72E50A3A3BE2}" type="slidenum">
              <a:rPr lang="en-GB" smtClean="0"/>
              <a:t>‹#›</a:t>
            </a:fld>
            <a:endParaRPr lang="en-GB"/>
          </a:p>
        </p:txBody>
      </p:sp>
    </p:spTree>
    <p:extLst>
      <p:ext uri="{BB962C8B-B14F-4D97-AF65-F5344CB8AC3E}">
        <p14:creationId xmlns:p14="http://schemas.microsoft.com/office/powerpoint/2010/main" val="2391816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AE49B48-DB6E-4178-B0EB-B363D1D348C0}" type="datetimeFigureOut">
              <a:rPr lang="en-GB" smtClean="0"/>
              <a:t>02/12/2024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D3BF8FF-BDEB-45D7-90B9-72E50A3A3BE2}" type="slidenum">
              <a:rPr lang="en-GB" smtClean="0"/>
              <a:t>‹#›</a:t>
            </a:fld>
            <a:endParaRPr lang="en-GB"/>
          </a:p>
        </p:txBody>
      </p:sp>
    </p:spTree>
    <p:extLst>
      <p:ext uri="{BB962C8B-B14F-4D97-AF65-F5344CB8AC3E}">
        <p14:creationId xmlns:p14="http://schemas.microsoft.com/office/powerpoint/2010/main" val="723362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AE49B48-DB6E-4178-B0EB-B363D1D348C0}" type="datetimeFigureOut">
              <a:rPr lang="en-GB" smtClean="0"/>
              <a:t>02/12/2024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D3BF8FF-BDEB-45D7-90B9-72E50A3A3BE2}" type="slidenum">
              <a:rPr lang="en-GB" smtClean="0"/>
              <a:t>‹#›</a:t>
            </a:fld>
            <a:endParaRPr lang="en-GB"/>
          </a:p>
        </p:txBody>
      </p:sp>
    </p:spTree>
    <p:extLst>
      <p:ext uri="{BB962C8B-B14F-4D97-AF65-F5344CB8AC3E}">
        <p14:creationId xmlns:p14="http://schemas.microsoft.com/office/powerpoint/2010/main" val="833006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E49B48-DB6E-4178-B0EB-B363D1D348C0}" type="datetimeFigureOut">
              <a:rPr lang="en-GB" smtClean="0"/>
              <a:t>02/12/2024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D3BF8FF-BDEB-45D7-90B9-72E50A3A3BE2}" type="slidenum">
              <a:rPr lang="en-GB" smtClean="0"/>
              <a:t>‹#›</a:t>
            </a:fld>
            <a:endParaRPr lang="en-GB"/>
          </a:p>
        </p:txBody>
      </p:sp>
    </p:spTree>
    <p:extLst>
      <p:ext uri="{BB962C8B-B14F-4D97-AF65-F5344CB8AC3E}">
        <p14:creationId xmlns:p14="http://schemas.microsoft.com/office/powerpoint/2010/main" val="632953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E49B48-DB6E-4178-B0EB-B363D1D348C0}" type="datetimeFigureOut">
              <a:rPr lang="en-GB" smtClean="0"/>
              <a:t>02/12/2024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3BF8FF-BDEB-45D7-90B9-72E50A3A3BE2}" type="slidenum">
              <a:rPr lang="en-GB" smtClean="0"/>
              <a:t>‹#›</a:t>
            </a:fld>
            <a:endParaRPr lang="en-GB"/>
          </a:p>
        </p:txBody>
      </p:sp>
    </p:spTree>
    <p:extLst>
      <p:ext uri="{BB962C8B-B14F-4D97-AF65-F5344CB8AC3E}">
        <p14:creationId xmlns:p14="http://schemas.microsoft.com/office/powerpoint/2010/main" val="228084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E49B48-DB6E-4178-B0EB-B363D1D348C0}" type="datetimeFigureOut">
              <a:rPr lang="en-GB" smtClean="0"/>
              <a:t>02/12/2024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3BF8FF-BDEB-45D7-90B9-72E50A3A3BE2}" type="slidenum">
              <a:rPr lang="en-GB" smtClean="0"/>
              <a:t>‹#›</a:t>
            </a:fld>
            <a:endParaRPr lang="en-GB"/>
          </a:p>
        </p:txBody>
      </p:sp>
    </p:spTree>
    <p:extLst>
      <p:ext uri="{BB962C8B-B14F-4D97-AF65-F5344CB8AC3E}">
        <p14:creationId xmlns:p14="http://schemas.microsoft.com/office/powerpoint/2010/main" val="3581930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49B48-DB6E-4178-B0EB-B363D1D348C0}" type="datetimeFigureOut">
              <a:rPr lang="en-GB" smtClean="0"/>
              <a:t>02/12/2024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3BF8FF-BDEB-45D7-90B9-72E50A3A3BE2}" type="slidenum">
              <a:rPr lang="en-GB" smtClean="0"/>
              <a:t>‹#›</a:t>
            </a:fld>
            <a:endParaRPr lang="en-GB"/>
          </a:p>
        </p:txBody>
      </p:sp>
    </p:spTree>
    <p:extLst>
      <p:ext uri="{BB962C8B-B14F-4D97-AF65-F5344CB8AC3E}">
        <p14:creationId xmlns:p14="http://schemas.microsoft.com/office/powerpoint/2010/main" val="2296223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1"/>
            <a:ext cx="7772400" cy="1847850"/>
          </a:xfrm>
        </p:spPr>
        <p:txBody>
          <a:bodyPr>
            <a:normAutofit fontScale="90000"/>
          </a:bodyPr>
          <a:lstStyle/>
          <a:p>
            <a:r>
              <a:rPr lang="en-GB" dirty="0"/>
              <a:t>IS Development Frameworks and Methods</a:t>
            </a:r>
            <a:br>
              <a:rPr lang="en-GB" dirty="0"/>
            </a:br>
            <a:endParaRPr lang="en-GB" dirty="0"/>
          </a:p>
        </p:txBody>
      </p:sp>
      <p:sp>
        <p:nvSpPr>
          <p:cNvPr id="3" name="Subtitle 2"/>
          <p:cNvSpPr>
            <a:spLocks noGrp="1"/>
          </p:cNvSpPr>
          <p:nvPr>
            <p:ph type="subTitle" idx="1"/>
          </p:nvPr>
        </p:nvSpPr>
        <p:spPr/>
        <p:txBody>
          <a:bodyPr/>
          <a:lstStyle/>
          <a:p>
            <a:r>
              <a:rPr lang="en-GB" dirty="0"/>
              <a:t>INF 2108 </a:t>
            </a:r>
          </a:p>
        </p:txBody>
      </p:sp>
    </p:spTree>
    <p:extLst>
      <p:ext uri="{BB962C8B-B14F-4D97-AF65-F5344CB8AC3E}">
        <p14:creationId xmlns:p14="http://schemas.microsoft.com/office/powerpoint/2010/main" val="1745506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8045A-5CE5-5544-B909-90A4CCE6379E}"/>
              </a:ext>
            </a:extLst>
          </p:cNvPr>
          <p:cNvSpPr>
            <a:spLocks noGrp="1"/>
          </p:cNvSpPr>
          <p:nvPr>
            <p:ph type="title"/>
          </p:nvPr>
        </p:nvSpPr>
        <p:spPr>
          <a:xfrm>
            <a:off x="457200" y="76200"/>
            <a:ext cx="8229600" cy="914400"/>
          </a:xfrm>
        </p:spPr>
        <p:txBody>
          <a:bodyPr>
            <a:normAutofit/>
          </a:bodyPr>
          <a:lstStyle/>
          <a:p>
            <a:r>
              <a:rPr lang="en-US" dirty="0"/>
              <a:t>Assignment 1</a:t>
            </a:r>
          </a:p>
        </p:txBody>
      </p:sp>
      <p:sp>
        <p:nvSpPr>
          <p:cNvPr id="3" name="Content Placeholder 2">
            <a:extLst>
              <a:ext uri="{FF2B5EF4-FFF2-40B4-BE49-F238E27FC236}">
                <a16:creationId xmlns:a16="http://schemas.microsoft.com/office/drawing/2014/main" id="{CA2CD7EC-B6CD-504B-8459-F7BC5C365F96}"/>
              </a:ext>
            </a:extLst>
          </p:cNvPr>
          <p:cNvSpPr>
            <a:spLocks noGrp="1"/>
          </p:cNvSpPr>
          <p:nvPr>
            <p:ph idx="1"/>
          </p:nvPr>
        </p:nvSpPr>
        <p:spPr>
          <a:xfrm>
            <a:off x="457200" y="1219200"/>
            <a:ext cx="8229600" cy="5257800"/>
          </a:xfrm>
        </p:spPr>
        <p:txBody>
          <a:bodyPr>
            <a:normAutofit fontScale="85000" lnSpcReduction="10000"/>
          </a:bodyPr>
          <a:lstStyle/>
          <a:p>
            <a:r>
              <a:rPr lang="en-US" b="1" dirty="0"/>
              <a:t>Mobile Application Framework: </a:t>
            </a:r>
            <a:r>
              <a:rPr lang="en-US" dirty="0"/>
              <a:t>Study at least 10 Mobile Application frameworks, compare and contrast the selected frameworks.</a:t>
            </a:r>
          </a:p>
          <a:p>
            <a:pPr lvl="1"/>
            <a:r>
              <a:rPr lang="en-US" dirty="0"/>
              <a:t>Explain its popularity and the status of community support</a:t>
            </a:r>
          </a:p>
          <a:p>
            <a:pPr lvl="1"/>
            <a:r>
              <a:rPr lang="en-US" dirty="0"/>
              <a:t>Identify benefits for each framework</a:t>
            </a:r>
          </a:p>
          <a:p>
            <a:pPr lvl="1"/>
            <a:r>
              <a:rPr lang="en-US" dirty="0"/>
              <a:t>Framework language</a:t>
            </a:r>
          </a:p>
          <a:p>
            <a:pPr lvl="1"/>
            <a:r>
              <a:rPr lang="en-US" dirty="0"/>
              <a:t>The architecture</a:t>
            </a:r>
          </a:p>
          <a:p>
            <a:pPr lvl="1"/>
            <a:r>
              <a:rPr lang="en-US" dirty="0"/>
              <a:t>Best fit for beginner or expert</a:t>
            </a:r>
          </a:p>
          <a:p>
            <a:pPr lvl="1"/>
            <a:r>
              <a:rPr lang="en-US" dirty="0"/>
              <a:t>License</a:t>
            </a:r>
          </a:p>
          <a:p>
            <a:pPr lvl="1"/>
            <a:r>
              <a:rPr lang="en-US" dirty="0"/>
              <a:t>How to integrate with web project. Choose one to display the artifact ( create a showcase or Tutorial video max 20 min)</a:t>
            </a:r>
          </a:p>
          <a:p>
            <a:r>
              <a:rPr lang="en-US" dirty="0"/>
              <a:t> </a:t>
            </a:r>
          </a:p>
          <a:p>
            <a:endParaRPr lang="en-US" dirty="0"/>
          </a:p>
          <a:p>
            <a:endParaRPr lang="en-US" dirty="0"/>
          </a:p>
        </p:txBody>
      </p:sp>
    </p:spTree>
    <p:extLst>
      <p:ext uri="{BB962C8B-B14F-4D97-AF65-F5344CB8AC3E}">
        <p14:creationId xmlns:p14="http://schemas.microsoft.com/office/powerpoint/2010/main" val="10209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3249E-67D3-C849-B02E-80D26D2185E0}"/>
              </a:ext>
            </a:extLst>
          </p:cNvPr>
          <p:cNvSpPr>
            <a:spLocks noGrp="1"/>
          </p:cNvSpPr>
          <p:nvPr>
            <p:ph type="title"/>
          </p:nvPr>
        </p:nvSpPr>
        <p:spPr>
          <a:xfrm>
            <a:off x="457200" y="0"/>
            <a:ext cx="8229600" cy="838200"/>
          </a:xfrm>
        </p:spPr>
        <p:txBody>
          <a:bodyPr>
            <a:normAutofit/>
          </a:bodyPr>
          <a:lstStyle/>
          <a:p>
            <a:r>
              <a:rPr lang="en-US" dirty="0"/>
              <a:t>Assignment 1</a:t>
            </a:r>
          </a:p>
        </p:txBody>
      </p:sp>
      <p:sp>
        <p:nvSpPr>
          <p:cNvPr id="3" name="Content Placeholder 2">
            <a:extLst>
              <a:ext uri="{FF2B5EF4-FFF2-40B4-BE49-F238E27FC236}">
                <a16:creationId xmlns:a16="http://schemas.microsoft.com/office/drawing/2014/main" id="{ECCBC86F-5316-8849-A0E7-7D1104FA1282}"/>
              </a:ext>
            </a:extLst>
          </p:cNvPr>
          <p:cNvSpPr>
            <a:spLocks noGrp="1"/>
          </p:cNvSpPr>
          <p:nvPr>
            <p:ph idx="1"/>
          </p:nvPr>
        </p:nvSpPr>
        <p:spPr>
          <a:xfrm>
            <a:off x="685800" y="861218"/>
            <a:ext cx="8229600" cy="5135563"/>
          </a:xfrm>
        </p:spPr>
        <p:txBody>
          <a:bodyPr>
            <a:normAutofit fontScale="92500" lnSpcReduction="20000"/>
          </a:bodyPr>
          <a:lstStyle/>
          <a:p>
            <a:r>
              <a:rPr lang="en-US" b="1" dirty="0"/>
              <a:t>Data Analytics: </a:t>
            </a:r>
            <a:r>
              <a:rPr lang="en-US" dirty="0"/>
              <a:t>Study at least 5 Data analytics frameworks such as Tableau, BIRT open, Power BI</a:t>
            </a:r>
          </a:p>
          <a:p>
            <a:r>
              <a:rPr lang="en-US" dirty="0"/>
              <a:t>Deep understanding of the selected tools is required. Face to face interview will be used to measure your understanding. </a:t>
            </a:r>
          </a:p>
          <a:p>
            <a:r>
              <a:rPr lang="en-US" dirty="0"/>
              <a:t>Use Tableau or Powe BI to showcase the data analysis using the mentioned tool. In this assignment no documentary required to submit but you are required to display your data analysis during face to face interview</a:t>
            </a:r>
          </a:p>
          <a:p>
            <a:r>
              <a:rPr lang="en-US" dirty="0"/>
              <a:t>Your Marking will relies on your intellectual ability to respond the questions. </a:t>
            </a:r>
          </a:p>
        </p:txBody>
      </p:sp>
    </p:spTree>
    <p:extLst>
      <p:ext uri="{BB962C8B-B14F-4D97-AF65-F5344CB8AC3E}">
        <p14:creationId xmlns:p14="http://schemas.microsoft.com/office/powerpoint/2010/main" val="2504920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2BB6B-C6A7-3847-A8F4-E4756E86E93A}"/>
              </a:ext>
            </a:extLst>
          </p:cNvPr>
          <p:cNvSpPr>
            <a:spLocks noGrp="1"/>
          </p:cNvSpPr>
          <p:nvPr>
            <p:ph type="title"/>
          </p:nvPr>
        </p:nvSpPr>
        <p:spPr>
          <a:xfrm>
            <a:off x="457200" y="152400"/>
            <a:ext cx="8229600" cy="838200"/>
          </a:xfrm>
        </p:spPr>
        <p:txBody>
          <a:bodyPr>
            <a:normAutofit/>
          </a:bodyPr>
          <a:lstStyle/>
          <a:p>
            <a:r>
              <a:rPr lang="en-US" dirty="0"/>
              <a:t>Assignment 1</a:t>
            </a:r>
          </a:p>
        </p:txBody>
      </p:sp>
      <p:sp>
        <p:nvSpPr>
          <p:cNvPr id="3" name="Content Placeholder 2">
            <a:extLst>
              <a:ext uri="{FF2B5EF4-FFF2-40B4-BE49-F238E27FC236}">
                <a16:creationId xmlns:a16="http://schemas.microsoft.com/office/drawing/2014/main" id="{8D48061A-BB1B-5B43-88F6-4FF5B8651445}"/>
              </a:ext>
            </a:extLst>
          </p:cNvPr>
          <p:cNvSpPr>
            <a:spLocks noGrp="1"/>
          </p:cNvSpPr>
          <p:nvPr>
            <p:ph idx="1"/>
          </p:nvPr>
        </p:nvSpPr>
        <p:spPr>
          <a:xfrm>
            <a:off x="457200" y="990600"/>
            <a:ext cx="8229600" cy="5486400"/>
          </a:xfrm>
        </p:spPr>
        <p:txBody>
          <a:bodyPr>
            <a:normAutofit lnSpcReduction="10000"/>
          </a:bodyPr>
          <a:lstStyle/>
          <a:p>
            <a:r>
              <a:rPr lang="en-US" b="1" dirty="0"/>
              <a:t>Database Management systems: </a:t>
            </a:r>
            <a:r>
              <a:rPr lang="en-US" dirty="0"/>
              <a:t>Study at least 10 DBMS systems, compare and contrast the usability for data warehousing, security, scalability, compatibility with other software.</a:t>
            </a:r>
          </a:p>
          <a:p>
            <a:r>
              <a:rPr lang="en-US" dirty="0"/>
              <a:t>Use one example from NoSQL, PostgreSQL as a showcase to create Database, tables and report generation. The Marks will be distributed equally in two parts; the report and the artifact.</a:t>
            </a:r>
          </a:p>
          <a:p>
            <a:r>
              <a:rPr lang="en-US" dirty="0"/>
              <a:t>Submit this assignment before 4</a:t>
            </a:r>
            <a:r>
              <a:rPr lang="en-US" baseline="30000" dirty="0"/>
              <a:t>th</a:t>
            </a:r>
            <a:r>
              <a:rPr lang="en-US" dirty="0"/>
              <a:t> January 2023.</a:t>
            </a:r>
          </a:p>
          <a:p>
            <a:endParaRPr lang="en-US" dirty="0"/>
          </a:p>
        </p:txBody>
      </p:sp>
    </p:spTree>
    <p:extLst>
      <p:ext uri="{BB962C8B-B14F-4D97-AF65-F5344CB8AC3E}">
        <p14:creationId xmlns:p14="http://schemas.microsoft.com/office/powerpoint/2010/main" val="1725457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pPr lvl="0"/>
            <a:r>
              <a:rPr lang="en-MY" dirty="0"/>
              <a:t>Overview of Information System and development</a:t>
            </a:r>
            <a:endParaRPr lang="en-GB" dirty="0"/>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3961453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Developing the Information Systems of Tomorrow </a:t>
            </a:r>
          </a:p>
        </p:txBody>
      </p:sp>
      <p:sp>
        <p:nvSpPr>
          <p:cNvPr id="5" name="Subtitle 4"/>
          <p:cNvSpPr>
            <a:spLocks noGrp="1"/>
          </p:cNvSpPr>
          <p:nvPr>
            <p:ph type="subTitle" idx="1"/>
          </p:nvPr>
        </p:nvSpPr>
        <p:spPr/>
        <p:txBody>
          <a:bodyPr/>
          <a:lstStyle/>
          <a:p>
            <a:r>
              <a:rPr lang="en-GB" dirty="0"/>
              <a:t>competencies and methodologies </a:t>
            </a:r>
          </a:p>
        </p:txBody>
      </p:sp>
    </p:spTree>
    <p:extLst>
      <p:ext uri="{BB962C8B-B14F-4D97-AF65-F5344CB8AC3E}">
        <p14:creationId xmlns:p14="http://schemas.microsoft.com/office/powerpoint/2010/main" val="3665232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Fundamental problems of systems development </a:t>
            </a:r>
          </a:p>
        </p:txBody>
      </p:sp>
      <p:sp>
        <p:nvSpPr>
          <p:cNvPr id="3" name="Content Placeholder 2"/>
          <p:cNvSpPr>
            <a:spLocks noGrp="1"/>
          </p:cNvSpPr>
          <p:nvPr>
            <p:ph idx="1"/>
          </p:nvPr>
        </p:nvSpPr>
        <p:spPr>
          <a:xfrm>
            <a:off x="228600" y="1600200"/>
            <a:ext cx="8763000" cy="4525963"/>
          </a:xfrm>
        </p:spPr>
        <p:txBody>
          <a:bodyPr/>
          <a:lstStyle/>
          <a:p>
            <a:pPr marL="514350" indent="-514350" algn="just">
              <a:buFont typeface="+mj-lt"/>
              <a:buAutoNum type="arabicPeriod"/>
            </a:pPr>
            <a:r>
              <a:rPr lang="en-GB" dirty="0"/>
              <a:t>Human beings have narrow cognitive limitations. </a:t>
            </a:r>
          </a:p>
          <a:p>
            <a:pPr algn="just"/>
            <a:r>
              <a:rPr lang="en-GB" dirty="0"/>
              <a:t>Because all nontrivial information systems surpass human cognitive limits, there is a need for tools and methods for overcoming these limitations. </a:t>
            </a:r>
          </a:p>
          <a:p>
            <a:pPr algn="just"/>
            <a:r>
              <a:rPr lang="en-GB" dirty="0"/>
              <a:t>Models and methods for information systems development are examples of this. </a:t>
            </a:r>
          </a:p>
        </p:txBody>
      </p:sp>
    </p:spTree>
    <p:extLst>
      <p:ext uri="{BB962C8B-B14F-4D97-AF65-F5344CB8AC3E}">
        <p14:creationId xmlns:p14="http://schemas.microsoft.com/office/powerpoint/2010/main" val="640389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Fundamental problems of systems development </a:t>
            </a:r>
          </a:p>
        </p:txBody>
      </p:sp>
      <p:sp>
        <p:nvSpPr>
          <p:cNvPr id="3" name="Content Placeholder 2"/>
          <p:cNvSpPr>
            <a:spLocks noGrp="1"/>
          </p:cNvSpPr>
          <p:nvPr>
            <p:ph idx="1"/>
          </p:nvPr>
        </p:nvSpPr>
        <p:spPr/>
        <p:txBody>
          <a:bodyPr>
            <a:normAutofit fontScale="92500" lnSpcReduction="20000"/>
          </a:bodyPr>
          <a:lstStyle/>
          <a:p>
            <a:pPr marL="514350" indent="-514350" algn="just">
              <a:buAutoNum type="arabicPeriod" startAt="2"/>
            </a:pPr>
            <a:r>
              <a:rPr lang="en-GB" dirty="0"/>
              <a:t>Information systems are complex. </a:t>
            </a:r>
          </a:p>
          <a:p>
            <a:pPr algn="just"/>
            <a:r>
              <a:rPr lang="en-GB" dirty="0"/>
              <a:t>Information systems themselves are complex, as well as developing and building information systems is a complex task. </a:t>
            </a:r>
          </a:p>
          <a:p>
            <a:pPr algn="just"/>
            <a:r>
              <a:rPr lang="en-GB" dirty="0"/>
              <a:t>In order to be able to overview complex systems,  divide them in a set of defined interrelated parts</a:t>
            </a:r>
          </a:p>
          <a:p>
            <a:pPr lvl="1" algn="just"/>
            <a:r>
              <a:rPr lang="en-GB" dirty="0"/>
              <a:t>Subsystems  and components </a:t>
            </a:r>
          </a:p>
          <a:p>
            <a:pPr algn="just"/>
            <a:r>
              <a:rPr lang="en-GB" dirty="0"/>
              <a:t>The work of building information systems must be supported, controlled and analysed by some scientific methodology in order to achieve a good system</a:t>
            </a:r>
          </a:p>
        </p:txBody>
      </p:sp>
    </p:spTree>
    <p:extLst>
      <p:ext uri="{BB962C8B-B14F-4D97-AF65-F5344CB8AC3E}">
        <p14:creationId xmlns:p14="http://schemas.microsoft.com/office/powerpoint/2010/main" val="1529935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514350" indent="-514350" algn="just">
              <a:buAutoNum type="arabicPeriod" startAt="3"/>
            </a:pPr>
            <a:r>
              <a:rPr lang="en-GB" dirty="0"/>
              <a:t>Information systems are multidisciplinary. </a:t>
            </a:r>
          </a:p>
          <a:p>
            <a:pPr algn="just"/>
            <a:r>
              <a:rPr lang="en-GB" dirty="0"/>
              <a:t>Several stakeholders of information system. </a:t>
            </a:r>
          </a:p>
          <a:p>
            <a:pPr algn="just"/>
            <a:r>
              <a:rPr lang="en-GB" dirty="0"/>
              <a:t>These stakeholders do have different interests, needs and skills related to the systems. </a:t>
            </a:r>
          </a:p>
          <a:p>
            <a:pPr algn="just"/>
            <a:r>
              <a:rPr lang="en-GB" dirty="0"/>
              <a:t>This problem can both be related to the use of and the development of a system. </a:t>
            </a:r>
          </a:p>
          <a:p>
            <a:pPr algn="just"/>
            <a:r>
              <a:rPr lang="en-GB" dirty="0"/>
              <a:t>The users of a system may have various needs, so it is important that the system can be adapted to various user profiles. </a:t>
            </a:r>
          </a:p>
          <a:p>
            <a:pPr algn="just"/>
            <a:r>
              <a:rPr lang="en-GB" dirty="0"/>
              <a:t>While the system is developed, different stakeholders may have problems to communicate because of lack of a common language and focus on the problems at hand. </a:t>
            </a:r>
          </a:p>
          <a:p>
            <a:pPr algn="just"/>
            <a:r>
              <a:rPr lang="en-GB" dirty="0"/>
              <a:t>While developing multimedia information systems, this problem should be of great interest because of the mix of engineers and actors from various humanistic disciplines in such a project. </a:t>
            </a:r>
          </a:p>
        </p:txBody>
      </p:sp>
      <p:sp>
        <p:nvSpPr>
          <p:cNvPr id="4" name="Title 1"/>
          <p:cNvSpPr>
            <a:spLocks noGrp="1"/>
          </p:cNvSpPr>
          <p:nvPr>
            <p:ph type="title"/>
          </p:nvPr>
        </p:nvSpPr>
        <p:spPr>
          <a:xfrm>
            <a:off x="457200" y="274638"/>
            <a:ext cx="8229600" cy="1143000"/>
          </a:xfrm>
        </p:spPr>
        <p:txBody>
          <a:bodyPr>
            <a:normAutofit fontScale="90000"/>
          </a:bodyPr>
          <a:lstStyle/>
          <a:p>
            <a:r>
              <a:rPr lang="en-GB" dirty="0"/>
              <a:t>Fundamental problems of systems development </a:t>
            </a:r>
          </a:p>
        </p:txBody>
      </p:sp>
    </p:spTree>
    <p:extLst>
      <p:ext uri="{BB962C8B-B14F-4D97-AF65-F5344CB8AC3E}">
        <p14:creationId xmlns:p14="http://schemas.microsoft.com/office/powerpoint/2010/main" val="810145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514350" indent="-514350">
              <a:buAutoNum type="arabicPeriod" startAt="4"/>
            </a:pPr>
            <a:r>
              <a:rPr lang="en-GB" dirty="0"/>
              <a:t>Information systems are dynamic. </a:t>
            </a:r>
          </a:p>
          <a:p>
            <a:r>
              <a:rPr lang="en-GB" dirty="0"/>
              <a:t>Information systems are supposed to support to user requirements.</a:t>
            </a:r>
          </a:p>
          <a:p>
            <a:r>
              <a:rPr lang="en-GB" dirty="0"/>
              <a:t>Changes in demands enforce quick system re-design. </a:t>
            </a:r>
          </a:p>
          <a:p>
            <a:r>
              <a:rPr lang="en-GB" dirty="0"/>
              <a:t>Huge and complicated systems tend to be hard to change. </a:t>
            </a:r>
          </a:p>
          <a:p>
            <a:r>
              <a:rPr lang="en-GB" dirty="0"/>
              <a:t>This problem gets probably even more serious as the number of media integrated in the systems increase. </a:t>
            </a:r>
          </a:p>
        </p:txBody>
      </p:sp>
      <p:sp>
        <p:nvSpPr>
          <p:cNvPr id="4" name="Title 1"/>
          <p:cNvSpPr>
            <a:spLocks noGrp="1"/>
          </p:cNvSpPr>
          <p:nvPr>
            <p:ph type="title"/>
          </p:nvPr>
        </p:nvSpPr>
        <p:spPr>
          <a:xfrm>
            <a:off x="457200" y="274638"/>
            <a:ext cx="8229600" cy="1143000"/>
          </a:xfrm>
        </p:spPr>
        <p:txBody>
          <a:bodyPr>
            <a:normAutofit fontScale="90000"/>
          </a:bodyPr>
          <a:lstStyle/>
          <a:p>
            <a:r>
              <a:rPr lang="en-GB" dirty="0"/>
              <a:t>Fundamental problems of systems development </a:t>
            </a:r>
          </a:p>
        </p:txBody>
      </p:sp>
    </p:spTree>
    <p:extLst>
      <p:ext uri="{BB962C8B-B14F-4D97-AF65-F5344CB8AC3E}">
        <p14:creationId xmlns:p14="http://schemas.microsoft.com/office/powerpoint/2010/main" val="490772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GB" dirty="0"/>
              <a:t>Information systems are infological. </a:t>
            </a:r>
          </a:p>
          <a:p>
            <a:pPr algn="just"/>
            <a:r>
              <a:rPr lang="en-GB" dirty="0"/>
              <a:t>The relevance of an information system depends on every single user’s view on the system and what it contains, which makes user participation necessary in the process of designing a system. </a:t>
            </a:r>
          </a:p>
        </p:txBody>
      </p:sp>
      <p:sp>
        <p:nvSpPr>
          <p:cNvPr id="4" name="Title 1"/>
          <p:cNvSpPr>
            <a:spLocks noGrp="1"/>
          </p:cNvSpPr>
          <p:nvPr>
            <p:ph type="title"/>
          </p:nvPr>
        </p:nvSpPr>
        <p:spPr>
          <a:xfrm>
            <a:off x="457200" y="274638"/>
            <a:ext cx="8229600" cy="1143000"/>
          </a:xfrm>
        </p:spPr>
        <p:txBody>
          <a:bodyPr>
            <a:normAutofit fontScale="90000"/>
          </a:bodyPr>
          <a:lstStyle/>
          <a:p>
            <a:r>
              <a:rPr lang="en-GB" dirty="0"/>
              <a:t>Fundamental problems of systems development </a:t>
            </a:r>
          </a:p>
        </p:txBody>
      </p:sp>
    </p:spTree>
    <p:extLst>
      <p:ext uri="{BB962C8B-B14F-4D97-AF65-F5344CB8AC3E}">
        <p14:creationId xmlns:p14="http://schemas.microsoft.com/office/powerpoint/2010/main" val="2177544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endParaRPr lang="en-GB" dirty="0"/>
          </a:p>
        </p:txBody>
      </p:sp>
      <p:sp>
        <p:nvSpPr>
          <p:cNvPr id="3" name="Content Placeholder 2"/>
          <p:cNvSpPr>
            <a:spLocks noGrp="1"/>
          </p:cNvSpPr>
          <p:nvPr>
            <p:ph idx="1"/>
          </p:nvPr>
        </p:nvSpPr>
        <p:spPr/>
        <p:txBody>
          <a:bodyPr>
            <a:normAutofit fontScale="85000" lnSpcReduction="10000"/>
          </a:bodyPr>
          <a:lstStyle/>
          <a:p>
            <a:r>
              <a:rPr lang="en-GB" b="1" dirty="0"/>
              <a:t>Week 1-3: Introduction</a:t>
            </a:r>
            <a:endParaRPr lang="en-US" dirty="0"/>
          </a:p>
          <a:p>
            <a:pPr lvl="0"/>
            <a:r>
              <a:rPr lang="en-MY" dirty="0"/>
              <a:t>Overview of Information System and development</a:t>
            </a:r>
            <a:endParaRPr lang="en-US" dirty="0"/>
          </a:p>
          <a:p>
            <a:pPr lvl="0"/>
            <a:r>
              <a:rPr lang="en-MY" dirty="0"/>
              <a:t>Business process modelling </a:t>
            </a:r>
            <a:endParaRPr lang="en-US" dirty="0"/>
          </a:p>
          <a:p>
            <a:pPr lvl="0"/>
            <a:r>
              <a:rPr lang="en-MY" dirty="0"/>
              <a:t>Data modelling</a:t>
            </a:r>
            <a:endParaRPr lang="en-US" dirty="0"/>
          </a:p>
          <a:p>
            <a:pPr lvl="0"/>
            <a:r>
              <a:rPr lang="en-MY" dirty="0"/>
              <a:t>Roles and responsibilities</a:t>
            </a:r>
            <a:endParaRPr lang="en-US" dirty="0"/>
          </a:p>
          <a:p>
            <a:pPr lvl="0"/>
            <a:r>
              <a:rPr lang="en-MY" dirty="0"/>
              <a:t>Tools of business process modelling</a:t>
            </a:r>
            <a:endParaRPr lang="en-US" dirty="0"/>
          </a:p>
          <a:p>
            <a:pPr lvl="1"/>
            <a:r>
              <a:rPr lang="en-MY" dirty="0"/>
              <a:t>DFD</a:t>
            </a:r>
            <a:endParaRPr lang="en-US" dirty="0"/>
          </a:p>
          <a:p>
            <a:pPr lvl="1"/>
            <a:r>
              <a:rPr lang="en-MY" dirty="0"/>
              <a:t>ORM</a:t>
            </a:r>
            <a:endParaRPr lang="en-US" dirty="0"/>
          </a:p>
          <a:p>
            <a:pPr lvl="1"/>
            <a:r>
              <a:rPr lang="en-MY" dirty="0"/>
              <a:t>UML</a:t>
            </a:r>
            <a:endParaRPr lang="en-US" dirty="0"/>
          </a:p>
          <a:p>
            <a:r>
              <a:rPr lang="en-MY" i="1" dirty="0"/>
              <a:t>Exercise: Modeling assignment</a:t>
            </a:r>
            <a:endParaRPr lang="en-GB" dirty="0"/>
          </a:p>
          <a:p>
            <a:endParaRPr lang="en-GB" dirty="0"/>
          </a:p>
        </p:txBody>
      </p:sp>
    </p:spTree>
    <p:extLst>
      <p:ext uri="{BB962C8B-B14F-4D97-AF65-F5344CB8AC3E}">
        <p14:creationId xmlns:p14="http://schemas.microsoft.com/office/powerpoint/2010/main" val="3565675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514350" indent="-514350" algn="just">
              <a:buAutoNum type="arabicPeriod" startAt="5"/>
            </a:pPr>
            <a:r>
              <a:rPr lang="en-GB" dirty="0"/>
              <a:t>There are human as well as social aspects of information systems. </a:t>
            </a:r>
          </a:p>
          <a:p>
            <a:pPr algn="just"/>
            <a:r>
              <a:rPr lang="en-GB" dirty="0"/>
              <a:t>Information systems affect both human and social systems in the environment were they operate. </a:t>
            </a:r>
          </a:p>
          <a:p>
            <a:pPr algn="just"/>
            <a:r>
              <a:rPr lang="en-GB" dirty="0"/>
              <a:t>Human and social systems are subjects to service and support from the information systems. </a:t>
            </a:r>
          </a:p>
          <a:p>
            <a:pPr algn="just"/>
            <a:r>
              <a:rPr lang="en-GB" dirty="0"/>
              <a:t>The information systems are getting less consideration in the matter of automation and rationalisation of social aspects during information systems development.</a:t>
            </a:r>
          </a:p>
        </p:txBody>
      </p:sp>
      <p:sp>
        <p:nvSpPr>
          <p:cNvPr id="4" name="Title 1"/>
          <p:cNvSpPr>
            <a:spLocks noGrp="1"/>
          </p:cNvSpPr>
          <p:nvPr>
            <p:ph type="title"/>
          </p:nvPr>
        </p:nvSpPr>
        <p:spPr>
          <a:xfrm>
            <a:off x="457200" y="274638"/>
            <a:ext cx="8229600" cy="1143000"/>
          </a:xfrm>
        </p:spPr>
        <p:txBody>
          <a:bodyPr>
            <a:normAutofit fontScale="90000"/>
          </a:bodyPr>
          <a:lstStyle/>
          <a:p>
            <a:r>
              <a:rPr lang="en-GB" dirty="0"/>
              <a:t>Fundamental problems of systems development </a:t>
            </a:r>
          </a:p>
        </p:txBody>
      </p:sp>
    </p:spTree>
    <p:extLst>
      <p:ext uri="{BB962C8B-B14F-4D97-AF65-F5344CB8AC3E}">
        <p14:creationId xmlns:p14="http://schemas.microsoft.com/office/powerpoint/2010/main" val="3778530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62200"/>
            <a:ext cx="8229600" cy="1676400"/>
          </a:xfrm>
        </p:spPr>
        <p:txBody>
          <a:bodyPr/>
          <a:lstStyle/>
          <a:p>
            <a:pPr marL="0" indent="0" algn="ctr">
              <a:buNone/>
            </a:pPr>
            <a:r>
              <a:rPr lang="en-GB" b="1" i="1" dirty="0"/>
              <a:t>Therefore, Methodology, frameworks and good practice are core concepts for designing information system.</a:t>
            </a:r>
          </a:p>
          <a:p>
            <a:pPr marL="0" indent="0" algn="ctr">
              <a:buNone/>
            </a:pPr>
            <a:endParaRPr lang="en-GB" b="1" i="1" dirty="0"/>
          </a:p>
        </p:txBody>
      </p:sp>
    </p:spTree>
    <p:extLst>
      <p:ext uri="{BB962C8B-B14F-4D97-AF65-F5344CB8AC3E}">
        <p14:creationId xmlns:p14="http://schemas.microsoft.com/office/powerpoint/2010/main" val="1040898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19400"/>
            <a:ext cx="8229600" cy="1143000"/>
          </a:xfrm>
        </p:spPr>
        <p:txBody>
          <a:bodyPr/>
          <a:lstStyle/>
          <a:p>
            <a:r>
              <a:rPr lang="en-US" dirty="0"/>
              <a:t>End</a:t>
            </a:r>
            <a:endParaRPr lang="en-GB" dirty="0"/>
          </a:p>
        </p:txBody>
      </p:sp>
    </p:spTree>
    <p:extLst>
      <p:ext uri="{BB962C8B-B14F-4D97-AF65-F5344CB8AC3E}">
        <p14:creationId xmlns:p14="http://schemas.microsoft.com/office/powerpoint/2010/main" val="2319807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GB" b="1" dirty="0"/>
              <a:t>Week 4: System Development Life cycle</a:t>
            </a:r>
            <a:endParaRPr lang="en-US" dirty="0"/>
          </a:p>
          <a:p>
            <a:pPr lvl="0"/>
            <a:r>
              <a:rPr lang="en-MY" dirty="0"/>
              <a:t>Agile Methodologies</a:t>
            </a:r>
            <a:endParaRPr lang="en-US" dirty="0"/>
          </a:p>
          <a:p>
            <a:pPr lvl="0"/>
            <a:r>
              <a:rPr lang="en-MY" dirty="0"/>
              <a:t>Rapid application development (RAD)</a:t>
            </a:r>
            <a:endParaRPr lang="en-US" dirty="0"/>
          </a:p>
          <a:p>
            <a:pPr lvl="0"/>
            <a:r>
              <a:rPr lang="en-MY" dirty="0"/>
              <a:t>Lean Methodology</a:t>
            </a:r>
            <a:endParaRPr lang="en-US" dirty="0"/>
          </a:p>
          <a:p>
            <a:pPr marL="0" indent="0">
              <a:buNone/>
            </a:pPr>
            <a:endParaRPr lang="en-GB" dirty="0"/>
          </a:p>
          <a:p>
            <a:pPr marL="0" indent="0">
              <a:buNone/>
            </a:pPr>
            <a:endParaRPr lang="en-GB" dirty="0"/>
          </a:p>
          <a:p>
            <a:pPr marL="0" indent="0">
              <a:buNone/>
            </a:pPr>
            <a:r>
              <a:rPr lang="en-GB" dirty="0"/>
              <a:t>Assignment: compare and contrast different development methods </a:t>
            </a:r>
          </a:p>
        </p:txBody>
      </p:sp>
      <p:sp>
        <p:nvSpPr>
          <p:cNvPr id="4" name="Title 1"/>
          <p:cNvSpPr>
            <a:spLocks noGrp="1"/>
          </p:cNvSpPr>
          <p:nvPr>
            <p:ph type="title"/>
          </p:nvPr>
        </p:nvSpPr>
        <p:spPr>
          <a:xfrm>
            <a:off x="457200" y="274638"/>
            <a:ext cx="8229600" cy="1143000"/>
          </a:xfrm>
        </p:spPr>
        <p:txBody>
          <a:bodyPr/>
          <a:lstStyle/>
          <a:p>
            <a:r>
              <a:rPr lang="en-US" dirty="0"/>
              <a:t>Course outline</a:t>
            </a:r>
            <a:endParaRPr lang="en-GB" dirty="0"/>
          </a:p>
        </p:txBody>
      </p:sp>
    </p:spTree>
    <p:extLst>
      <p:ext uri="{BB962C8B-B14F-4D97-AF65-F5344CB8AC3E}">
        <p14:creationId xmlns:p14="http://schemas.microsoft.com/office/powerpoint/2010/main" val="142003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GB" b="1" dirty="0"/>
              <a:t>Week </a:t>
            </a:r>
            <a:r>
              <a:rPr lang="en-GB" b="1" u="sng" dirty="0"/>
              <a:t>5</a:t>
            </a:r>
            <a:r>
              <a:rPr lang="en-GB" b="1" dirty="0"/>
              <a:t>-7: Frameworks </a:t>
            </a:r>
            <a:endParaRPr lang="en-US" dirty="0"/>
          </a:p>
          <a:p>
            <a:pPr lvl="0"/>
            <a:r>
              <a:rPr lang="en-MY" dirty="0"/>
              <a:t>Web Frameworks</a:t>
            </a:r>
            <a:endParaRPr lang="en-US" dirty="0"/>
          </a:p>
          <a:p>
            <a:pPr lvl="0"/>
            <a:r>
              <a:rPr lang="en-MY" dirty="0"/>
              <a:t>Mobile Frameworks</a:t>
            </a:r>
            <a:endParaRPr lang="en-US" dirty="0"/>
          </a:p>
          <a:p>
            <a:pPr lvl="0"/>
            <a:r>
              <a:rPr lang="en-MY" dirty="0"/>
              <a:t>DBMS Frameworks</a:t>
            </a:r>
            <a:endParaRPr lang="en-US" dirty="0"/>
          </a:p>
          <a:p>
            <a:pPr lvl="0"/>
            <a:r>
              <a:rPr lang="en-MY" dirty="0"/>
              <a:t>Data Analytics.</a:t>
            </a:r>
            <a:endParaRPr lang="en-US" dirty="0"/>
          </a:p>
          <a:p>
            <a:endParaRPr lang="en-GB" dirty="0"/>
          </a:p>
          <a:p>
            <a:r>
              <a:rPr lang="en-GB" dirty="0"/>
              <a:t>Group Assignment: Compare features between various frameworks</a:t>
            </a:r>
          </a:p>
        </p:txBody>
      </p:sp>
      <p:sp>
        <p:nvSpPr>
          <p:cNvPr id="4" name="Title 1"/>
          <p:cNvSpPr>
            <a:spLocks noGrp="1"/>
          </p:cNvSpPr>
          <p:nvPr>
            <p:ph type="title"/>
          </p:nvPr>
        </p:nvSpPr>
        <p:spPr>
          <a:xfrm>
            <a:off x="457200" y="274638"/>
            <a:ext cx="8229600" cy="1143000"/>
          </a:xfrm>
        </p:spPr>
        <p:txBody>
          <a:bodyPr/>
          <a:lstStyle/>
          <a:p>
            <a:r>
              <a:rPr lang="en-US" dirty="0"/>
              <a:t>Course outline</a:t>
            </a:r>
            <a:endParaRPr lang="en-GB" dirty="0"/>
          </a:p>
        </p:txBody>
      </p:sp>
    </p:spTree>
    <p:extLst>
      <p:ext uri="{BB962C8B-B14F-4D97-AF65-F5344CB8AC3E}">
        <p14:creationId xmlns:p14="http://schemas.microsoft.com/office/powerpoint/2010/main" val="2482762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7F69F3-6FA0-5CFE-44CA-75201368901E}"/>
              </a:ext>
            </a:extLst>
          </p:cNvPr>
          <p:cNvSpPr>
            <a:spLocks noGrp="1"/>
          </p:cNvSpPr>
          <p:nvPr>
            <p:ph idx="1"/>
          </p:nvPr>
        </p:nvSpPr>
        <p:spPr/>
        <p:txBody>
          <a:bodyPr>
            <a:normAutofit fontScale="92500" lnSpcReduction="20000"/>
          </a:bodyPr>
          <a:lstStyle/>
          <a:p>
            <a:pPr>
              <a:lnSpc>
                <a:spcPct val="200000"/>
              </a:lnSpc>
            </a:pPr>
            <a:r>
              <a:rPr lang="en-US" b="1" dirty="0"/>
              <a:t>Week 8: </a:t>
            </a:r>
            <a:r>
              <a:rPr lang="en-US" dirty="0"/>
              <a:t>Importance of cloud computing in system development</a:t>
            </a:r>
          </a:p>
          <a:p>
            <a:pPr>
              <a:lnSpc>
                <a:spcPct val="200000"/>
              </a:lnSpc>
            </a:pPr>
            <a:r>
              <a:rPr lang="en-US" dirty="0"/>
              <a:t>Infrastructure as a Service (IaaS)</a:t>
            </a:r>
          </a:p>
          <a:p>
            <a:pPr>
              <a:lnSpc>
                <a:spcPct val="200000"/>
              </a:lnSpc>
            </a:pPr>
            <a:r>
              <a:rPr lang="en-US" dirty="0"/>
              <a:t>Platform as a Service (PaaS).</a:t>
            </a:r>
          </a:p>
          <a:p>
            <a:pPr>
              <a:lnSpc>
                <a:spcPct val="200000"/>
              </a:lnSpc>
            </a:pPr>
            <a:r>
              <a:rPr lang="en-US" dirty="0"/>
              <a:t>Software as a Service (SaaS).</a:t>
            </a:r>
          </a:p>
          <a:p>
            <a:endParaRPr lang="en-US" dirty="0"/>
          </a:p>
        </p:txBody>
      </p:sp>
      <p:sp>
        <p:nvSpPr>
          <p:cNvPr id="4" name="Title 1">
            <a:extLst>
              <a:ext uri="{FF2B5EF4-FFF2-40B4-BE49-F238E27FC236}">
                <a16:creationId xmlns:a16="http://schemas.microsoft.com/office/drawing/2014/main" id="{576DB9DA-17A3-4A40-21BC-1E2D9492C4BD}"/>
              </a:ext>
            </a:extLst>
          </p:cNvPr>
          <p:cNvSpPr>
            <a:spLocks noGrp="1"/>
          </p:cNvSpPr>
          <p:nvPr>
            <p:ph type="title"/>
          </p:nvPr>
        </p:nvSpPr>
        <p:spPr/>
        <p:txBody>
          <a:bodyPr/>
          <a:lstStyle/>
          <a:p>
            <a:r>
              <a:rPr lang="en-US" dirty="0"/>
              <a:t>Course outline</a:t>
            </a:r>
            <a:endParaRPr lang="en-GB" dirty="0"/>
          </a:p>
        </p:txBody>
      </p:sp>
    </p:spTree>
    <p:extLst>
      <p:ext uri="{BB962C8B-B14F-4D97-AF65-F5344CB8AC3E}">
        <p14:creationId xmlns:p14="http://schemas.microsoft.com/office/powerpoint/2010/main" val="341812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AB65C4-99FC-6E00-FAA0-2DE114C9BD02}"/>
              </a:ext>
            </a:extLst>
          </p:cNvPr>
          <p:cNvSpPr>
            <a:spLocks noGrp="1"/>
          </p:cNvSpPr>
          <p:nvPr>
            <p:ph idx="1"/>
          </p:nvPr>
        </p:nvSpPr>
        <p:spPr/>
        <p:txBody>
          <a:bodyPr>
            <a:normAutofit fontScale="85000" lnSpcReduction="10000"/>
          </a:bodyPr>
          <a:lstStyle/>
          <a:p>
            <a:r>
              <a:rPr lang="en-US" b="1" dirty="0"/>
              <a:t>Week 9-12: System Development and Deployment</a:t>
            </a:r>
          </a:p>
          <a:p>
            <a:pPr lvl="0" fontAlgn="auto"/>
            <a:r>
              <a:rPr lang="en-MY" dirty="0"/>
              <a:t>Cloud Computing and Service Oriented Architecture (SOA)</a:t>
            </a:r>
            <a:endParaRPr lang="en-US" dirty="0"/>
          </a:p>
          <a:p>
            <a:pPr lvl="0" fontAlgn="auto"/>
            <a:r>
              <a:rPr lang="en-MY" dirty="0"/>
              <a:t>How to access Big Clouds (such as the AWS Cloud, Google Cloud, Microsoft Azure Cloud, or IBM Cloud) via portals, APIs, and SDKs</a:t>
            </a:r>
            <a:endParaRPr lang="en-US"/>
          </a:p>
          <a:p>
            <a:r>
              <a:rPr lang="en-US"/>
              <a:t>Software </a:t>
            </a:r>
            <a:r>
              <a:rPr lang="en-US" dirty="0"/>
              <a:t>development Project</a:t>
            </a:r>
          </a:p>
          <a:p>
            <a:r>
              <a:rPr lang="en-US" dirty="0"/>
              <a:t>Deployment to Cloud vendors</a:t>
            </a:r>
          </a:p>
          <a:p>
            <a:r>
              <a:rPr lang="en-US" b="1" dirty="0"/>
              <a:t>Week 14 - 15: </a:t>
            </a:r>
            <a:r>
              <a:rPr lang="en-US" dirty="0"/>
              <a:t>Case study assignment Presentations</a:t>
            </a:r>
          </a:p>
          <a:p>
            <a:endParaRPr lang="en-US" dirty="0"/>
          </a:p>
        </p:txBody>
      </p:sp>
      <p:sp>
        <p:nvSpPr>
          <p:cNvPr id="4" name="Title 1">
            <a:extLst>
              <a:ext uri="{FF2B5EF4-FFF2-40B4-BE49-F238E27FC236}">
                <a16:creationId xmlns:a16="http://schemas.microsoft.com/office/drawing/2014/main" id="{13712A7C-CC94-84F5-2067-AD47A6E18651}"/>
              </a:ext>
            </a:extLst>
          </p:cNvPr>
          <p:cNvSpPr>
            <a:spLocks noGrp="1"/>
          </p:cNvSpPr>
          <p:nvPr>
            <p:ph type="title"/>
          </p:nvPr>
        </p:nvSpPr>
        <p:spPr/>
        <p:txBody>
          <a:bodyPr/>
          <a:lstStyle/>
          <a:p>
            <a:r>
              <a:rPr lang="en-US" dirty="0"/>
              <a:t>Course outline</a:t>
            </a:r>
            <a:endParaRPr lang="en-GB" dirty="0"/>
          </a:p>
        </p:txBody>
      </p:sp>
    </p:spTree>
    <p:extLst>
      <p:ext uri="{BB962C8B-B14F-4D97-AF65-F5344CB8AC3E}">
        <p14:creationId xmlns:p14="http://schemas.microsoft.com/office/powerpoint/2010/main" val="3825249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b="1" dirty="0"/>
              <a:t>Week 11-14: Cloud computing </a:t>
            </a:r>
            <a:endParaRPr lang="en-US" dirty="0"/>
          </a:p>
          <a:p>
            <a:pPr lvl="0" fontAlgn="auto"/>
            <a:r>
              <a:rPr lang="en-MY" dirty="0"/>
              <a:t>Cloud deployment models (IaaS, PaaS, SaaS).</a:t>
            </a:r>
            <a:endParaRPr lang="en-US" dirty="0"/>
          </a:p>
          <a:p>
            <a:pPr lvl="0" fontAlgn="auto"/>
            <a:r>
              <a:rPr lang="en-MY" dirty="0"/>
              <a:t>Technology Providers vs. Cloud providers vs. Cloud vendors</a:t>
            </a:r>
            <a:endParaRPr lang="en-US" dirty="0"/>
          </a:p>
          <a:p>
            <a:endParaRPr lang="en-GB" dirty="0"/>
          </a:p>
        </p:txBody>
      </p:sp>
      <p:sp>
        <p:nvSpPr>
          <p:cNvPr id="4" name="Title 1"/>
          <p:cNvSpPr>
            <a:spLocks noGrp="1"/>
          </p:cNvSpPr>
          <p:nvPr>
            <p:ph type="title"/>
          </p:nvPr>
        </p:nvSpPr>
        <p:spPr>
          <a:xfrm>
            <a:off x="457200" y="274638"/>
            <a:ext cx="8229600" cy="1143000"/>
          </a:xfrm>
        </p:spPr>
        <p:txBody>
          <a:bodyPr/>
          <a:lstStyle/>
          <a:p>
            <a:r>
              <a:rPr lang="en-US" dirty="0"/>
              <a:t>Course outline</a:t>
            </a:r>
            <a:endParaRPr lang="en-GB" dirty="0"/>
          </a:p>
        </p:txBody>
      </p:sp>
    </p:spTree>
    <p:extLst>
      <p:ext uri="{BB962C8B-B14F-4D97-AF65-F5344CB8AC3E}">
        <p14:creationId xmlns:p14="http://schemas.microsoft.com/office/powerpoint/2010/main" val="1130803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Assessment</a:t>
            </a:r>
            <a:endParaRPr lang="en-GB" dirty="0"/>
          </a:p>
        </p:txBody>
      </p:sp>
      <p:sp>
        <p:nvSpPr>
          <p:cNvPr id="3" name="Content Placeholder 2"/>
          <p:cNvSpPr>
            <a:spLocks noGrp="1"/>
          </p:cNvSpPr>
          <p:nvPr>
            <p:ph idx="1"/>
          </p:nvPr>
        </p:nvSpPr>
        <p:spPr/>
        <p:txBody>
          <a:bodyPr/>
          <a:lstStyle/>
          <a:p>
            <a:r>
              <a:rPr lang="en-GB" dirty="0"/>
              <a:t>Coursework 60% </a:t>
            </a:r>
          </a:p>
          <a:p>
            <a:pPr lvl="1"/>
            <a:r>
              <a:rPr lang="en-MY" i="1" dirty="0"/>
              <a:t>Individual assignment: Modeling assignment 10%</a:t>
            </a:r>
          </a:p>
          <a:p>
            <a:pPr lvl="1"/>
            <a:r>
              <a:rPr lang="en-US" dirty="0"/>
              <a:t>Individual assignment-IS frameworks- 15%</a:t>
            </a:r>
            <a:endParaRPr lang="en-MY" i="1" dirty="0"/>
          </a:p>
          <a:p>
            <a:pPr lvl="1"/>
            <a:r>
              <a:rPr lang="en-MY" i="1" dirty="0"/>
              <a:t>Group Assignment-Cloud computing 20%</a:t>
            </a:r>
          </a:p>
          <a:p>
            <a:pPr lvl="1"/>
            <a:r>
              <a:rPr lang="en-US" i="1" dirty="0"/>
              <a:t>Test 15%</a:t>
            </a:r>
            <a:endParaRPr lang="en-GB" i="1" dirty="0"/>
          </a:p>
          <a:p>
            <a:r>
              <a:rPr lang="en-GB" dirty="0"/>
              <a:t>Final exams 40%. </a:t>
            </a:r>
          </a:p>
        </p:txBody>
      </p:sp>
    </p:spTree>
    <p:extLst>
      <p:ext uri="{BB962C8B-B14F-4D97-AF65-F5344CB8AC3E}">
        <p14:creationId xmlns:p14="http://schemas.microsoft.com/office/powerpoint/2010/main" val="3600405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A4BEF-AB2B-7A42-9DDF-BF818CF74038}"/>
              </a:ext>
            </a:extLst>
          </p:cNvPr>
          <p:cNvSpPr>
            <a:spLocks noGrp="1"/>
          </p:cNvSpPr>
          <p:nvPr>
            <p:ph type="title"/>
          </p:nvPr>
        </p:nvSpPr>
        <p:spPr>
          <a:xfrm>
            <a:off x="457200" y="0"/>
            <a:ext cx="8229600" cy="731837"/>
          </a:xfrm>
        </p:spPr>
        <p:txBody>
          <a:bodyPr>
            <a:normAutofit fontScale="90000"/>
          </a:bodyPr>
          <a:lstStyle/>
          <a:p>
            <a:r>
              <a:rPr lang="en-US" dirty="0"/>
              <a:t>Assignment 1</a:t>
            </a:r>
          </a:p>
        </p:txBody>
      </p:sp>
      <p:sp>
        <p:nvSpPr>
          <p:cNvPr id="3" name="Content Placeholder 2">
            <a:extLst>
              <a:ext uri="{FF2B5EF4-FFF2-40B4-BE49-F238E27FC236}">
                <a16:creationId xmlns:a16="http://schemas.microsoft.com/office/drawing/2014/main" id="{B0AA8894-CDA9-7A4D-8062-E4E2512E04CF}"/>
              </a:ext>
            </a:extLst>
          </p:cNvPr>
          <p:cNvSpPr>
            <a:spLocks noGrp="1"/>
          </p:cNvSpPr>
          <p:nvPr>
            <p:ph idx="1"/>
          </p:nvPr>
        </p:nvSpPr>
        <p:spPr>
          <a:xfrm>
            <a:off x="457200" y="1143000"/>
            <a:ext cx="8610600" cy="5410200"/>
          </a:xfrm>
        </p:spPr>
        <p:txBody>
          <a:bodyPr>
            <a:normAutofit lnSpcReduction="10000"/>
          </a:bodyPr>
          <a:lstStyle/>
          <a:p>
            <a:r>
              <a:rPr lang="en-US" b="1" dirty="0"/>
              <a:t>Individual assignment-IS frameworks </a:t>
            </a:r>
            <a:r>
              <a:rPr lang="en-US" dirty="0"/>
              <a:t>(10 Marks)</a:t>
            </a:r>
          </a:p>
          <a:p>
            <a:pPr lvl="1"/>
            <a:r>
              <a:rPr lang="en-US" dirty="0"/>
              <a:t>Web Framework: Study at least 20 web development frameworks compare and contrast the selected frameworks</a:t>
            </a:r>
          </a:p>
          <a:p>
            <a:pPr lvl="1"/>
            <a:r>
              <a:rPr lang="en-US" dirty="0"/>
              <a:t>Identify benefits for each framework</a:t>
            </a:r>
          </a:p>
          <a:p>
            <a:pPr lvl="1"/>
            <a:r>
              <a:rPr lang="en-US" dirty="0"/>
              <a:t>Framework language</a:t>
            </a:r>
          </a:p>
          <a:p>
            <a:pPr lvl="1"/>
            <a:r>
              <a:rPr lang="en-US" dirty="0"/>
              <a:t>The architecture</a:t>
            </a:r>
          </a:p>
          <a:p>
            <a:pPr lvl="1"/>
            <a:r>
              <a:rPr lang="en-US" dirty="0"/>
              <a:t>Best fit for beginner or expert</a:t>
            </a:r>
          </a:p>
          <a:p>
            <a:pPr lvl="1"/>
            <a:r>
              <a:rPr lang="en-US" dirty="0"/>
              <a:t>License</a:t>
            </a:r>
          </a:p>
          <a:p>
            <a:pPr lvl="1"/>
            <a:r>
              <a:rPr lang="en-US" dirty="0"/>
              <a:t>How to integrate with web project. Choose one to display the artifact ( create a showcase or Tutorial video max 20 min)</a:t>
            </a:r>
          </a:p>
          <a:p>
            <a:endParaRPr lang="en-US" dirty="0"/>
          </a:p>
        </p:txBody>
      </p:sp>
    </p:spTree>
    <p:extLst>
      <p:ext uri="{BB962C8B-B14F-4D97-AF65-F5344CB8AC3E}">
        <p14:creationId xmlns:p14="http://schemas.microsoft.com/office/powerpoint/2010/main" val="2550449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7504</TotalTime>
  <Words>998</Words>
  <Application>Microsoft Macintosh PowerPoint</Application>
  <PresentationFormat>On-screen Show (4:3)</PresentationFormat>
  <Paragraphs>117</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IS Development Frameworks and Methods </vt:lpstr>
      <vt:lpstr>Course outline</vt:lpstr>
      <vt:lpstr>Course outline</vt:lpstr>
      <vt:lpstr>Course outline</vt:lpstr>
      <vt:lpstr>Course outline</vt:lpstr>
      <vt:lpstr>Course outline</vt:lpstr>
      <vt:lpstr>Course outline</vt:lpstr>
      <vt:lpstr>Assessment</vt:lpstr>
      <vt:lpstr>Assignment 1</vt:lpstr>
      <vt:lpstr>Assignment 1</vt:lpstr>
      <vt:lpstr>Assignment 1</vt:lpstr>
      <vt:lpstr>Assignment 1</vt:lpstr>
      <vt:lpstr>Overview of Information System and development</vt:lpstr>
      <vt:lpstr>Developing the Information Systems of Tomorrow </vt:lpstr>
      <vt:lpstr>Fundamental problems of systems development </vt:lpstr>
      <vt:lpstr>Fundamental problems of systems development </vt:lpstr>
      <vt:lpstr>Fundamental problems of systems development </vt:lpstr>
      <vt:lpstr>Fundamental problems of systems development </vt:lpstr>
      <vt:lpstr>Fundamental problems of systems development </vt:lpstr>
      <vt:lpstr>Fundamental problems of systems development </vt:lpstr>
      <vt:lpstr>PowerPoint Presentation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Maryam</dc:creator>
  <cp:lastModifiedBy>Microsoft Office User</cp:lastModifiedBy>
  <cp:revision>18</cp:revision>
  <dcterms:created xsi:type="dcterms:W3CDTF">2020-12-04T03:30:14Z</dcterms:created>
  <dcterms:modified xsi:type="dcterms:W3CDTF">2024-12-02T11:09:07Z</dcterms:modified>
</cp:coreProperties>
</file>