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7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62" r:id="rId17"/>
    <p:sldId id="263" r:id="rId18"/>
    <p:sldId id="264" r:id="rId19"/>
    <p:sldId id="265" r:id="rId20"/>
    <p:sldId id="290" r:id="rId21"/>
    <p:sldId id="291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B535-86FB-A7AF-5686-E353D81F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7DF6-09A1-20BD-2D70-B12340206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4614-6A11-DADF-735A-A52E2D1D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CED2-9EE9-D9EE-7940-F0473A70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9600-D748-D48F-C31F-56D92F4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A58F-D219-80A8-F332-4A56594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6C8B-DCC5-3E14-1F14-C48B5AE9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A4A4-E723-BEFA-639E-58DBBF6B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99CC-FB64-122D-B662-46C0419F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CDDB-509F-6473-4ED7-F8FFF4FA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340C8-E90C-9870-FCCE-91555AF14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B07-F227-8882-2FDB-C8DF6D9D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8D8D-17EF-DBF0-AD93-9ACE4D8C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2634-DF72-2E6F-D74D-62E18CA9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655D-3044-3D99-FA50-16EBC84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BA4-C9C5-6781-8A7C-629E0B35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389C-9F1A-8227-1C2A-CA849895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5725-8987-C1D3-89BC-2D75F73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F329-9CE3-1707-8F88-DACAE22B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524B-8496-5FE6-1FAC-E92F2D1C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21CE-EB41-525C-4317-7183BF41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06DD-B396-9659-1BAE-F3A24C75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EAB1-85F9-6239-3345-34B1820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523D-DE42-4179-3762-4C3FD1A7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B53A-FD64-CEC2-0C8F-EF3A7666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86E-8B29-CF90-8734-0140D76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46D9-C06A-56C9-CB33-DF73A14B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AAB2-C38D-FC68-7D21-BBC22799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F42E-91D1-ABF3-4DA8-F2B7AD60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D470-1A8A-FA3E-7F82-32AC6C15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7A2A-4486-F465-9658-8CEC6E35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E5F-11A9-786E-87CA-DCF0B0B4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C621-3559-F97D-D7AF-6FCDBA73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E4B2-1CF5-C61A-5B47-660A928A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03087-529C-1198-5F09-308E904F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66E2A-6261-B4A3-0951-3EBBE651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434CF-4BC2-CEA8-4585-C17EF8E8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B1F60-48C6-8D9A-F8AD-58FF29F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8AD06-A3C3-4055-3D78-1009273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3663-5BA2-DF9E-7A09-1C4DC704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3AABA-0878-B1C8-AA46-2C56A8FA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C1F4C-9CB1-5A07-38AA-66BE41BA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ECB5-16E3-4B9A-C9BA-DF0AEA2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56B72-CF2D-CBEF-AD05-1026A7AE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1CDB4-64F2-CA37-023E-29A2E115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E10E9-16AA-BD9D-8CD4-05E9691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8F84-629F-7B9B-473A-F8B70C63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DA9C-BD7C-A744-A24A-44E26555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D816-07D4-4D7D-10DA-9233F9F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90DE-F9B1-E789-49C5-9127DCC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AFFDE-D967-F17F-7D26-08D5A8D4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08FB-0C9F-CE07-5DB4-7079FD50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AEDD-2E54-2E44-F5C7-9D6AEC16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47E9D-9071-B42E-BF3B-D00557C5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4E5CE-18B6-98FB-38CD-F55FFC2D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629F-2BD5-3376-A094-C36E89A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802CD-417F-3218-79D9-1EFA5481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93A8-54BB-120A-7CC4-A80D1C6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215BB-C2E1-C240-9A2A-DDE8096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EAC0-8B62-9A01-97C8-FB1FB74F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6D26-D790-D204-12C4-ACF5EA6B5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9B8-64CC-ED4F-B3CF-B22BB584B03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DDAE-00C6-2936-A669-D898AD99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51A6-D26E-AF11-EBB3-4B385733B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9F6F-2AE6-6F41-A63B-0443D8F9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ADC2-D71D-7083-20E8-051AA1A2F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07E60-C780-9797-D829-AD8DAD5BD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</p:spTree>
    <p:extLst>
      <p:ext uri="{BB962C8B-B14F-4D97-AF65-F5344CB8AC3E}">
        <p14:creationId xmlns:p14="http://schemas.microsoft.com/office/powerpoint/2010/main" val="349344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Enables us to avoid describing the same flow of events several times by putting the common behaviour in a use case of its own.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771900"/>
            <a:ext cx="5435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25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relationship – a standard case linked to a mandatory use case.</a:t>
            </a:r>
          </a:p>
          <a:p>
            <a:r>
              <a:rPr lang="en-GB" dirty="0"/>
              <a:t>Standard use case can NOT execute without the include case i.e. tight coupling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extension?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possible branch in a use case scenario, often triggered by an error or failure in the process. </a:t>
            </a:r>
          </a:p>
          <a:p>
            <a:r>
              <a:rPr lang="en-GB" dirty="0"/>
              <a:t>Useful for finding edge cases that need to be handled and tested. </a:t>
            </a:r>
          </a:p>
          <a:p>
            <a:r>
              <a:rPr lang="en-GB" dirty="0"/>
              <a:t>Think about how every step of the use case could fail. </a:t>
            </a:r>
          </a:p>
          <a:p>
            <a:r>
              <a:rPr lang="en-GB" dirty="0"/>
              <a:t>Give a plausible response to each extension from the system. </a:t>
            </a:r>
          </a:p>
          <a:p>
            <a:r>
              <a:rPr lang="en-GB" dirty="0"/>
              <a:t>Response should either jump to another step of the case, or end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base use case implicitly incorporates the behaviour of another use case at certain points called extension points. </a:t>
            </a:r>
          </a:p>
          <a:p>
            <a:pPr algn="just"/>
            <a:r>
              <a:rPr lang="en-GB" dirty="0"/>
              <a:t>The base use case may stand alone, but under certain conditions its behaviour may be extended by the behaviour of another use case.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080000"/>
            <a:ext cx="4476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28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about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Enables to model optional behaviour or branching under conditions.</a:t>
            </a:r>
          </a:p>
          <a:p>
            <a:r>
              <a:rPr lang="en-GB" dirty="0"/>
              <a:t>Extend relationship – linking an optional use case to a standard use case.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94200"/>
            <a:ext cx="55499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97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44F9-6197-096A-615F-B97C6B31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Using Use Case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A92F-089A-488D-CCA7-4A9756A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Clear Communication:</a:t>
            </a:r>
            <a:r>
              <a:rPr lang="en-US" dirty="0"/>
              <a:t> Visual representation helps stakeholders understand the system's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Requirement Gathering:</a:t>
            </a:r>
            <a:r>
              <a:rPr lang="en-US" dirty="0"/>
              <a:t> Identifies system requirements from a user's perspective.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Design:</a:t>
            </a:r>
            <a:r>
              <a:rPr lang="en-US" dirty="0"/>
              <a:t> Guides the design of the system's components and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Testing:</a:t>
            </a:r>
            <a:r>
              <a:rPr lang="en-US" dirty="0"/>
              <a:t> Provides a basis for test case design 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Documentation:</a:t>
            </a:r>
            <a:r>
              <a:rPr lang="en-US" dirty="0"/>
              <a:t> Serves as a valuable reference for future development and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2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5952-BAD1-FA7D-AE45-6313D0EA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A35-AE53-AB62-FE1D-3BF52C70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 Sequence Diagram?</a:t>
            </a:r>
            <a:endParaRPr lang="en-US" dirty="0"/>
          </a:p>
          <a:p>
            <a:r>
              <a:rPr lang="en-US" dirty="0"/>
              <a:t>A Visual Guide to System Interactions</a:t>
            </a:r>
          </a:p>
          <a:p>
            <a:r>
              <a:rPr lang="en-US" dirty="0"/>
              <a:t>A sequence diagram is a type of interaction diagram that illustrates the dynamic behavior of a system by showing the sequence of messages exchanged between objects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E16F-3D89-08F6-E419-736E6A9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of a 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C3E4-C0D5-A13E-9853-6A3D09C8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Participants:</a:t>
            </a:r>
            <a:r>
              <a:rPr lang="en-US" dirty="0"/>
              <a:t> Objects or actors that interact with each other.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Lifelines:</a:t>
            </a:r>
            <a:r>
              <a:rPr lang="en-US" dirty="0"/>
              <a:t> Vertical lines representing the existence of objects over 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Messages:</a:t>
            </a:r>
            <a:r>
              <a:rPr lang="en-US" dirty="0"/>
              <a:t> Horizontal arrows indicating communication between objects.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Activation Bars:</a:t>
            </a:r>
            <a:r>
              <a:rPr lang="en-US" dirty="0"/>
              <a:t> Rectangles on lifelines showing the period during which an object is 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8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159B-26C9-43E0-DCD9-F74DC04B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CADF-AA6B-3189-C85A-AD56178E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Synchronous Message:</a:t>
            </a:r>
            <a:r>
              <a:rPr lang="en-US" dirty="0"/>
              <a:t> A message that requires a response before the sender can proceed.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Asynchronous Message:</a:t>
            </a:r>
            <a:r>
              <a:rPr lang="en-US" dirty="0"/>
              <a:t> A message that doesn't require an immediate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Message:</a:t>
            </a:r>
            <a:r>
              <a:rPr lang="en-US" dirty="0"/>
              <a:t> A message sent back as a response to a synchronous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96F7-9ED4-BE8D-08C8-2AD7271D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a 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DA4-7790-F40C-A8EB-66673F71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Identify Participants:</a:t>
            </a:r>
            <a:r>
              <a:rPr lang="en-US" dirty="0"/>
              <a:t> Determine the objects or actors involved in the interaction.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Define the Sequence:</a:t>
            </a:r>
            <a:r>
              <a:rPr lang="en-US" dirty="0"/>
              <a:t> Determine the order of messages exchanged between participants.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Draw Lifelines:</a:t>
            </a:r>
            <a:r>
              <a:rPr lang="en-US" dirty="0"/>
              <a:t> Create vertical lines for each participant.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Messages:</a:t>
            </a:r>
            <a:r>
              <a:rPr lang="en-US" dirty="0"/>
              <a:t> Draw horizontal arrows to represent message exchanges.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Activation Bars:</a:t>
            </a:r>
            <a:r>
              <a:rPr lang="en-US" dirty="0"/>
              <a:t> Indicate the periods of activity for each participant.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9EE-A242-DF96-0D55-63A69728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8375-A3C5-1E4E-27C5-C6531919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language that describe a software system at a high level of abstraction</a:t>
            </a:r>
          </a:p>
          <a:p>
            <a:r>
              <a:rPr lang="en-US" dirty="0"/>
              <a:t>It is a industry-standard graphical language for specifying, visualizing, constructing, and documenting the artifacts of software systems </a:t>
            </a:r>
          </a:p>
          <a:p>
            <a:r>
              <a:rPr lang="en-US" dirty="0"/>
              <a:t>The UML uses mostly graphical notations to express the OO analysis and design of software projects. </a:t>
            </a:r>
          </a:p>
          <a:p>
            <a:r>
              <a:rPr lang="en-US" dirty="0"/>
              <a:t>Simplifies the complex process of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15195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2BDD-730D-1FB4-62B9-2E7D4998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A375A8-1A86-72CF-F7A7-E329B950A62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Sequence diagram for shopping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B463-8AEC-0504-86EE-DAD8C5F3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6F1BF2-F364-C728-3AA5-24D1F19F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for 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7361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A0A5-EE4E-4EDB-2B46-16563F0F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for shopping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D7AAA-ECAF-1569-9FBA-8F265B09C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35" y="1825625"/>
            <a:ext cx="7791930" cy="4351338"/>
          </a:xfrm>
        </p:spPr>
      </p:pic>
    </p:spTree>
    <p:extLst>
      <p:ext uri="{BB962C8B-B14F-4D97-AF65-F5344CB8AC3E}">
        <p14:creationId xmlns:p14="http://schemas.microsoft.com/office/powerpoint/2010/main" val="64134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13BB-4ED4-3402-37AA-90D4F3DE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for Library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DA156-DE2C-6010-F3A2-B3BBAEAB6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766" y="1825625"/>
            <a:ext cx="8622467" cy="4351338"/>
          </a:xfrm>
        </p:spPr>
      </p:pic>
    </p:spTree>
    <p:extLst>
      <p:ext uri="{BB962C8B-B14F-4D97-AF65-F5344CB8AC3E}">
        <p14:creationId xmlns:p14="http://schemas.microsoft.com/office/powerpoint/2010/main" val="23612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EF2F-B921-104C-ADCB-48AD19BA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4837-3C72-734F-86D0-C2095A5D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Use case diagrams</a:t>
            </a:r>
          </a:p>
          <a:p>
            <a:pPr lvl="1"/>
            <a:r>
              <a:rPr lang="en-US" altLang="en-US" dirty="0"/>
              <a:t>Describe the functional behavior of the system as seen by the user.</a:t>
            </a:r>
          </a:p>
          <a:p>
            <a:r>
              <a:rPr lang="en-US" altLang="en-US" dirty="0"/>
              <a:t>Sequence diagrams</a:t>
            </a:r>
          </a:p>
          <a:p>
            <a:pPr lvl="1"/>
            <a:r>
              <a:rPr lang="en-US" altLang="en-US" dirty="0"/>
              <a:t>Describe the dynamic behavior between actors and the system and between objects of the system.</a:t>
            </a:r>
          </a:p>
          <a:p>
            <a:r>
              <a:rPr lang="en-US" altLang="en-US" dirty="0"/>
              <a:t>Class diagrams</a:t>
            </a:r>
          </a:p>
          <a:p>
            <a:pPr lvl="1"/>
            <a:r>
              <a:rPr lang="en-US" altLang="en-US" dirty="0"/>
              <a:t>Describe the static structure of the system: Objects, Attributes,  and Associations.</a:t>
            </a:r>
          </a:p>
          <a:p>
            <a:r>
              <a:rPr lang="en-US" altLang="en-US" dirty="0" err="1"/>
              <a:t>Statechart</a:t>
            </a:r>
            <a:r>
              <a:rPr lang="en-US" altLang="en-US" dirty="0"/>
              <a:t> diagrams</a:t>
            </a:r>
          </a:p>
          <a:p>
            <a:pPr lvl="1"/>
            <a:r>
              <a:rPr lang="en-US" altLang="en-US" dirty="0"/>
              <a:t>Describe the dynamic behavior of an individual object  as a finite state machine.</a:t>
            </a:r>
          </a:p>
          <a:p>
            <a:r>
              <a:rPr lang="en-US" altLang="en-US" dirty="0"/>
              <a:t>Activity diagrams</a:t>
            </a:r>
          </a:p>
          <a:p>
            <a:pPr lvl="1"/>
            <a:r>
              <a:rPr lang="en-US" altLang="en-US" dirty="0"/>
              <a:t>Model the dynamic behavior of a system, in particular the  workflow, i.e. a flowchart.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9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BDAF-6445-F7F6-EBD1-A5C8EC3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7ACD-0E76-FB39-993A-34BDAF56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Use Case Diagram?</a:t>
            </a:r>
            <a:endParaRPr lang="en-US" dirty="0"/>
          </a:p>
          <a:p>
            <a:r>
              <a:rPr lang="en-US" dirty="0"/>
              <a:t>A use case diagram is a visual representation of how users (actors) interact with a system to achieve specific goals. </a:t>
            </a:r>
          </a:p>
          <a:p>
            <a:r>
              <a:rPr lang="en-US" dirty="0"/>
              <a:t>It provides a high-level view of the system's functionality and helps to identify the key features and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6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9801-E528-F587-FCFC-B267B3AC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FD21-6108-57F8-CAFB-A9CC05EF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 entities that interact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humans, external systems, or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Depicted as stick figures.</a:t>
            </a:r>
          </a:p>
          <a:p>
            <a:pPr marL="0" indent="0">
              <a:buNone/>
            </a:pPr>
            <a:r>
              <a:rPr lang="en-US" b="1" dirty="0"/>
              <a:t>Use Cases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 specific actions or functions that the system performs.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sequence of steps involved in completing a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Depicted as ellipses.</a:t>
            </a:r>
          </a:p>
        </p:txBody>
      </p:sp>
    </p:spTree>
    <p:extLst>
      <p:ext uri="{BB962C8B-B14F-4D97-AF65-F5344CB8AC3E}">
        <p14:creationId xmlns:p14="http://schemas.microsoft.com/office/powerpoint/2010/main" val="17379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B706-9170-4FF4-6B15-EAD784E8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624"/>
            <a:ext cx="10515600" cy="5235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Relationships: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Association:</a:t>
            </a:r>
            <a:r>
              <a:rPr lang="en-US" dirty="0"/>
              <a:t> A line between an actor and a use case indicating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Dependency:</a:t>
            </a:r>
            <a:r>
              <a:rPr lang="en-US" dirty="0"/>
              <a:t> A dashed line with an arrowhead, showing that one use case depends on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Generalization:</a:t>
            </a:r>
            <a:r>
              <a:rPr lang="en-US" dirty="0"/>
              <a:t> A dashed line with a triangle, indicating a specialized use case (child) inherits behavior from a general use case (parent).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Include:</a:t>
            </a:r>
            <a:r>
              <a:rPr lang="en-US" dirty="0"/>
              <a:t> A dashed line with a &lt;&lt;include&gt;&gt; showing a use case that is Subtask is included in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Extend:</a:t>
            </a:r>
            <a:r>
              <a:rPr lang="en-US" dirty="0"/>
              <a:t> A dashed line with a &lt;&lt;extend&gt;&gt; showing an optional behavior that can be added to a base use case under certain conditions.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76B69C-E1A0-5A11-8C72-D546706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7594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89EC-307E-31DB-2976-D00F1D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35"/>
            <a:ext cx="10515600" cy="1155561"/>
          </a:xfrm>
        </p:spPr>
        <p:txBody>
          <a:bodyPr/>
          <a:lstStyle/>
          <a:p>
            <a:r>
              <a:rPr lang="en-US" dirty="0"/>
              <a:t>How to Create a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26D1-80A6-5655-4D60-C536E887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27"/>
            <a:ext cx="10515600" cy="482043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Identify Actors</a:t>
            </a:r>
          </a:p>
          <a:p>
            <a:pPr marL="0" indent="0">
              <a:buNone/>
            </a:pPr>
            <a:r>
              <a:rPr lang="en-US" dirty="0"/>
              <a:t>Determine who or what will interact with the system.</a:t>
            </a:r>
          </a:p>
          <a:p>
            <a:pPr marL="0" indent="0">
              <a:buNone/>
            </a:pPr>
            <a:r>
              <a:rPr lang="en-US" b="1" dirty="0"/>
              <a:t>2.Identify Use Cases</a:t>
            </a:r>
          </a:p>
          <a:p>
            <a:pPr marL="0" indent="0">
              <a:buNone/>
            </a:pPr>
            <a:r>
              <a:rPr lang="en-US" dirty="0"/>
              <a:t>Define the key functions or goals the system should achieve.</a:t>
            </a:r>
          </a:p>
          <a:p>
            <a:pPr marL="0" indent="0">
              <a:buNone/>
            </a:pPr>
            <a:r>
              <a:rPr lang="en-US" b="1" dirty="0"/>
              <a:t>3.Define Relationships</a:t>
            </a:r>
          </a:p>
          <a:p>
            <a:pPr marL="0" indent="0">
              <a:buNone/>
            </a:pPr>
            <a:r>
              <a:rPr lang="en-US" dirty="0"/>
              <a:t>Establish how actors and use cases are connected.</a:t>
            </a:r>
          </a:p>
          <a:p>
            <a:pPr marL="0" indent="0">
              <a:buNone/>
            </a:pPr>
            <a:r>
              <a:rPr lang="en-US" b="1" dirty="0"/>
              <a:t>4.Draw the Diagram</a:t>
            </a:r>
          </a:p>
          <a:p>
            <a:pPr marL="0" indent="0">
              <a:buNone/>
            </a:pPr>
            <a:r>
              <a:rPr lang="en-US" dirty="0"/>
              <a:t>Use standard symbols and notations to create the diagram.</a:t>
            </a:r>
          </a:p>
        </p:txBody>
      </p:sp>
    </p:spTree>
    <p:extLst>
      <p:ext uri="{BB962C8B-B14F-4D97-AF65-F5344CB8AC3E}">
        <p14:creationId xmlns:p14="http://schemas.microsoft.com/office/powerpoint/2010/main" val="21372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4C58-E7FB-478E-5291-E7DBA935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Shopping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FD0A8-D4CF-590E-D92B-28D1069AC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285" y="1825625"/>
            <a:ext cx="5389430" cy="4351338"/>
          </a:xfrm>
        </p:spPr>
      </p:pic>
    </p:spTree>
    <p:extLst>
      <p:ext uri="{BB962C8B-B14F-4D97-AF65-F5344CB8AC3E}">
        <p14:creationId xmlns:p14="http://schemas.microsoft.com/office/powerpoint/2010/main" val="39565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use case explicitly incorporates the behaviour of another use case at a location specified in the base.</a:t>
            </a:r>
          </a:p>
          <a:p>
            <a:r>
              <a:rPr lang="en-GB" dirty="0"/>
              <a:t>The included use case never stands alone. It only occurs as a part of some larger base that includes it.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5003800"/>
            <a:ext cx="45148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995</Words>
  <Application>Microsoft Macintosh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UML</vt:lpstr>
      <vt:lpstr>UML</vt:lpstr>
      <vt:lpstr>UML</vt:lpstr>
      <vt:lpstr>Use Case Diagram</vt:lpstr>
      <vt:lpstr>Key Components of a Use Case Diagram</vt:lpstr>
      <vt:lpstr>Key Components of a Use Case Diagram</vt:lpstr>
      <vt:lpstr>How to Create a Use Case Diagram</vt:lpstr>
      <vt:lpstr>Example: Online Shopping System</vt:lpstr>
      <vt:lpstr>Include </vt:lpstr>
      <vt:lpstr>More about include</vt:lpstr>
      <vt:lpstr>Include relationship</vt:lpstr>
      <vt:lpstr>What is an extension? </vt:lpstr>
      <vt:lpstr>Extensions</vt:lpstr>
      <vt:lpstr>More about extensions</vt:lpstr>
      <vt:lpstr>Benefits of Using Use Case Diagrams</vt:lpstr>
      <vt:lpstr>Sequence Diagrams</vt:lpstr>
      <vt:lpstr>Key Components of a Sequence Diagram</vt:lpstr>
      <vt:lpstr>Types of Messages</vt:lpstr>
      <vt:lpstr>How to Create a Sequence Diagram</vt:lpstr>
      <vt:lpstr>PowerPoint Presentation</vt:lpstr>
      <vt:lpstr>Sequence diagram for Library management system</vt:lpstr>
      <vt:lpstr>Sequence diagram for shopping cart</vt:lpstr>
      <vt:lpstr>Sequence diagram for Library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Microsoft Office User</dc:creator>
  <cp:lastModifiedBy>Microsoft Office User</cp:lastModifiedBy>
  <cp:revision>5</cp:revision>
  <dcterms:created xsi:type="dcterms:W3CDTF">2024-11-06T07:56:49Z</dcterms:created>
  <dcterms:modified xsi:type="dcterms:W3CDTF">2024-11-11T08:34:17Z</dcterms:modified>
</cp:coreProperties>
</file>