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76" r:id="rId14"/>
    <p:sldId id="277" r:id="rId15"/>
    <p:sldId id="278"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7"/>
    <p:restoredTop sz="93446"/>
  </p:normalViewPr>
  <p:slideViewPr>
    <p:cSldViewPr>
      <p:cViewPr varScale="1">
        <p:scale>
          <a:sx n="80" d="100"/>
          <a:sy n="80" d="100"/>
        </p:scale>
        <p:origin x="39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BA6428-5191-49FB-8FF6-96811399D933}" type="datetimeFigureOut">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317839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A6428-5191-49FB-8FF6-96811399D933}" type="datetimeFigureOut">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342684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A6428-5191-49FB-8FF6-96811399D933}" type="datetimeFigureOut">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68258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A6428-5191-49FB-8FF6-96811399D933}" type="datetimeFigureOut">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304672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A6428-5191-49FB-8FF6-96811399D933}" type="datetimeFigureOut">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105605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BA6428-5191-49FB-8FF6-96811399D933}" type="datetimeFigureOut">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117108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A6428-5191-49FB-8FF6-96811399D933}" type="datetimeFigureOut">
              <a:rPr lang="en-US" smtClean="0"/>
              <a:t>12/21/22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6517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BA6428-5191-49FB-8FF6-96811399D933}" type="datetimeFigureOut">
              <a:rPr lang="en-US" smtClean="0"/>
              <a:t>12/21/22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3657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A6428-5191-49FB-8FF6-96811399D933}" type="datetimeFigureOut">
              <a:rPr lang="en-US" smtClean="0"/>
              <a:t>12/21/22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412406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A6428-5191-49FB-8FF6-96811399D933}" type="datetimeFigureOut">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62987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A6428-5191-49FB-8FF6-96811399D933}" type="datetimeFigureOut">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11B04-4DD7-466C-863C-8E5895DFD22E}" type="slidenum">
              <a:rPr lang="en-US" smtClean="0"/>
              <a:t>‹#›</a:t>
            </a:fld>
            <a:endParaRPr lang="en-US"/>
          </a:p>
        </p:txBody>
      </p:sp>
    </p:spTree>
    <p:extLst>
      <p:ext uri="{BB962C8B-B14F-4D97-AF65-F5344CB8AC3E}">
        <p14:creationId xmlns:p14="http://schemas.microsoft.com/office/powerpoint/2010/main" val="333888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6428-5191-49FB-8FF6-96811399D933}" type="datetimeFigureOut">
              <a:rPr lang="en-US" smtClean="0"/>
              <a:t>12/21/22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11B04-4DD7-466C-863C-8E5895DFD22E}" type="slidenum">
              <a:rPr lang="en-US" smtClean="0"/>
              <a:t>‹#›</a:t>
            </a:fld>
            <a:endParaRPr lang="en-US"/>
          </a:p>
        </p:txBody>
      </p:sp>
    </p:spTree>
    <p:extLst>
      <p:ext uri="{BB962C8B-B14F-4D97-AF65-F5344CB8AC3E}">
        <p14:creationId xmlns:p14="http://schemas.microsoft.com/office/powerpoint/2010/main" val="208874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pivotaltracker.com/" TargetMode="External"/><Relationship Id="rId1" Type="http://schemas.openxmlformats.org/officeDocument/2006/relationships/slideLayout" Target="../slideLayouts/slideLayout2.xml"/><Relationship Id="rId4" Type="http://schemas.openxmlformats.org/officeDocument/2006/relationships/hyperlink" Target="http://www.asan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Development Methodology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961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Why agile is good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b="1" i="1" dirty="0"/>
              <a:t>Right product </a:t>
            </a:r>
            <a:r>
              <a:rPr lang="en-GB" dirty="0"/>
              <a:t>Incremental releases let you test your product early and often. Even if</a:t>
            </a:r>
            <a:br>
              <a:rPr lang="en-GB" dirty="0"/>
            </a:br>
            <a:r>
              <a:rPr lang="en-GB" dirty="0"/>
              <a:t>you don’t release it to the public, it’s much easier to locate flaws and things that can be improved when you have an actual product to play with </a:t>
            </a:r>
            <a:r>
              <a:rPr lang="en-GB" dirty="0" err="1"/>
              <a:t>vs</a:t>
            </a:r>
            <a:r>
              <a:rPr lang="en-GB" dirty="0"/>
              <a:t> a series of designs </a:t>
            </a:r>
          </a:p>
          <a:p>
            <a:pPr algn="just"/>
            <a:r>
              <a:rPr lang="en-GB" b="1" i="1" dirty="0"/>
              <a:t>Transparency</a:t>
            </a:r>
            <a:r>
              <a:rPr lang="en-GB" dirty="0"/>
              <a:t> Agile lets you see, feel and use a project consistently throughout the project. You don’t see things in compartmentalized silos; you see how things work together. </a:t>
            </a:r>
            <a:endParaRPr lang="en-US" dirty="0"/>
          </a:p>
        </p:txBody>
      </p:sp>
    </p:spTree>
    <p:extLst>
      <p:ext uri="{BB962C8B-B14F-4D97-AF65-F5344CB8AC3E}">
        <p14:creationId xmlns:p14="http://schemas.microsoft.com/office/powerpoint/2010/main" val="272684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fontScale="92500"/>
          </a:bodyPr>
          <a:lstStyle/>
          <a:p>
            <a:pPr algn="just"/>
            <a:r>
              <a:rPr lang="en-GB" dirty="0"/>
              <a:t>There are many different </a:t>
            </a:r>
            <a:r>
              <a:rPr lang="en-GB" dirty="0" err="1"/>
              <a:t>flavors</a:t>
            </a:r>
            <a:r>
              <a:rPr lang="en-GB" dirty="0"/>
              <a:t> of agile. Ultimately, it is up to your team to come up with the best process for you. </a:t>
            </a:r>
          </a:p>
          <a:p>
            <a:pPr algn="just"/>
            <a:r>
              <a:rPr lang="en-GB" dirty="0"/>
              <a:t>Generally they all follow a short life cycle, which repeats during each iteration.</a:t>
            </a:r>
          </a:p>
          <a:p>
            <a:pPr algn="just"/>
            <a:r>
              <a:rPr lang="en-GB" dirty="0"/>
              <a:t>This lecture focuses on Scrum, but many of the features are universal.</a:t>
            </a:r>
          </a:p>
          <a:p>
            <a:pPr algn="just"/>
            <a:r>
              <a:rPr lang="en-GB" dirty="0"/>
              <a:t>Scrum projects are broken down into short iterations (generally 1 – 3 weeks) called sprints. </a:t>
            </a:r>
          </a:p>
          <a:p>
            <a:pPr algn="just"/>
            <a:r>
              <a:rPr lang="en-GB" dirty="0"/>
              <a:t>The lifecycle of each sprint includes: </a:t>
            </a:r>
            <a:br>
              <a:rPr lang="en-GB" dirty="0"/>
            </a:br>
            <a:endParaRPr lang="en-US" dirty="0"/>
          </a:p>
        </p:txBody>
      </p:sp>
      <p:sp>
        <p:nvSpPr>
          <p:cNvPr id="4" name="Title 1"/>
          <p:cNvSpPr>
            <a:spLocks noGrp="1"/>
          </p:cNvSpPr>
          <p:nvPr>
            <p:ph type="title"/>
          </p:nvPr>
        </p:nvSpPr>
        <p:spPr>
          <a:xfrm>
            <a:off x="457200" y="0"/>
            <a:ext cx="8229600" cy="1143000"/>
          </a:xfrm>
        </p:spPr>
        <p:txBody>
          <a:bodyPr/>
          <a:lstStyle/>
          <a:p>
            <a:r>
              <a:rPr lang="en-US" dirty="0"/>
              <a:t>Agile Lifecycle</a:t>
            </a:r>
          </a:p>
        </p:txBody>
      </p:sp>
    </p:spTree>
    <p:extLst>
      <p:ext uri="{BB962C8B-B14F-4D97-AF65-F5344CB8AC3E}">
        <p14:creationId xmlns:p14="http://schemas.microsoft.com/office/powerpoint/2010/main" val="323247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Agile Lifecycle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172200" cy="547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74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GB" sz="3200" b="1" dirty="0"/>
              <a:t>Various Agile Software development methodologies/flavours</a:t>
            </a:r>
            <a:endParaRPr lang="en-US" sz="3200" dirty="0"/>
          </a:p>
        </p:txBody>
      </p:sp>
      <p:sp>
        <p:nvSpPr>
          <p:cNvPr id="3" name="Content Placeholder 2"/>
          <p:cNvSpPr>
            <a:spLocks noGrp="1"/>
          </p:cNvSpPr>
          <p:nvPr>
            <p:ph idx="1"/>
          </p:nvPr>
        </p:nvSpPr>
        <p:spPr>
          <a:xfrm>
            <a:off x="457200" y="1143000"/>
            <a:ext cx="8153400" cy="5334000"/>
          </a:xfrm>
        </p:spPr>
        <p:txBody>
          <a:bodyPr>
            <a:normAutofit fontScale="85000" lnSpcReduction="20000"/>
          </a:bodyPr>
          <a:lstStyle/>
          <a:p>
            <a:pPr marL="514350" indent="-514350" algn="just">
              <a:buAutoNum type="arabicPeriod"/>
            </a:pPr>
            <a:r>
              <a:rPr lang="en-GB" b="1" dirty="0"/>
              <a:t>Scrum</a:t>
            </a:r>
            <a:r>
              <a:rPr lang="en-GB" dirty="0"/>
              <a:t>: In Scrum, a list of all the deliverables for the project, named backlog, is identified and is continuously updated. Project is divided into small units named sprint, lasting 2-4 weeks generally. Deliverable, which is visible and usable increment, is decided for each sprint. Active communication in the team and follow-up using the backlog help and ease the development </a:t>
            </a:r>
          </a:p>
          <a:p>
            <a:pPr marL="514350" indent="-514350" algn="just">
              <a:buAutoNum type="arabicPeriod"/>
            </a:pPr>
            <a:r>
              <a:rPr lang="en-GB" b="1" dirty="0" err="1"/>
              <a:t>eXtreme</a:t>
            </a:r>
            <a:r>
              <a:rPr lang="en-GB" b="1" dirty="0"/>
              <a:t> Programming</a:t>
            </a:r>
            <a:r>
              <a:rPr lang="en-GB" dirty="0"/>
              <a:t>: Works on the principle of Simplicity, Communication, Feedback and Courage. The application is designed such that it is adaptive to changing requirement and is simple. Lot of client interaction and communication in team are key factors which help in development of adaptive application.</a:t>
            </a:r>
          </a:p>
        </p:txBody>
      </p:sp>
    </p:spTree>
    <p:extLst>
      <p:ext uri="{BB962C8B-B14F-4D97-AF65-F5344CB8AC3E}">
        <p14:creationId xmlns:p14="http://schemas.microsoft.com/office/powerpoint/2010/main" val="395075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5410200"/>
          </a:xfrm>
        </p:spPr>
        <p:txBody>
          <a:bodyPr>
            <a:normAutofit fontScale="77500" lnSpcReduction="20000"/>
          </a:bodyPr>
          <a:lstStyle/>
          <a:p>
            <a:pPr marL="514350" indent="-514350" algn="just">
              <a:buAutoNum type="arabicPeriod" startAt="3"/>
            </a:pPr>
            <a:r>
              <a:rPr lang="en-GB" b="1" dirty="0"/>
              <a:t>Agile </a:t>
            </a:r>
            <a:r>
              <a:rPr lang="en-GB" b="1" dirty="0" err="1"/>
              <a:t>Modeling</a:t>
            </a:r>
            <a:r>
              <a:rPr lang="en-GB" dirty="0"/>
              <a:t>: is used for </a:t>
            </a:r>
            <a:r>
              <a:rPr lang="en-GB" dirty="0" err="1"/>
              <a:t>modeling</a:t>
            </a:r>
            <a:r>
              <a:rPr lang="en-GB" dirty="0"/>
              <a:t> and documentation of software systems. It involves the software values, principle and practices which lead to software development in more flexible manner.</a:t>
            </a:r>
          </a:p>
          <a:p>
            <a:pPr marL="514350" indent="-514350" algn="just">
              <a:buAutoNum type="arabicPeriod" startAt="3"/>
            </a:pPr>
            <a:r>
              <a:rPr lang="en-GB" b="1" dirty="0"/>
              <a:t>Adaptive Software Development (ASD)</a:t>
            </a:r>
            <a:r>
              <a:rPr lang="en-GB" dirty="0"/>
              <a:t>: Works on the principle of continuous adaptation. It uses repeated series of speculate, collaborate and learn cycles to develop the application.</a:t>
            </a:r>
          </a:p>
          <a:p>
            <a:pPr marL="514350" indent="-514350" algn="just">
              <a:buAutoNum type="arabicPeriod" startAt="3"/>
            </a:pPr>
            <a:r>
              <a:rPr lang="en-GB" b="1" dirty="0"/>
              <a:t>Crystal Clear and other Crystal methodologies</a:t>
            </a:r>
            <a:r>
              <a:rPr lang="en-GB" dirty="0"/>
              <a:t>:</a:t>
            </a:r>
            <a:br>
              <a:rPr lang="en-GB" dirty="0"/>
            </a:br>
            <a:r>
              <a:rPr lang="en-GB" dirty="0"/>
              <a:t>Crystal family of methodologies is people-centric and focuses on enhancing the work of people involved. The logic is to start with small tasks and then build them up into larger ones. The overhead activities are reduced and efforts are diverted to work building. It’s a collaborative process involving tracking and iterations.</a:t>
            </a:r>
            <a:br>
              <a:rPr lang="en-GB" dirty="0"/>
            </a:br>
            <a:endParaRPr lang="en-US" dirty="0"/>
          </a:p>
          <a:p>
            <a:pPr algn="just"/>
            <a:endParaRPr lang="en-US" dirty="0"/>
          </a:p>
        </p:txBody>
      </p:sp>
      <p:sp>
        <p:nvSpPr>
          <p:cNvPr id="4" name="Title 1"/>
          <p:cNvSpPr>
            <a:spLocks noGrp="1"/>
          </p:cNvSpPr>
          <p:nvPr>
            <p:ph type="title"/>
          </p:nvPr>
        </p:nvSpPr>
        <p:spPr>
          <a:xfrm>
            <a:off x="457200" y="76200"/>
            <a:ext cx="8229600" cy="1143000"/>
          </a:xfrm>
        </p:spPr>
        <p:txBody>
          <a:bodyPr>
            <a:normAutofit/>
          </a:bodyPr>
          <a:lstStyle/>
          <a:p>
            <a:r>
              <a:rPr lang="en-GB" sz="3200" b="1" dirty="0"/>
              <a:t>Various Agile Software development methodologies/flavours</a:t>
            </a:r>
            <a:endParaRPr lang="en-US" sz="3200" dirty="0"/>
          </a:p>
        </p:txBody>
      </p:sp>
    </p:spTree>
    <p:extLst>
      <p:ext uri="{BB962C8B-B14F-4D97-AF65-F5344CB8AC3E}">
        <p14:creationId xmlns:p14="http://schemas.microsoft.com/office/powerpoint/2010/main" val="90454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81600"/>
          </a:xfrm>
        </p:spPr>
        <p:txBody>
          <a:bodyPr>
            <a:normAutofit fontScale="77500" lnSpcReduction="20000"/>
          </a:bodyPr>
          <a:lstStyle/>
          <a:p>
            <a:pPr marL="514350" indent="-514350" algn="just">
              <a:buAutoNum type="arabicPeriod" startAt="6"/>
            </a:pPr>
            <a:r>
              <a:rPr lang="en-GB" b="1" dirty="0"/>
              <a:t>Lean software development</a:t>
            </a:r>
            <a:r>
              <a:rPr lang="en-GB" dirty="0"/>
              <a:t>: is based on lean manufacturing principle. The principles followed are:</a:t>
            </a:r>
          </a:p>
          <a:p>
            <a:pPr marL="914400" lvl="1" indent="-514350" algn="just">
              <a:buFont typeface="+mj-lt"/>
              <a:buAutoNum type="arabicPeriod"/>
            </a:pPr>
            <a:r>
              <a:rPr lang="en-GB" dirty="0"/>
              <a:t>Eliminate waste i.e. anything that does not add value to customer.</a:t>
            </a:r>
          </a:p>
          <a:p>
            <a:pPr marL="914400" lvl="1" indent="-514350" algn="just">
              <a:buFont typeface="+mj-lt"/>
              <a:buAutoNum type="arabicPeriod"/>
            </a:pPr>
            <a:r>
              <a:rPr lang="en-GB" dirty="0"/>
              <a:t>Amplify learning by doing and testing things rather than documenting them and implementing.</a:t>
            </a:r>
          </a:p>
          <a:p>
            <a:pPr marL="914400" lvl="1" indent="-514350" algn="just">
              <a:buFont typeface="+mj-lt"/>
              <a:buAutoNum type="arabicPeriod"/>
            </a:pPr>
            <a:r>
              <a:rPr lang="en-GB" dirty="0"/>
              <a:t>Decide as late as possible thus keeping all the possible the options open as long as possible in the life cycle.</a:t>
            </a:r>
          </a:p>
          <a:p>
            <a:pPr marL="914400" lvl="1" indent="-514350" algn="just">
              <a:buFont typeface="+mj-lt"/>
              <a:buAutoNum type="arabicPeriod"/>
            </a:pPr>
            <a:r>
              <a:rPr lang="en-GB" dirty="0"/>
              <a:t>Deliver as fast as possible. It works on basis of the fact that sooner the end product is delivered, sooner is the feedback received and sooner it is implemented in next iteration.</a:t>
            </a:r>
          </a:p>
          <a:p>
            <a:pPr marL="914400" lvl="1" indent="-514350" algn="just">
              <a:buFont typeface="+mj-lt"/>
              <a:buAutoNum type="arabicPeriod"/>
            </a:pPr>
            <a:r>
              <a:rPr lang="en-GB" dirty="0"/>
              <a:t>Empower the team by keeping people motivated.</a:t>
            </a:r>
          </a:p>
          <a:p>
            <a:pPr marL="914400" lvl="1" indent="-514350" algn="just">
              <a:buFont typeface="+mj-lt"/>
              <a:buAutoNum type="arabicPeriod"/>
            </a:pPr>
            <a:r>
              <a:rPr lang="en-GB" dirty="0"/>
              <a:t>Build integrity in by keeping the code simple and avoiding repetitions.</a:t>
            </a:r>
          </a:p>
          <a:p>
            <a:pPr marL="914400" lvl="1" indent="-514350" algn="just">
              <a:buFont typeface="+mj-lt"/>
              <a:buAutoNum type="arabicPeriod"/>
            </a:pPr>
            <a:r>
              <a:rPr lang="en-GB" dirty="0"/>
              <a:t>See the whole so the problems can dealt at application level, product level, instead of dealing with them at minute levels </a:t>
            </a:r>
            <a:endParaRPr lang="en-US" dirty="0"/>
          </a:p>
        </p:txBody>
      </p:sp>
      <p:sp>
        <p:nvSpPr>
          <p:cNvPr id="4" name="Title 1"/>
          <p:cNvSpPr>
            <a:spLocks noGrp="1"/>
          </p:cNvSpPr>
          <p:nvPr>
            <p:ph type="title"/>
          </p:nvPr>
        </p:nvSpPr>
        <p:spPr>
          <a:xfrm>
            <a:off x="457200" y="76200"/>
            <a:ext cx="8229600" cy="1143000"/>
          </a:xfrm>
        </p:spPr>
        <p:txBody>
          <a:bodyPr>
            <a:normAutofit/>
          </a:bodyPr>
          <a:lstStyle/>
          <a:p>
            <a:r>
              <a:rPr lang="en-GB" sz="3200" b="1" dirty="0"/>
              <a:t>Various Agile Software development methodologies/flavours</a:t>
            </a:r>
            <a:endParaRPr lang="en-US" sz="3200" dirty="0"/>
          </a:p>
        </p:txBody>
      </p:sp>
    </p:spTree>
    <p:extLst>
      <p:ext uri="{BB962C8B-B14F-4D97-AF65-F5344CB8AC3E}">
        <p14:creationId xmlns:p14="http://schemas.microsoft.com/office/powerpoint/2010/main" val="44757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KICKOFF/SPRINT PLANNING</a:t>
            </a:r>
            <a:r>
              <a:rPr lang="en-US" dirty="0"/>
              <a:t> </a:t>
            </a:r>
          </a:p>
        </p:txBody>
      </p:sp>
      <p:sp>
        <p:nvSpPr>
          <p:cNvPr id="3" name="Content Placeholder 2"/>
          <p:cNvSpPr>
            <a:spLocks noGrp="1"/>
          </p:cNvSpPr>
          <p:nvPr>
            <p:ph idx="1"/>
          </p:nvPr>
        </p:nvSpPr>
        <p:spPr/>
        <p:txBody>
          <a:bodyPr>
            <a:normAutofit/>
          </a:bodyPr>
          <a:lstStyle/>
          <a:p>
            <a:pPr algn="just"/>
            <a:r>
              <a:rPr lang="en-GB" dirty="0"/>
              <a:t>Each scrum project begins with a kick-off meeting. </a:t>
            </a:r>
          </a:p>
          <a:p>
            <a:pPr algn="just"/>
            <a:r>
              <a:rPr lang="en-GB" dirty="0"/>
              <a:t>The first meeting is generally the most extensive as the initial project backlog needs to be created and the project team introduced. </a:t>
            </a:r>
          </a:p>
          <a:p>
            <a:pPr algn="just"/>
            <a:r>
              <a:rPr lang="en-GB" dirty="0"/>
              <a:t>Additionally, before each of the future sprints there is a sprint planning meeting. </a:t>
            </a:r>
            <a:endParaRPr lang="en-US" dirty="0"/>
          </a:p>
        </p:txBody>
      </p:sp>
    </p:spTree>
    <p:extLst>
      <p:ext uri="{BB962C8B-B14F-4D97-AF65-F5344CB8AC3E}">
        <p14:creationId xmlns:p14="http://schemas.microsoft.com/office/powerpoint/2010/main" val="189297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kick-off meeting’s goals are:</a:t>
            </a:r>
            <a:endParaRPr lang="en-US" dirty="0"/>
          </a:p>
        </p:txBody>
      </p:sp>
      <p:sp>
        <p:nvSpPr>
          <p:cNvPr id="3" name="Content Placeholder 2"/>
          <p:cNvSpPr>
            <a:spLocks noGrp="1"/>
          </p:cNvSpPr>
          <p:nvPr>
            <p:ph idx="1"/>
          </p:nvPr>
        </p:nvSpPr>
        <p:spPr/>
        <p:txBody>
          <a:bodyPr>
            <a:normAutofit/>
          </a:bodyPr>
          <a:lstStyle/>
          <a:p>
            <a:pPr algn="just"/>
            <a:r>
              <a:rPr lang="en-GB" dirty="0"/>
              <a:t>First, the kick-off meeting.</a:t>
            </a:r>
          </a:p>
          <a:p>
            <a:pPr marL="914400" lvl="1" indent="-514350">
              <a:buFont typeface="+mj-lt"/>
              <a:buAutoNum type="alphaLcParenR"/>
            </a:pPr>
            <a:r>
              <a:rPr lang="en-GB" i="1" dirty="0"/>
              <a:t>An overview of the project and the goals.</a:t>
            </a:r>
          </a:p>
          <a:p>
            <a:pPr marL="914400" lvl="1" indent="-514350">
              <a:buFont typeface="+mj-lt"/>
              <a:buAutoNum type="alphaLcParenR"/>
            </a:pPr>
            <a:r>
              <a:rPr lang="en-GB" i="1" dirty="0"/>
              <a:t>Who will be working on the project.</a:t>
            </a:r>
          </a:p>
          <a:p>
            <a:pPr marL="914400" lvl="1" indent="-514350">
              <a:buFont typeface="+mj-lt"/>
              <a:buAutoNum type="alphaLcParenR"/>
            </a:pPr>
            <a:r>
              <a:rPr lang="en-GB" i="1" dirty="0"/>
              <a:t>Determining the point person for client sign-off.</a:t>
            </a:r>
          </a:p>
          <a:p>
            <a:pPr marL="914400" lvl="1" indent="-514350">
              <a:buFont typeface="+mj-lt"/>
              <a:buAutoNum type="alphaLcParenR"/>
            </a:pPr>
            <a:r>
              <a:rPr lang="en-GB" i="1" dirty="0"/>
              <a:t>Creating the project backlog.</a:t>
            </a:r>
          </a:p>
          <a:p>
            <a:pPr marL="914400" lvl="1" indent="-514350">
              <a:buFont typeface="+mj-lt"/>
              <a:buAutoNum type="alphaLcParenR"/>
            </a:pPr>
            <a:r>
              <a:rPr lang="en-GB" i="1" dirty="0"/>
              <a:t>Determining which features to work on</a:t>
            </a:r>
          </a:p>
          <a:p>
            <a:pPr marL="914400" lvl="1" indent="-514350">
              <a:buFont typeface="+mj-lt"/>
              <a:buAutoNum type="alphaLcParenR"/>
            </a:pPr>
            <a:r>
              <a:rPr lang="en-GB" i="1" dirty="0"/>
              <a:t>Getting on the same page.</a:t>
            </a:r>
            <a:r>
              <a:rPr lang="en-GB" dirty="0"/>
              <a:t> </a:t>
            </a:r>
            <a:br>
              <a:rPr lang="en-GB" dirty="0"/>
            </a:br>
            <a:endParaRPr lang="en-US" dirty="0"/>
          </a:p>
        </p:txBody>
      </p:sp>
    </p:spTree>
    <p:extLst>
      <p:ext uri="{BB962C8B-B14F-4D97-AF65-F5344CB8AC3E}">
        <p14:creationId xmlns:p14="http://schemas.microsoft.com/office/powerpoint/2010/main" val="2110765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Project Backlog</a:t>
            </a:r>
          </a:p>
        </p:txBody>
      </p:sp>
      <p:sp>
        <p:nvSpPr>
          <p:cNvPr id="3" name="Content Placeholder 2"/>
          <p:cNvSpPr>
            <a:spLocks noGrp="1"/>
          </p:cNvSpPr>
          <p:nvPr>
            <p:ph idx="1"/>
          </p:nvPr>
        </p:nvSpPr>
        <p:spPr>
          <a:xfrm>
            <a:off x="533400" y="1219200"/>
            <a:ext cx="8001000" cy="5334000"/>
          </a:xfrm>
        </p:spPr>
        <p:txBody>
          <a:bodyPr>
            <a:normAutofit/>
          </a:bodyPr>
          <a:lstStyle/>
          <a:p>
            <a:pPr algn="just"/>
            <a:r>
              <a:rPr lang="en-GB" dirty="0"/>
              <a:t>Behind every project is a project backlog. </a:t>
            </a:r>
          </a:p>
          <a:p>
            <a:pPr algn="just"/>
            <a:r>
              <a:rPr lang="en-GB" dirty="0"/>
              <a:t>The project backlog is a list of all the product features generally defined by “user stories”.</a:t>
            </a:r>
          </a:p>
          <a:p>
            <a:pPr algn="just"/>
            <a:r>
              <a:rPr lang="en-GB" dirty="0"/>
              <a:t>User stories define everything potential users want to do on the site. </a:t>
            </a:r>
          </a:p>
          <a:p>
            <a:pPr algn="just"/>
            <a:r>
              <a:rPr lang="en-GB" dirty="0"/>
              <a:t>There are many tools to keep track of your project backlog, both analogue and digital options. The important thing is that the backlog is always accessible and easy to track</a:t>
            </a:r>
            <a:br>
              <a:rPr lang="en-GB" dirty="0"/>
            </a:br>
            <a:endParaRPr lang="en-US" dirty="0"/>
          </a:p>
        </p:txBody>
      </p:sp>
    </p:spTree>
    <p:extLst>
      <p:ext uri="{BB962C8B-B14F-4D97-AF65-F5344CB8AC3E}">
        <p14:creationId xmlns:p14="http://schemas.microsoft.com/office/powerpoint/2010/main" val="259223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i="1" dirty="0"/>
              <a:t>The sprint</a:t>
            </a:r>
            <a:r>
              <a:rPr lang="en-US" b="1" dirty="0"/>
              <a:t> </a:t>
            </a:r>
          </a:p>
        </p:txBody>
      </p:sp>
      <p:sp>
        <p:nvSpPr>
          <p:cNvPr id="3" name="Content Placeholder 2"/>
          <p:cNvSpPr>
            <a:spLocks noGrp="1"/>
          </p:cNvSpPr>
          <p:nvPr>
            <p:ph idx="1"/>
          </p:nvPr>
        </p:nvSpPr>
        <p:spPr>
          <a:xfrm>
            <a:off x="533400" y="1219200"/>
            <a:ext cx="8153400" cy="4906963"/>
          </a:xfrm>
        </p:spPr>
        <p:txBody>
          <a:bodyPr>
            <a:normAutofit/>
          </a:bodyPr>
          <a:lstStyle/>
          <a:p>
            <a:pPr algn="just"/>
            <a:r>
              <a:rPr lang="en-GB" dirty="0"/>
              <a:t>Agile projects are broken down into small, consistent time intervals.</a:t>
            </a:r>
          </a:p>
          <a:p>
            <a:pPr algn="just"/>
            <a:r>
              <a:rPr lang="en-GB" dirty="0"/>
              <a:t>These intervals are referred to as sprints. </a:t>
            </a:r>
          </a:p>
          <a:p>
            <a:pPr algn="just"/>
            <a:r>
              <a:rPr lang="en-GB" dirty="0"/>
              <a:t>They can be as short as a few days and generally are no longer than 3 - 4 weeks. </a:t>
            </a:r>
          </a:p>
          <a:p>
            <a:pPr algn="just"/>
            <a:r>
              <a:rPr lang="en-GB" dirty="0"/>
              <a:t>During a sprint there is a dedicated team that includes designers, developers and business people working together. </a:t>
            </a:r>
            <a:endParaRPr lang="en-US" dirty="0"/>
          </a:p>
        </p:txBody>
      </p:sp>
    </p:spTree>
    <p:extLst>
      <p:ext uri="{BB962C8B-B14F-4D97-AF65-F5344CB8AC3E}">
        <p14:creationId xmlns:p14="http://schemas.microsoft.com/office/powerpoint/2010/main" val="258821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t>
            </a:r>
          </a:p>
        </p:txBody>
      </p:sp>
      <p:sp>
        <p:nvSpPr>
          <p:cNvPr id="3" name="Content Placeholder 2"/>
          <p:cNvSpPr>
            <a:spLocks noGrp="1"/>
          </p:cNvSpPr>
          <p:nvPr>
            <p:ph idx="1"/>
          </p:nvPr>
        </p:nvSpPr>
        <p:spPr>
          <a:xfrm>
            <a:off x="381000" y="1219200"/>
            <a:ext cx="8077200" cy="5257800"/>
          </a:xfrm>
        </p:spPr>
        <p:txBody>
          <a:bodyPr>
            <a:normAutofit/>
          </a:bodyPr>
          <a:lstStyle/>
          <a:p>
            <a:pPr algn="just"/>
            <a:r>
              <a:rPr lang="en-GB" dirty="0"/>
              <a:t>Agile is a way to manage projects. </a:t>
            </a:r>
          </a:p>
          <a:p>
            <a:pPr algn="just"/>
            <a:r>
              <a:rPr lang="en-GB" dirty="0"/>
              <a:t>Agile breaks down larger projects into small, manageable chunks called iterations. </a:t>
            </a:r>
          </a:p>
          <a:p>
            <a:pPr algn="just"/>
            <a:r>
              <a:rPr lang="en-GB" dirty="0"/>
              <a:t>At the end of each iteration (which generally takes place over a consistent time interval) something of value is produced.</a:t>
            </a:r>
          </a:p>
          <a:p>
            <a:pPr algn="just"/>
            <a:r>
              <a:rPr lang="en-GB" dirty="0"/>
              <a:t>The product produced during each iteration should be able to be put into the world to gain feedback from users or stakeholders.</a:t>
            </a:r>
          </a:p>
        </p:txBody>
      </p:sp>
    </p:spTree>
    <p:extLst>
      <p:ext uri="{BB962C8B-B14F-4D97-AF65-F5344CB8AC3E}">
        <p14:creationId xmlns:p14="http://schemas.microsoft.com/office/powerpoint/2010/main" val="2798257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sprint</a:t>
            </a:r>
            <a:r>
              <a:rPr lang="en-US" b="1" dirty="0"/>
              <a:t> </a:t>
            </a:r>
            <a:endParaRPr lang="en-US" dirty="0"/>
          </a:p>
        </p:txBody>
      </p:sp>
      <p:sp>
        <p:nvSpPr>
          <p:cNvPr id="3" name="Content Placeholder 2"/>
          <p:cNvSpPr>
            <a:spLocks noGrp="1"/>
          </p:cNvSpPr>
          <p:nvPr>
            <p:ph idx="1"/>
          </p:nvPr>
        </p:nvSpPr>
        <p:spPr/>
        <p:txBody>
          <a:bodyPr>
            <a:normAutofit/>
          </a:bodyPr>
          <a:lstStyle/>
          <a:p>
            <a:pPr algn="just"/>
            <a:r>
              <a:rPr lang="en-GB" dirty="0"/>
              <a:t>Before each sprint, there is a sprint planning meeting </a:t>
            </a:r>
          </a:p>
          <a:p>
            <a:pPr algn="just"/>
            <a:r>
              <a:rPr lang="en-GB" dirty="0"/>
              <a:t>This meeting determines what the goals are for that sprint. </a:t>
            </a:r>
          </a:p>
          <a:p>
            <a:pPr algn="just"/>
            <a:r>
              <a:rPr lang="en-GB" dirty="0"/>
              <a:t>During the sprint, no features are added and the sprint goals don’t change. </a:t>
            </a:r>
            <a:endParaRPr lang="en-US" dirty="0"/>
          </a:p>
        </p:txBody>
      </p:sp>
    </p:spTree>
    <p:extLst>
      <p:ext uri="{BB962C8B-B14F-4D97-AF65-F5344CB8AC3E}">
        <p14:creationId xmlns:p14="http://schemas.microsoft.com/office/powerpoint/2010/main" val="237317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i="1" dirty="0"/>
              <a:t>Daily standup</a:t>
            </a:r>
            <a:r>
              <a:rPr lang="en-US" dirty="0"/>
              <a:t> </a:t>
            </a:r>
            <a:endParaRPr lang="en-US" b="1" dirty="0"/>
          </a:p>
        </p:txBody>
      </p:sp>
      <p:sp>
        <p:nvSpPr>
          <p:cNvPr id="3" name="Content Placeholder 2"/>
          <p:cNvSpPr>
            <a:spLocks noGrp="1"/>
          </p:cNvSpPr>
          <p:nvPr>
            <p:ph idx="1"/>
          </p:nvPr>
        </p:nvSpPr>
        <p:spPr>
          <a:xfrm>
            <a:off x="457200" y="914400"/>
            <a:ext cx="8305800" cy="5715000"/>
          </a:xfrm>
        </p:spPr>
        <p:txBody>
          <a:bodyPr>
            <a:normAutofit fontScale="92500" lnSpcReduction="10000"/>
          </a:bodyPr>
          <a:lstStyle/>
          <a:p>
            <a:pPr algn="just"/>
            <a:r>
              <a:rPr lang="en-GB" dirty="0"/>
              <a:t>Every morning of the sprint the project team gets together for a short (under 15 minute) meeting. </a:t>
            </a:r>
          </a:p>
          <a:p>
            <a:pPr algn="just"/>
            <a:r>
              <a:rPr lang="en-GB" dirty="0"/>
              <a:t>This meeting takes place at the same time every day and includes everyone on the project. </a:t>
            </a:r>
          </a:p>
          <a:p>
            <a:pPr algn="just"/>
            <a:r>
              <a:rPr lang="en-GB" dirty="0"/>
              <a:t>Each person on the team is tasked to answer 3 simple questions:</a:t>
            </a:r>
          </a:p>
          <a:p>
            <a:pPr lvl="1" algn="just"/>
            <a:r>
              <a:rPr lang="en-GB" b="1" i="1" dirty="0"/>
              <a:t>What did you do yesterday?</a:t>
            </a:r>
          </a:p>
          <a:p>
            <a:pPr lvl="1" algn="just"/>
            <a:r>
              <a:rPr lang="en-GB" b="1" i="1" dirty="0"/>
              <a:t>What are you going to do today?</a:t>
            </a:r>
          </a:p>
          <a:p>
            <a:pPr lvl="1" algn="just"/>
            <a:r>
              <a:rPr lang="en-GB" b="1" i="1" dirty="0"/>
              <a:t>Do you need any help or are there any</a:t>
            </a:r>
            <a:br>
              <a:rPr lang="en-GB" b="1" i="1" dirty="0"/>
            </a:br>
            <a:r>
              <a:rPr lang="en-GB" b="1" i="1" dirty="0"/>
              <a:t>blockers in the way? </a:t>
            </a:r>
            <a:endParaRPr lang="en-GB" dirty="0"/>
          </a:p>
          <a:p>
            <a:pPr algn="just"/>
            <a:r>
              <a:rPr lang="en-GB" dirty="0"/>
              <a:t>The results of this meeting are typically shared with the client.</a:t>
            </a:r>
            <a:endParaRPr lang="en-US" dirty="0"/>
          </a:p>
        </p:txBody>
      </p:sp>
    </p:spTree>
    <p:extLst>
      <p:ext uri="{BB962C8B-B14F-4D97-AF65-F5344CB8AC3E}">
        <p14:creationId xmlns:p14="http://schemas.microsoft.com/office/powerpoint/2010/main" val="419271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Keys to success</a:t>
            </a:r>
            <a:r>
              <a:rPr lang="en-US" dirty="0"/>
              <a:t> </a:t>
            </a:r>
          </a:p>
        </p:txBody>
      </p:sp>
      <p:sp>
        <p:nvSpPr>
          <p:cNvPr id="3" name="Content Placeholder 2"/>
          <p:cNvSpPr>
            <a:spLocks noGrp="1"/>
          </p:cNvSpPr>
          <p:nvPr>
            <p:ph idx="1"/>
          </p:nvPr>
        </p:nvSpPr>
        <p:spPr/>
        <p:txBody>
          <a:bodyPr/>
          <a:lstStyle/>
          <a:p>
            <a:r>
              <a:rPr lang="en-US" dirty="0"/>
              <a:t>Communication</a:t>
            </a:r>
          </a:p>
          <a:p>
            <a:r>
              <a:rPr lang="en-US" dirty="0"/>
              <a:t>Dedicated teams</a:t>
            </a:r>
          </a:p>
          <a:p>
            <a:r>
              <a:rPr lang="en-US" dirty="0"/>
              <a:t>Good planning</a:t>
            </a:r>
          </a:p>
          <a:p>
            <a:endParaRPr lang="en-US" dirty="0"/>
          </a:p>
        </p:txBody>
      </p:sp>
    </p:spTree>
    <p:extLst>
      <p:ext uri="{BB962C8B-B14F-4D97-AF65-F5344CB8AC3E}">
        <p14:creationId xmlns:p14="http://schemas.microsoft.com/office/powerpoint/2010/main" val="140764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t>
            </a:r>
          </a:p>
        </p:txBody>
      </p:sp>
      <p:sp>
        <p:nvSpPr>
          <p:cNvPr id="3" name="Content Placeholder 2"/>
          <p:cNvSpPr>
            <a:spLocks noGrp="1"/>
          </p:cNvSpPr>
          <p:nvPr>
            <p:ph idx="1"/>
          </p:nvPr>
        </p:nvSpPr>
        <p:spPr/>
        <p:txBody>
          <a:bodyPr>
            <a:normAutofit fontScale="70000" lnSpcReduction="20000"/>
          </a:bodyPr>
          <a:lstStyle/>
          <a:p>
            <a:r>
              <a:rPr lang="en-GB" b="1" i="1" dirty="0"/>
              <a:t>PIVOTAL TRACKER</a:t>
            </a:r>
            <a:br>
              <a:rPr lang="en-GB" b="1" i="1" dirty="0"/>
            </a:br>
            <a:r>
              <a:rPr lang="en-GB" dirty="0">
                <a:hlinkClick r:id="rId2"/>
              </a:rPr>
              <a:t>www.pivotaltracker.com</a:t>
            </a:r>
            <a:r>
              <a:rPr lang="en-GB" dirty="0"/>
              <a:t> </a:t>
            </a:r>
            <a:br>
              <a:rPr lang="en-GB" dirty="0"/>
            </a:br>
            <a:r>
              <a:rPr lang="en-GB" dirty="0"/>
              <a:t>The popular tracking tool that helps you manage your Agile projects. The feature set is robust, but the User Interface could be improved to make this a go-to tool.</a:t>
            </a:r>
            <a:br>
              <a:rPr lang="en-GB" dirty="0"/>
            </a:br>
            <a:endParaRPr lang="en-GB" dirty="0"/>
          </a:p>
          <a:p>
            <a:r>
              <a:rPr lang="en-GB" b="1" i="1" dirty="0"/>
              <a:t>TRELLO</a:t>
            </a:r>
            <a:br>
              <a:rPr lang="en-GB" b="1" i="1" dirty="0"/>
            </a:br>
            <a:r>
              <a:rPr lang="en-GB" dirty="0">
                <a:hlinkClick r:id="rId3"/>
              </a:rPr>
              <a:t>www.trello.com</a:t>
            </a:r>
            <a:r>
              <a:rPr lang="en-GB" dirty="0"/>
              <a:t> </a:t>
            </a:r>
            <a:br>
              <a:rPr lang="en-GB" dirty="0"/>
            </a:br>
            <a:r>
              <a:rPr lang="en-GB" dirty="0"/>
              <a:t>A simple online tool to help you manage the project backlog. Trill is</a:t>
            </a:r>
            <a:br>
              <a:rPr lang="en-GB" dirty="0"/>
            </a:br>
            <a:r>
              <a:rPr lang="en-GB" dirty="0"/>
              <a:t>like a set of digital post-it notes that you can easily rearrange.</a:t>
            </a:r>
            <a:br>
              <a:rPr lang="en-GB" dirty="0"/>
            </a:br>
            <a:endParaRPr lang="en-GB" dirty="0"/>
          </a:p>
          <a:p>
            <a:r>
              <a:rPr lang="en-GB" b="1" i="1" dirty="0"/>
              <a:t>ASANA</a:t>
            </a:r>
            <a:br>
              <a:rPr lang="en-GB" b="1" i="1" dirty="0"/>
            </a:br>
            <a:r>
              <a:rPr lang="en-GB" dirty="0">
                <a:hlinkClick r:id="rId4"/>
              </a:rPr>
              <a:t>www.asana.com</a:t>
            </a:r>
            <a:r>
              <a:rPr lang="en-GB" dirty="0"/>
              <a:t> </a:t>
            </a:r>
            <a:br>
              <a:rPr lang="en-GB" dirty="0"/>
            </a:br>
            <a:r>
              <a:rPr lang="en-GB" dirty="0"/>
              <a:t>Another popular management tool. Asana offers a more thorough</a:t>
            </a:r>
            <a:br>
              <a:rPr lang="en-GB" dirty="0"/>
            </a:br>
            <a:r>
              <a:rPr lang="en-GB" dirty="0"/>
              <a:t>feature set than </a:t>
            </a:r>
            <a:r>
              <a:rPr lang="en-GB" dirty="0" err="1"/>
              <a:t>Trello</a:t>
            </a:r>
            <a:r>
              <a:rPr lang="en-GB" dirty="0"/>
              <a:t>, but the interface is not as intuitive. </a:t>
            </a:r>
            <a:br>
              <a:rPr lang="en-GB" dirty="0"/>
            </a:br>
            <a:endParaRPr lang="en-US" dirty="0"/>
          </a:p>
        </p:txBody>
      </p:sp>
    </p:spTree>
    <p:extLst>
      <p:ext uri="{BB962C8B-B14F-4D97-AF65-F5344CB8AC3E}">
        <p14:creationId xmlns:p14="http://schemas.microsoft.com/office/powerpoint/2010/main" val="122580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a:t>
            </a:r>
          </a:p>
        </p:txBody>
      </p:sp>
      <p:sp>
        <p:nvSpPr>
          <p:cNvPr id="3" name="Content Placeholder 2"/>
          <p:cNvSpPr>
            <a:spLocks noGrp="1"/>
          </p:cNvSpPr>
          <p:nvPr>
            <p:ph idx="1"/>
          </p:nvPr>
        </p:nvSpPr>
        <p:spPr>
          <a:xfrm>
            <a:off x="457200" y="1295400"/>
            <a:ext cx="8229600" cy="4830763"/>
          </a:xfrm>
        </p:spPr>
        <p:txBody>
          <a:bodyPr>
            <a:normAutofit fontScale="92500"/>
          </a:bodyPr>
          <a:lstStyle/>
          <a:p>
            <a:pPr algn="just"/>
            <a:r>
              <a:rPr lang="en-GB" dirty="0"/>
              <a:t>Agile realizes that software projects are inherently unpredictable. </a:t>
            </a:r>
          </a:p>
          <a:p>
            <a:pPr algn="just"/>
            <a:r>
              <a:rPr lang="en-GB" dirty="0"/>
              <a:t>Over the course of any project there are likely to be changes. </a:t>
            </a:r>
          </a:p>
          <a:p>
            <a:pPr algn="just"/>
            <a:r>
              <a:rPr lang="en-GB" dirty="0"/>
              <a:t>Agile embraces this unpredictability. By breaking</a:t>
            </a:r>
            <a:br>
              <a:rPr lang="en-GB" dirty="0"/>
            </a:br>
            <a:r>
              <a:rPr lang="en-GB" dirty="0"/>
              <a:t>down projects into small chunks, it makes it easy to prioritize and add or drop features mid project. </a:t>
            </a:r>
          </a:p>
          <a:p>
            <a:pPr algn="just"/>
            <a:r>
              <a:rPr lang="en-GB" dirty="0"/>
              <a:t>Something that is impossible in traditional waterfall projects. </a:t>
            </a:r>
            <a:endParaRPr lang="en-US" dirty="0"/>
          </a:p>
        </p:txBody>
      </p:sp>
    </p:spTree>
    <p:extLst>
      <p:ext uri="{BB962C8B-B14F-4D97-AF65-F5344CB8AC3E}">
        <p14:creationId xmlns:p14="http://schemas.microsoft.com/office/powerpoint/2010/main" val="177540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Agile development</a:t>
            </a:r>
          </a:p>
        </p:txBody>
      </p:sp>
      <p:sp>
        <p:nvSpPr>
          <p:cNvPr id="3" name="Content Placeholder 2"/>
          <p:cNvSpPr>
            <a:spLocks noGrp="1"/>
          </p:cNvSpPr>
          <p:nvPr>
            <p:ph idx="1"/>
          </p:nvPr>
        </p:nvSpPr>
        <p:spPr>
          <a:xfrm>
            <a:off x="533400" y="1447800"/>
            <a:ext cx="8001000" cy="5029200"/>
          </a:xfrm>
        </p:spPr>
        <p:txBody>
          <a:bodyPr>
            <a:normAutofit fontScale="92500"/>
          </a:bodyPr>
          <a:lstStyle/>
          <a:p>
            <a:pPr algn="just"/>
            <a:r>
              <a:rPr lang="en-GB" dirty="0"/>
              <a:t>Our highest priority is to satisfy the customer</a:t>
            </a:r>
            <a:br>
              <a:rPr lang="en-GB" dirty="0"/>
            </a:br>
            <a:r>
              <a:rPr lang="en-GB" dirty="0"/>
              <a:t>through early and continuous delivery of</a:t>
            </a:r>
            <a:br>
              <a:rPr lang="en-GB" dirty="0"/>
            </a:br>
            <a:r>
              <a:rPr lang="en-GB" dirty="0"/>
              <a:t>valuable software.</a:t>
            </a:r>
          </a:p>
          <a:p>
            <a:pPr algn="just"/>
            <a:r>
              <a:rPr lang="en-GB" dirty="0"/>
              <a:t>Deliver working software frequently, from a</a:t>
            </a:r>
            <a:br>
              <a:rPr lang="en-GB" dirty="0"/>
            </a:br>
            <a:r>
              <a:rPr lang="en-GB" dirty="0"/>
              <a:t>couple of week to a couple of months, with a</a:t>
            </a:r>
            <a:br>
              <a:rPr lang="en-GB" dirty="0"/>
            </a:br>
            <a:r>
              <a:rPr lang="en-GB" dirty="0"/>
              <a:t>preference to the shorter timescale.</a:t>
            </a:r>
          </a:p>
          <a:p>
            <a:pPr algn="just"/>
            <a:r>
              <a:rPr lang="en-GB" dirty="0"/>
              <a:t>Welcome changing requirements, even late in</a:t>
            </a:r>
            <a:br>
              <a:rPr lang="en-GB" dirty="0"/>
            </a:br>
            <a:r>
              <a:rPr lang="en-GB" dirty="0"/>
              <a:t>development. </a:t>
            </a:r>
            <a:r>
              <a:rPr lang="en-GB" dirty="0" err="1"/>
              <a:t>Agile’s</a:t>
            </a:r>
            <a:r>
              <a:rPr lang="en-GB" dirty="0"/>
              <a:t> processes harness change</a:t>
            </a:r>
            <a:br>
              <a:rPr lang="en-GB" dirty="0"/>
            </a:br>
            <a:r>
              <a:rPr lang="en-GB" dirty="0"/>
              <a:t>for the customer’s competitive advantage. </a:t>
            </a:r>
            <a:br>
              <a:rPr lang="en-GB" dirty="0"/>
            </a:br>
            <a:endParaRPr lang="en-US" dirty="0"/>
          </a:p>
        </p:txBody>
      </p:sp>
    </p:spTree>
    <p:extLst>
      <p:ext uri="{BB962C8B-B14F-4D97-AF65-F5344CB8AC3E}">
        <p14:creationId xmlns:p14="http://schemas.microsoft.com/office/powerpoint/2010/main" val="123699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Principles of Agile development</a:t>
            </a:r>
          </a:p>
        </p:txBody>
      </p:sp>
      <p:sp>
        <p:nvSpPr>
          <p:cNvPr id="3" name="Content Placeholder 2"/>
          <p:cNvSpPr>
            <a:spLocks noGrp="1"/>
          </p:cNvSpPr>
          <p:nvPr>
            <p:ph idx="1"/>
          </p:nvPr>
        </p:nvSpPr>
        <p:spPr>
          <a:xfrm>
            <a:off x="457200" y="1295400"/>
            <a:ext cx="8229600" cy="5410200"/>
          </a:xfrm>
        </p:spPr>
        <p:txBody>
          <a:bodyPr>
            <a:normAutofit fontScale="92500"/>
          </a:bodyPr>
          <a:lstStyle/>
          <a:p>
            <a:r>
              <a:rPr lang="en-GB" dirty="0"/>
              <a:t>Business people and developers must work</a:t>
            </a:r>
            <a:br>
              <a:rPr lang="en-GB" dirty="0"/>
            </a:br>
            <a:r>
              <a:rPr lang="en-GB" dirty="0"/>
              <a:t>together daily throughout the project. </a:t>
            </a:r>
          </a:p>
          <a:p>
            <a:r>
              <a:rPr lang="en-GB" dirty="0"/>
              <a:t>Build projects around motivated individuals. Give</a:t>
            </a:r>
            <a:br>
              <a:rPr lang="en-GB" dirty="0"/>
            </a:br>
            <a:r>
              <a:rPr lang="en-GB" dirty="0"/>
              <a:t>them the environment and support they need,</a:t>
            </a:r>
            <a:br>
              <a:rPr lang="en-GB" dirty="0"/>
            </a:br>
            <a:r>
              <a:rPr lang="en-GB" dirty="0"/>
              <a:t>and trust them to get the job done.</a:t>
            </a:r>
          </a:p>
          <a:p>
            <a:r>
              <a:rPr lang="en-GB" dirty="0"/>
              <a:t>The most efficient and effective method of</a:t>
            </a:r>
            <a:br>
              <a:rPr lang="en-GB" dirty="0"/>
            </a:br>
            <a:r>
              <a:rPr lang="en-GB" dirty="0"/>
              <a:t>conveying information to and within a development team is face-to-face conversation. </a:t>
            </a:r>
          </a:p>
          <a:p>
            <a:r>
              <a:rPr lang="en-GB" dirty="0"/>
              <a:t>Working software is the primary measure of</a:t>
            </a:r>
            <a:br>
              <a:rPr lang="en-GB" dirty="0"/>
            </a:br>
            <a:r>
              <a:rPr lang="en-GB" dirty="0"/>
              <a:t>progress. </a:t>
            </a:r>
            <a:endParaRPr lang="en-US" dirty="0"/>
          </a:p>
        </p:txBody>
      </p:sp>
    </p:spTree>
    <p:extLst>
      <p:ext uri="{BB962C8B-B14F-4D97-AF65-F5344CB8AC3E}">
        <p14:creationId xmlns:p14="http://schemas.microsoft.com/office/powerpoint/2010/main" val="404201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Principles of Agile development</a:t>
            </a:r>
          </a:p>
        </p:txBody>
      </p:sp>
      <p:sp>
        <p:nvSpPr>
          <p:cNvPr id="3" name="Content Placeholder 2"/>
          <p:cNvSpPr>
            <a:spLocks noGrp="1"/>
          </p:cNvSpPr>
          <p:nvPr>
            <p:ph idx="1"/>
          </p:nvPr>
        </p:nvSpPr>
        <p:spPr>
          <a:xfrm>
            <a:off x="457200" y="1371600"/>
            <a:ext cx="8229600" cy="5334000"/>
          </a:xfrm>
        </p:spPr>
        <p:txBody>
          <a:bodyPr>
            <a:normAutofit/>
          </a:bodyPr>
          <a:lstStyle/>
          <a:p>
            <a:pPr algn="just"/>
            <a:r>
              <a:rPr lang="en-GB" dirty="0"/>
              <a:t>Agile processes promote sustainable</a:t>
            </a:r>
            <a:br>
              <a:rPr lang="en-GB" dirty="0"/>
            </a:br>
            <a:r>
              <a:rPr lang="en-GB" dirty="0"/>
              <a:t>development. The sponsors, developers, and</a:t>
            </a:r>
            <a:br>
              <a:rPr lang="en-GB" dirty="0"/>
            </a:br>
            <a:r>
              <a:rPr lang="en-GB" dirty="0"/>
              <a:t>users should be able to maintain a constant pace indefinitely.</a:t>
            </a:r>
          </a:p>
          <a:p>
            <a:pPr algn="just"/>
            <a:r>
              <a:rPr lang="en-GB" dirty="0"/>
              <a:t>Continuous attention to technical excellence and good design enhances agility.</a:t>
            </a:r>
          </a:p>
          <a:p>
            <a:pPr algn="just"/>
            <a:r>
              <a:rPr lang="en-GB" dirty="0"/>
              <a:t>Simplicity — the art of maximizing the amount of work not done — is essential.</a:t>
            </a:r>
          </a:p>
          <a:p>
            <a:pPr algn="just"/>
            <a:r>
              <a:rPr lang="en-GB" dirty="0"/>
              <a:t> The best architectures, requirements, and</a:t>
            </a:r>
            <a:br>
              <a:rPr lang="en-GB" dirty="0"/>
            </a:br>
            <a:r>
              <a:rPr lang="en-GB" dirty="0"/>
              <a:t>designs emerge from self-organizing teams.</a:t>
            </a:r>
            <a:endParaRPr lang="en-US" dirty="0"/>
          </a:p>
        </p:txBody>
      </p:sp>
    </p:spTree>
    <p:extLst>
      <p:ext uri="{BB962C8B-B14F-4D97-AF65-F5344CB8AC3E}">
        <p14:creationId xmlns:p14="http://schemas.microsoft.com/office/powerpoint/2010/main" val="270370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Agile development</a:t>
            </a:r>
          </a:p>
        </p:txBody>
      </p:sp>
      <p:sp>
        <p:nvSpPr>
          <p:cNvPr id="3" name="Content Placeholder 2"/>
          <p:cNvSpPr>
            <a:spLocks noGrp="1"/>
          </p:cNvSpPr>
          <p:nvPr>
            <p:ph idx="1"/>
          </p:nvPr>
        </p:nvSpPr>
        <p:spPr/>
        <p:txBody>
          <a:bodyPr/>
          <a:lstStyle/>
          <a:p>
            <a:pPr algn="just"/>
            <a:r>
              <a:rPr lang="en-GB" dirty="0"/>
              <a:t>At regular intervals, the team reflects on how to become more effective, then tunes and adjusts its behaviour accordingly.</a:t>
            </a:r>
            <a:br>
              <a:rPr lang="en-GB" dirty="0"/>
            </a:br>
            <a:endParaRPr lang="en-US" dirty="0"/>
          </a:p>
        </p:txBody>
      </p:sp>
    </p:spTree>
    <p:extLst>
      <p:ext uri="{BB962C8B-B14F-4D97-AF65-F5344CB8AC3E}">
        <p14:creationId xmlns:p14="http://schemas.microsoft.com/office/powerpoint/2010/main" val="110217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b="1" i="1" dirty="0"/>
              <a:t>Why agile is good</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spcBef>
                <a:spcPts val="600"/>
              </a:spcBef>
              <a:spcAft>
                <a:spcPts val="600"/>
              </a:spcAft>
            </a:pPr>
            <a:r>
              <a:rPr lang="en-GB" b="1" i="1" dirty="0"/>
              <a:t>Speed to market </a:t>
            </a:r>
            <a:r>
              <a:rPr lang="en-GB" dirty="0"/>
              <a:t>agile lets you get your concept to your users as quickly as possible.</a:t>
            </a:r>
          </a:p>
          <a:p>
            <a:pPr algn="just">
              <a:spcBef>
                <a:spcPts val="600"/>
              </a:spcBef>
              <a:spcAft>
                <a:spcPts val="600"/>
              </a:spcAft>
            </a:pPr>
            <a:r>
              <a:rPr lang="en-GB" b="1" i="1" dirty="0"/>
              <a:t>Flexibility</a:t>
            </a:r>
            <a:r>
              <a:rPr lang="en-GB" dirty="0"/>
              <a:t> agile is based on accommodating change. Software projects consistently change. As a product comes to life or the market expands, you should be able to react and update the product accordingly. </a:t>
            </a:r>
          </a:p>
          <a:p>
            <a:pPr algn="just">
              <a:spcBef>
                <a:spcPts val="600"/>
              </a:spcBef>
              <a:spcAft>
                <a:spcPts val="600"/>
              </a:spcAft>
            </a:pPr>
            <a:r>
              <a:rPr lang="en-GB" b="1" i="1" dirty="0"/>
              <a:t>Risk management</a:t>
            </a:r>
            <a:r>
              <a:rPr lang="en-GB" dirty="0"/>
              <a:t> incremental releases means that the product can be used early in the process by stakeholders and users. This lets you identify issues and</a:t>
            </a:r>
            <a:br>
              <a:rPr lang="en-GB" dirty="0"/>
            </a:br>
            <a:r>
              <a:rPr lang="en-GB" dirty="0"/>
              <a:t>feature deficits early in the process </a:t>
            </a:r>
            <a:br>
              <a:rPr lang="en-GB" dirty="0"/>
            </a:br>
            <a:endParaRPr lang="en-US" dirty="0"/>
          </a:p>
        </p:txBody>
      </p:sp>
    </p:spTree>
    <p:extLst>
      <p:ext uri="{BB962C8B-B14F-4D97-AF65-F5344CB8AC3E}">
        <p14:creationId xmlns:p14="http://schemas.microsoft.com/office/powerpoint/2010/main" val="144347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Why agile is good</a:t>
            </a:r>
            <a:endParaRPr lang="en-US" dirty="0"/>
          </a:p>
        </p:txBody>
      </p:sp>
      <p:sp>
        <p:nvSpPr>
          <p:cNvPr id="3" name="Content Placeholder 2"/>
          <p:cNvSpPr>
            <a:spLocks noGrp="1"/>
          </p:cNvSpPr>
          <p:nvPr>
            <p:ph idx="1"/>
          </p:nvPr>
        </p:nvSpPr>
        <p:spPr/>
        <p:txBody>
          <a:bodyPr>
            <a:normAutofit fontScale="92500"/>
          </a:bodyPr>
          <a:lstStyle/>
          <a:p>
            <a:pPr algn="just"/>
            <a:r>
              <a:rPr lang="en-GB" b="1" i="1" dirty="0"/>
              <a:t>Cost control </a:t>
            </a:r>
            <a:r>
              <a:rPr lang="en-GB" dirty="0"/>
              <a:t>unlike a fixed budget project, agile is flexible with regard to scope. More often than not, our clients realize features they originally requested are no longer necessary. Agile isn’t about paying a lot with uncertainty </a:t>
            </a:r>
          </a:p>
          <a:p>
            <a:pPr algn="just"/>
            <a:r>
              <a:rPr lang="en-GB" b="1" i="1" dirty="0"/>
              <a:t>Quality </a:t>
            </a:r>
            <a:r>
              <a:rPr lang="en-GB" dirty="0"/>
              <a:t>agile integrates testing throughout the process. Consistently delivering tested software means higher overall quality and less time spent on quality analysing the full application. </a:t>
            </a:r>
            <a:endParaRPr lang="en-US" dirty="0"/>
          </a:p>
        </p:txBody>
      </p:sp>
    </p:spTree>
    <p:extLst>
      <p:ext uri="{BB962C8B-B14F-4D97-AF65-F5344CB8AC3E}">
        <p14:creationId xmlns:p14="http://schemas.microsoft.com/office/powerpoint/2010/main" val="316068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1820</TotalTime>
  <Words>1611</Words>
  <Application>Microsoft Macintosh PowerPoint</Application>
  <PresentationFormat>On-screen Show (4:3)</PresentationFormat>
  <Paragraphs>102</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Agile Development Methodology</vt:lpstr>
      <vt:lpstr>Agile </vt:lpstr>
      <vt:lpstr>Agile</vt:lpstr>
      <vt:lpstr>Principles of Agile development</vt:lpstr>
      <vt:lpstr>Principles of Agile development</vt:lpstr>
      <vt:lpstr>Principles of Agile development</vt:lpstr>
      <vt:lpstr>Principles of Agile development</vt:lpstr>
      <vt:lpstr>Why agile is good</vt:lpstr>
      <vt:lpstr>Why agile is good</vt:lpstr>
      <vt:lpstr>Why agile is good</vt:lpstr>
      <vt:lpstr>Agile Lifecycle</vt:lpstr>
      <vt:lpstr>Agile Lifecycle</vt:lpstr>
      <vt:lpstr>Various Agile Software development methodologies/flavours</vt:lpstr>
      <vt:lpstr>Various Agile Software development methodologies/flavours</vt:lpstr>
      <vt:lpstr>Various Agile Software development methodologies/flavours</vt:lpstr>
      <vt:lpstr>KICKOFF/SPRINT PLANNING </vt:lpstr>
      <vt:lpstr>The kick-off meeting’s goals are:</vt:lpstr>
      <vt:lpstr>Project Backlog</vt:lpstr>
      <vt:lpstr>The sprint </vt:lpstr>
      <vt:lpstr>The sprint </vt:lpstr>
      <vt:lpstr>Daily standup </vt:lpstr>
      <vt:lpstr>Keys to success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Microsoft Office User</cp:lastModifiedBy>
  <cp:revision>19</cp:revision>
  <dcterms:created xsi:type="dcterms:W3CDTF">2021-01-14T11:00:57Z</dcterms:created>
  <dcterms:modified xsi:type="dcterms:W3CDTF">2022-12-21T12:12:11Z</dcterms:modified>
</cp:coreProperties>
</file>