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/>
    <p:restoredTop sz="94741"/>
  </p:normalViewPr>
  <p:slideViewPr>
    <p:cSldViewPr>
      <p:cViewPr varScale="1">
        <p:scale>
          <a:sx n="97" d="100"/>
          <a:sy n="97" d="100"/>
        </p:scale>
        <p:origin x="21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56E-689C-403C-9F05-8E82C9142C1A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FA59-E884-44BA-967D-A17743BA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eveloper/students/" TargetMode="External"/><Relationship Id="rId2" Type="http://schemas.openxmlformats.org/officeDocument/2006/relationships/hyperlink" Target="https://aws.amazon.com/free/?sc_channel=PS&amp;sc_campaign=acquisition_US&amp;sc_publisher=google&amp;sc_medium=cloud_computing_b&amp;sc_content=aws_account_bmm_control_q32016&amp;sc_detail=+aws%20+account&amp;sc_category=cloud_computing&amp;sc_segment=102882724242&amp;sc_matchtype=b&amp;sc_country=US&amp;s_kwcid=AL!4422!3!102882724242!b!!g!!+aws%20+account&amp;ef_id=WcK1-gAAAY@WJOe2:20171208181850: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runch.com/2017/03/09/googles-cloud-platform-improves-its-free-tier-and-adds-always-free-compute-and-storage-serv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SaaS</a:t>
            </a:r>
            <a:r>
              <a:rPr lang="en-US" dirty="0"/>
              <a:t>, cloud provides host and manage the software application on a pay-as-you-go pricing model</a:t>
            </a:r>
          </a:p>
          <a:p>
            <a:r>
              <a:rPr lang="en-US" dirty="0"/>
              <a:t>All software and hardware are provided and managed by a vendor so you do not have to maintain anything</a:t>
            </a:r>
          </a:p>
          <a:p>
            <a:r>
              <a:rPr lang="en-US" dirty="0"/>
              <a:t>Users: End Customers</a:t>
            </a:r>
          </a:p>
        </p:txBody>
      </p:sp>
    </p:spTree>
    <p:extLst>
      <p:ext uri="{BB962C8B-B14F-4D97-AF65-F5344CB8AC3E}">
        <p14:creationId xmlns:p14="http://schemas.microsoft.com/office/powerpoint/2010/main" val="423141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on types  of 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199"/>
            <a:ext cx="8077200" cy="465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6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69463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</a:t>
            </a:r>
            <a:r>
              <a:rPr lang="en-US" dirty="0" err="1"/>
              <a:t>SaaS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95400"/>
            <a:ext cx="133985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82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GB" dirty="0"/>
              <a:t>The three leading cloud computing vendors in the infrastructure as a service (IaaS) and platform as a service (PaaS) markets.</a:t>
            </a:r>
          </a:p>
          <a:p>
            <a:pPr lvl="1"/>
            <a:r>
              <a:rPr lang="en-US" dirty="0"/>
              <a:t>Amazon Web Services (</a:t>
            </a:r>
            <a:r>
              <a:rPr lang="en-GB" dirty="0"/>
              <a:t>AWS)</a:t>
            </a:r>
          </a:p>
          <a:p>
            <a:pPr lvl="1"/>
            <a:r>
              <a:rPr lang="en-GB" dirty="0"/>
              <a:t>Microsoft Azure </a:t>
            </a:r>
          </a:p>
          <a:p>
            <a:pPr lvl="1"/>
            <a:r>
              <a:rPr lang="en-GB" dirty="0"/>
              <a:t>Google Cloud Platform (GCP) </a:t>
            </a:r>
          </a:p>
          <a:p>
            <a:r>
              <a:rPr lang="en-GB" dirty="0"/>
              <a:t>Each have their own strengths and weaknesses that make them ideal for different use cases</a:t>
            </a:r>
            <a:r>
              <a:rPr lang="en-GB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4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Strengths </a:t>
            </a:r>
          </a:p>
          <a:p>
            <a:pPr marL="0" indent="0">
              <a:buNone/>
            </a:pPr>
            <a:r>
              <a:rPr lang="en-GB" dirty="0"/>
              <a:t>• Dominant market position</a:t>
            </a:r>
            <a:br>
              <a:rPr lang="en-GB" dirty="0"/>
            </a:br>
            <a:r>
              <a:rPr lang="en-GB" dirty="0"/>
              <a:t>• Extensive, mature offerings</a:t>
            </a:r>
            <a:br>
              <a:rPr lang="en-GB" dirty="0"/>
            </a:br>
            <a:r>
              <a:rPr lang="en-GB" dirty="0"/>
              <a:t>• Support for large organizations</a:t>
            </a:r>
            <a:br>
              <a:rPr lang="en-GB" dirty="0"/>
            </a:br>
            <a:r>
              <a:rPr lang="en-GB" dirty="0"/>
              <a:t>• Extensive training</a:t>
            </a:r>
            <a:br>
              <a:rPr lang="en-GB" dirty="0"/>
            </a:br>
            <a:r>
              <a:rPr lang="en-GB" dirty="0"/>
              <a:t>• Global reach</a:t>
            </a:r>
          </a:p>
          <a:p>
            <a:pPr marL="0" indent="0">
              <a:buNone/>
            </a:pPr>
            <a:r>
              <a:rPr lang="en-GB" dirty="0"/>
              <a:t>Weaknesses </a:t>
            </a:r>
          </a:p>
          <a:p>
            <a:pPr marL="0" indent="0">
              <a:buNone/>
            </a:pPr>
            <a:r>
              <a:rPr lang="en-GB" dirty="0"/>
              <a:t>• Difficult to use</a:t>
            </a:r>
            <a:br>
              <a:rPr lang="en-GB" dirty="0"/>
            </a:br>
            <a:r>
              <a:rPr lang="en-GB" dirty="0"/>
              <a:t>• Cost management</a:t>
            </a:r>
            <a:br>
              <a:rPr lang="en-GB" dirty="0"/>
            </a:br>
            <a:r>
              <a:rPr lang="en-GB" dirty="0"/>
              <a:t>• Overwhelming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6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Strengths </a:t>
            </a:r>
          </a:p>
          <a:p>
            <a:pPr lvl="1"/>
            <a:r>
              <a:rPr lang="en-GB" dirty="0"/>
              <a:t>Second largest provider</a:t>
            </a:r>
          </a:p>
          <a:p>
            <a:pPr lvl="1"/>
            <a:r>
              <a:rPr lang="en-GB" dirty="0"/>
              <a:t>Integration with Microsoft tools and software</a:t>
            </a:r>
          </a:p>
          <a:p>
            <a:pPr lvl="1"/>
            <a:r>
              <a:rPr lang="en-GB" dirty="0"/>
              <a:t>Broad feature set</a:t>
            </a:r>
          </a:p>
          <a:p>
            <a:pPr lvl="1"/>
            <a:r>
              <a:rPr lang="en-GB" dirty="0"/>
              <a:t>Hybrid cloud</a:t>
            </a:r>
          </a:p>
          <a:p>
            <a:pPr lvl="1"/>
            <a:r>
              <a:rPr lang="en-GB" dirty="0"/>
              <a:t>Support for open source</a:t>
            </a:r>
          </a:p>
          <a:p>
            <a:r>
              <a:rPr lang="en-GB" dirty="0"/>
              <a:t>Weaknesses </a:t>
            </a:r>
          </a:p>
          <a:p>
            <a:pPr lvl="1"/>
            <a:r>
              <a:rPr lang="en-GB" dirty="0"/>
              <a:t>Issues with documentation</a:t>
            </a:r>
          </a:p>
          <a:p>
            <a:pPr lvl="1"/>
            <a:r>
              <a:rPr lang="en-GB" dirty="0"/>
              <a:t>Incomplete management tooling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3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Strengths</a:t>
            </a:r>
          </a:p>
          <a:p>
            <a:pPr lvl="1"/>
            <a:r>
              <a:rPr lang="en-GB" dirty="0"/>
              <a:t>Designed for cloud-native businesses</a:t>
            </a:r>
          </a:p>
          <a:p>
            <a:pPr lvl="1"/>
            <a:r>
              <a:rPr lang="en-GB" dirty="0"/>
              <a:t>Commitment to open source and portability</a:t>
            </a:r>
          </a:p>
          <a:p>
            <a:pPr lvl="1"/>
            <a:r>
              <a:rPr lang="en-GB" dirty="0"/>
              <a:t>Deep discounts and flexible contracts</a:t>
            </a:r>
          </a:p>
          <a:p>
            <a:pPr lvl="1"/>
            <a:r>
              <a:rPr lang="en-GB" dirty="0" err="1"/>
              <a:t>DevOps</a:t>
            </a:r>
            <a:r>
              <a:rPr lang="en-GB" dirty="0"/>
              <a:t> expertise</a:t>
            </a:r>
          </a:p>
          <a:p>
            <a:r>
              <a:rPr lang="en-GB" dirty="0"/>
              <a:t>Weaknesses </a:t>
            </a:r>
          </a:p>
          <a:p>
            <a:pPr lvl="1"/>
            <a:r>
              <a:rPr lang="en-GB" dirty="0"/>
              <a:t>Late entrant to IaaS market</a:t>
            </a:r>
          </a:p>
          <a:p>
            <a:pPr lvl="1"/>
            <a:r>
              <a:rPr lang="en-GB" dirty="0"/>
              <a:t>Fewer features and services</a:t>
            </a:r>
          </a:p>
          <a:p>
            <a:pPr lvl="1"/>
            <a:r>
              <a:rPr lang="en-GB" dirty="0"/>
              <a:t>Historically not as enterprise focused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25750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9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D18D-B66A-8B08-F2DB-82AFCA13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cloud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2C01-2404-2BF7-5329-EA62DDAC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/>
          <a:lstStyle/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AWS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u="sng" dirty="0">
                <a:solidFill>
                  <a:srgbClr val="0000FF"/>
                </a:solidFill>
                <a:effectLst/>
                <a:latin typeface="Times" pitchFamily="2" charset="0"/>
                <a:ea typeface="Times New Roman" panose="02020603050405020304" pitchFamily="18" charset="0"/>
                <a:hlinkClick r:id="rId2"/>
              </a:rPr>
              <a:t>https://aws.amazon.com/free/?sc_channel=PS&amp;sc_campaign=acquisition_US&amp;sc_publisher=google&amp;sc_medium=cloud_computing_b&amp;sc_content=aws_account_bmm_control_q32016&amp;sc_detail=+aws%20+account&amp;sc_category=cloud_computing&amp;sc_segment=102882724242&amp;sc_matchtype=b&amp;sc_country=US&amp;s_kwcid=AL!4422!3!102882724242!b!!g!!+aws%20+account&amp;ef_id=WcK1-gAAAY@WJOe2:20171208181850: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Microsoft AZURE—most useful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u="sng" dirty="0">
                <a:solidFill>
                  <a:srgbClr val="0000FF"/>
                </a:solidFill>
                <a:effectLst/>
                <a:latin typeface="Times" pitchFamily="2" charset="0"/>
                <a:ea typeface="Times New Roman" panose="02020603050405020304" pitchFamily="18" charset="0"/>
                <a:hlinkClick r:id="rId3"/>
              </a:rPr>
              <a:t>https://azure.microsoft.com/en-us/developer/students/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" pitchFamily="2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Google Cloud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u="sng" dirty="0">
                <a:solidFill>
                  <a:srgbClr val="0000FF"/>
                </a:solidFill>
                <a:effectLst/>
                <a:latin typeface="Times" pitchFamily="2" charset="0"/>
                <a:ea typeface="Times New Roman" panose="02020603050405020304" pitchFamily="18" charset="0"/>
                <a:hlinkClick r:id="rId4"/>
              </a:rPr>
              <a:t>https://techcrunch.com/2017/03/09/googles-cloud-platform-improves-its-free-tier-and-adds-always-free-compute-and-storage-services/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1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Cloud Computing?</a:t>
            </a:r>
          </a:p>
          <a:p>
            <a:r>
              <a:rPr lang="en-US" dirty="0"/>
              <a:t>What is Cloud Computing?</a:t>
            </a:r>
          </a:p>
          <a:p>
            <a:r>
              <a:rPr lang="en-US" dirty="0"/>
              <a:t>Types of Cloud Computing</a:t>
            </a:r>
          </a:p>
          <a:p>
            <a:r>
              <a:rPr lang="en-US" dirty="0"/>
              <a:t>Cloud Providers</a:t>
            </a:r>
          </a:p>
        </p:txBody>
      </p:sp>
    </p:spTree>
    <p:extLst>
      <p:ext uri="{BB962C8B-B14F-4D97-AF65-F5344CB8AC3E}">
        <p14:creationId xmlns:p14="http://schemas.microsoft.com/office/powerpoint/2010/main" val="31529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Cloud Computing?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981200"/>
            <a:ext cx="4419600" cy="5105400"/>
          </a:xfrm>
        </p:spPr>
        <p:txBody>
          <a:bodyPr>
            <a:noAutofit/>
          </a:bodyPr>
          <a:lstStyle/>
          <a:p>
            <a:r>
              <a:rPr lang="en-US" sz="2700" dirty="0"/>
              <a:t>Higher pay, less scalability</a:t>
            </a:r>
          </a:p>
          <a:p>
            <a:r>
              <a:rPr lang="en-US" sz="2700" dirty="0"/>
              <a:t>Allot huge space for servers</a:t>
            </a:r>
          </a:p>
          <a:p>
            <a:r>
              <a:rPr lang="en-US" sz="2700" dirty="0"/>
              <a:t>Appoint a team for Hardware and software administration</a:t>
            </a:r>
          </a:p>
          <a:p>
            <a:r>
              <a:rPr lang="en-US" sz="2700" dirty="0"/>
              <a:t>Poor data security</a:t>
            </a:r>
          </a:p>
          <a:p>
            <a:r>
              <a:rPr lang="en-US" sz="2700" dirty="0"/>
              <a:t>Less chance of data recovery</a:t>
            </a:r>
          </a:p>
          <a:p>
            <a:r>
              <a:rPr lang="en-US" sz="2700" dirty="0"/>
              <a:t>No automatic updates</a:t>
            </a:r>
          </a:p>
          <a:p>
            <a:r>
              <a:rPr lang="en-US" sz="2700" dirty="0"/>
              <a:t>Less collaboration</a:t>
            </a:r>
          </a:p>
          <a:p>
            <a:r>
              <a:rPr lang="en-US" sz="2700" dirty="0"/>
              <a:t>No remote access</a:t>
            </a:r>
          </a:p>
          <a:p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7"/>
          <a:stretch/>
        </p:blipFill>
        <p:spPr bwMode="auto">
          <a:xfrm>
            <a:off x="533400" y="533400"/>
            <a:ext cx="8238758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724400" y="2332037"/>
            <a:ext cx="43434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Pay for what you use</a:t>
            </a:r>
          </a:p>
          <a:p>
            <a:pPr lvl="1"/>
            <a:r>
              <a:rPr lang="en-US" dirty="0"/>
              <a:t>Scale up= pay more</a:t>
            </a:r>
          </a:p>
          <a:p>
            <a:pPr lvl="1"/>
            <a:r>
              <a:rPr lang="en-US" dirty="0"/>
              <a:t>Scale down= pay less</a:t>
            </a:r>
          </a:p>
          <a:p>
            <a:endParaRPr lang="en-US" dirty="0"/>
          </a:p>
          <a:p>
            <a:r>
              <a:rPr lang="en-US" dirty="0"/>
              <a:t>No server space required</a:t>
            </a:r>
          </a:p>
          <a:p>
            <a:r>
              <a:rPr lang="en-US" dirty="0"/>
              <a:t>No experts required for hardware and software administration</a:t>
            </a:r>
          </a:p>
          <a:p>
            <a:r>
              <a:rPr lang="en-US" dirty="0"/>
              <a:t>Better data security</a:t>
            </a:r>
          </a:p>
          <a:p>
            <a:r>
              <a:rPr lang="en-US" dirty="0"/>
              <a:t>Disaster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1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fontAlgn="base"/>
            <a:r>
              <a:rPr lang="en-GB" dirty="0"/>
              <a:t>Cloud computing:</a:t>
            </a:r>
            <a:endParaRPr lang="en-GB" sz="1440" dirty="0"/>
          </a:p>
          <a:p>
            <a:pPr lvl="1" fontAlgn="base"/>
            <a:r>
              <a:rPr lang="en-GB" dirty="0"/>
              <a:t>Internet-based computing in which large groups of remote servers are networked so as to allow sharing of data-processing tasks, centralized data storage, and online access to computer services or resources.</a:t>
            </a:r>
            <a:endParaRPr lang="en-GB" sz="2100" dirty="0"/>
          </a:p>
          <a:p>
            <a:pPr lvl="1" fontAlgn="base"/>
            <a:r>
              <a:rPr lang="en-GB" dirty="0"/>
              <a:t>Any computer related task that is done entirely on the Internet</a:t>
            </a:r>
            <a:endParaRPr lang="en-GB" sz="21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5902713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4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Computing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1913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24067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6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66974"/>
            <a:ext cx="786623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94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is a cloud service that provides basic computing infrastructure</a:t>
            </a:r>
          </a:p>
          <a:p>
            <a:r>
              <a:rPr lang="en-US" dirty="0"/>
              <a:t>Services are available on PAY-FOR-WHAT-YOU-USE model</a:t>
            </a:r>
          </a:p>
          <a:p>
            <a:r>
              <a:rPr lang="en-US" dirty="0" err="1"/>
              <a:t>IaaS</a:t>
            </a:r>
            <a:r>
              <a:rPr lang="en-US" dirty="0"/>
              <a:t> providers include Amazon Web Services, Microsoft Azure and Google Compute Engine</a:t>
            </a:r>
          </a:p>
          <a:p>
            <a:r>
              <a:rPr lang="en-US" dirty="0"/>
              <a:t>Users: IT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293815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provides cloud platforms and runtime environments for developing, testing and managing applications</a:t>
            </a:r>
          </a:p>
          <a:p>
            <a:r>
              <a:rPr lang="en-US" dirty="0"/>
              <a:t>It allows software developers to deploy applications without requiring all related infrastructure</a:t>
            </a:r>
          </a:p>
          <a:p>
            <a:r>
              <a:rPr lang="en-US" dirty="0"/>
              <a:t>Users: Software Developers</a:t>
            </a:r>
          </a:p>
        </p:txBody>
      </p:sp>
    </p:spTree>
    <p:extLst>
      <p:ext uri="{BB962C8B-B14F-4D97-AF65-F5344CB8AC3E}">
        <p14:creationId xmlns:p14="http://schemas.microsoft.com/office/powerpoint/2010/main" val="144703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10499</TotalTime>
  <Words>578</Words>
  <Application>Microsoft Macintosh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</vt:lpstr>
      <vt:lpstr>Times New Roman</vt:lpstr>
      <vt:lpstr>Office Theme</vt:lpstr>
      <vt:lpstr>Cloud Computing</vt:lpstr>
      <vt:lpstr>Outline</vt:lpstr>
      <vt:lpstr>Why Cloud Computing?</vt:lpstr>
      <vt:lpstr>What is cloud Computing?</vt:lpstr>
      <vt:lpstr>Types of Cloud Computing</vt:lpstr>
      <vt:lpstr>Deployment Model</vt:lpstr>
      <vt:lpstr>Service Model </vt:lpstr>
      <vt:lpstr>IaaS</vt:lpstr>
      <vt:lpstr>PaaS</vt:lpstr>
      <vt:lpstr>SaaS</vt:lpstr>
      <vt:lpstr>Comparison on types  of  cloud computing</vt:lpstr>
      <vt:lpstr>Difference between IaaS, PaaS, SaaS</vt:lpstr>
      <vt:lpstr>Cloud Providers</vt:lpstr>
      <vt:lpstr>AWS</vt:lpstr>
      <vt:lpstr>Microsoft Azure</vt:lpstr>
      <vt:lpstr>Google</vt:lpstr>
      <vt:lpstr>Links for cloud vendors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Maryam</dc:creator>
  <cp:lastModifiedBy>Microsoft Office User</cp:lastModifiedBy>
  <cp:revision>15</cp:revision>
  <dcterms:created xsi:type="dcterms:W3CDTF">2021-01-25T11:17:38Z</dcterms:created>
  <dcterms:modified xsi:type="dcterms:W3CDTF">2023-01-11T09:40:11Z</dcterms:modified>
</cp:coreProperties>
</file>