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6C3-951C-6182-FF9B-C1FC6BDF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68A7-22E6-BFC6-F99A-E8E56C9AA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2547-2462-9840-9793-ACCE6E42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9B9B-3433-2323-42A7-4F7563C3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4DAA-9EEF-8154-8812-9B829B8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6F2-BDE8-A09B-8F19-6D1036ED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EDDA8-B43D-87CF-2413-9D03B828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8ACF-87F2-AAE1-6381-1550244E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2F48-A22B-4110-07A3-067C8E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0B0F-59C0-6434-1B80-1306E74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0B627-C379-EA27-C918-439EA1AF1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9AC8-6F19-459E-620D-B2321234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BA7D-F47D-EDBF-7662-EC4EC3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1CF0-E192-548B-3EDC-5F724050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8779-79CE-C8A3-851B-7365F124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B13C-48E3-7E5A-423C-D49C55EE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2211-1A65-BD0D-50D7-56C41EF7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C4BE-EE97-4F6E-884A-131AC94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3D42-9D74-FC7E-E066-BA1527EE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A268-9E75-FDFE-7126-B25CD080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E4FC-CDB6-38F3-FB56-4B8541F3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AD3-E491-D1EF-2D6F-285A6874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B6C3-080E-86CB-9A8B-A123DC19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49E4-54E6-E729-D446-D0860A83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4D9F-24E9-A8E5-BC23-0BED54A4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04C-7D51-008F-B17C-C8D52CB5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3477-0F10-351F-5F87-34B7B3F0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BF203-5FA1-44C2-AC67-AAE45DDE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EA1F-D55F-BA07-F293-2770034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758D4-BBF7-C916-61FC-475BA38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1713-68CD-FEB7-576F-50948109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667-8E5E-34D6-8224-60ADFC2F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26F6-84D3-2234-68EA-20D0C533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574A4-CDD9-AA4D-F307-85F60040C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2E41A-EC75-C979-8C10-8A876A794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738F4-4ED3-AAA2-DA16-27F278C7A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E2152-AC37-3288-6314-5C08F46F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53F3D-137F-7BBE-4FE3-BC4D95E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0E08F-0BB3-C31E-6B54-F3B35C07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E8F-9059-D66A-550C-9D20A054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527A8-FA04-CB0E-1DE5-9A9788CD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3E5E6-B868-37C3-437E-EA2C4237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43CE-05B0-81E2-5972-1BFEBD00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50283-AF7F-A738-A26B-097B0A3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B6D45-DC94-C3FB-6985-CB56B08D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3F4AC-3ED2-07B2-C794-E9A251C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31E3-134B-8363-15DB-E53CCB4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5E25-C529-0B88-1F3D-CCC3B918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2E89-336D-CDE6-B89D-4FDD3D0A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6A1B-96EF-34F0-D620-5ED129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DB04-5B57-C42D-5433-95711A48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EE2F6-FEB7-36E0-FB0D-3DFB1F70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727-3A80-9D1B-2DC4-A10555CB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85898-4444-FB9A-A965-B4A37288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6BF0D-B9F8-5476-3C12-9DB80E68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86B5-E974-ED15-17E2-2FAB085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EEF9-12AD-7423-F138-D919D9FD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6470-684E-1988-B939-8E70BC96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EB0B9-5C7E-7504-B52F-E76312F4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F20F-9D22-DFEE-3B6A-208180A5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0068-2578-8DF1-8A66-FD13F437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F28D-F82F-F04C-8C13-E2DE009A252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A675-2DA5-9F78-766D-4D322CA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E3DB-015B-060E-25DF-D2BB8A42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6B8A-678D-D542-8C9B-7FCCF808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C4A9-9822-21F7-A8DE-9F1C560C7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Data Flow Diagrams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F4ADF-783B-F143-A6CA-68AB786A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0113060">
            <a:extLst>
              <a:ext uri="{FF2B5EF4-FFF2-40B4-BE49-F238E27FC236}">
                <a16:creationId xmlns:a16="http://schemas.microsoft.com/office/drawing/2014/main" id="{4572BFC6-8116-794D-9C33-A842A6F53A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5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73" y="1600201"/>
            <a:ext cx="3869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1AD23A-DC60-9E44-A3CA-AB805E1B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Creating Data Flow Diagrams</a:t>
            </a:r>
            <a:br>
              <a:rPr lang="en-US" altLang="en-US" dirty="0"/>
            </a:br>
            <a:r>
              <a:rPr lang="en-US" altLang="en-US" dirty="0"/>
              <a:t>Lemonade Stand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5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0BF5-FA3D-7543-9FEA-22EA8B36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Creating Data Flow Diagrams</a:t>
            </a:r>
            <a:br>
              <a:rPr lang="en-US" altLang="en-US" dirty="0"/>
            </a:br>
            <a:r>
              <a:rPr lang="en-US" altLang="en-US" dirty="0"/>
              <a:t>Lemonade Stand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E1AA-BB64-7740-97B2-FE9E9DBB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Create a list of activities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Customer Order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Serve Product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Collect Payment</a:t>
            </a:r>
          </a:p>
          <a:p>
            <a:r>
              <a:rPr lang="en-US" altLang="en-US" dirty="0"/>
              <a:t>Produce Product</a:t>
            </a:r>
          </a:p>
          <a:p>
            <a:r>
              <a:rPr lang="en-US" altLang="en-US" dirty="0"/>
              <a:t>Store Product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Order Raw Materials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Pay for Raw Materials</a:t>
            </a:r>
          </a:p>
          <a:p>
            <a:r>
              <a:rPr lang="en-US" altLang="en-US" dirty="0"/>
              <a:t>Pay for Labor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A946649A-CBBD-E448-B9E6-6FA24E9C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/>
              <a:t>Creating Data Flow Diagrams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3724D3D-0622-6B4E-AADA-660A94531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219200"/>
            <a:ext cx="0" cy="5410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D0F671E-D76B-C04B-A2A6-8D420DC0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914400" cy="9144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rIns="1828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u="sng" dirty="0">
                <a:latin typeface="Arial Narrow" panose="020B0604020202020204" pitchFamily="34" charset="0"/>
              </a:rPr>
              <a:t>0.0</a:t>
            </a:r>
          </a:p>
          <a:p>
            <a:pPr algn="ctr"/>
            <a:r>
              <a:rPr lang="en-US" altLang="en-US" sz="1200" dirty="0">
                <a:latin typeface="Arial Narrow" panose="020B0604020202020204" pitchFamily="34" charset="0"/>
              </a:rPr>
              <a:t>Lemonade System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DA9A7F-9D4C-014E-8067-F3C175C00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1200" y="25146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EMPLOYEE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47EC57-4793-C842-9A85-46C669E993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25146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CUSTOMER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23064D57-8499-2B4E-BA9B-2B4E585B4D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400" y="3238500"/>
            <a:ext cx="12001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 Box 8">
            <a:extLst>
              <a:ext uri="{FF2B5EF4-FFF2-40B4-BE49-F238E27FC236}">
                <a16:creationId xmlns:a16="http://schemas.microsoft.com/office/drawing/2014/main" id="{07D23B09-BE14-0241-989B-F3C41FC3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30099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Pay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4A04852D-B616-CD46-8E16-67C8BBA029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9325" y="3276600"/>
            <a:ext cx="12763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0">
            <a:extLst>
              <a:ext uri="{FF2B5EF4-FFF2-40B4-BE49-F238E27FC236}">
                <a16:creationId xmlns:a16="http://schemas.microsoft.com/office/drawing/2014/main" id="{454093E3-3EBC-7E47-88F7-039459B61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32385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Payment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4C6790BB-FFFB-7745-B20A-C00B40DD50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9325" y="2628900"/>
            <a:ext cx="12763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1A1C0704-FC27-0D44-ACEA-56B0F645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25908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Order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14CDD422-5067-B74E-B09C-6BEFAF03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288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Context Level DFD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23A056B-7AF1-9048-8F45-01D856DA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14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CC00"/>
                </a:solidFill>
              </a:rPr>
              <a:t>Example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1DE1717C-0291-C04E-A760-BFE9CBEA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1" y="1676401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Create a context level diagram identifying the sources and sinks (users).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C4A8F7D-ADB2-6447-9B16-086C9C8A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248" y="2697164"/>
            <a:ext cx="30480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Customer Order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Serve Product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Collect Payment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Produce Product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Store Product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Order Raw Materials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Pay for Raw Materials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Pay for Labor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9AC868D-0E24-0E42-836F-92B60C7EF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2672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VENDOR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4F6B6465-83E7-A44C-8DB7-0A483CE75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43800" y="3362325"/>
            <a:ext cx="0" cy="8191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2B57254E-922C-AA41-9B7C-F05E3FD9127C}"/>
              </a:ext>
            </a:extLst>
          </p:cNvPr>
          <p:cNvCxnSpPr>
            <a:cxnSpLocks noChangeShapeType="1"/>
            <a:stCxn id="6" idx="4"/>
            <a:endCxn id="20" idx="0"/>
          </p:cNvCxnSpPr>
          <p:nvPr/>
        </p:nvCxnSpPr>
        <p:spPr bwMode="auto">
          <a:xfrm>
            <a:off x="7772400" y="3438525"/>
            <a:ext cx="0" cy="8191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21">
            <a:extLst>
              <a:ext uri="{FF2B5EF4-FFF2-40B4-BE49-F238E27FC236}">
                <a16:creationId xmlns:a16="http://schemas.microsoft.com/office/drawing/2014/main" id="{954362A9-844C-C446-BA68-142D5E32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37338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4020202020204" pitchFamily="34" charset="0"/>
              </a:rPr>
              <a:t>Payment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9E43313-22E8-A541-A1FE-97AF336E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38862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Purchase Order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8609B35C-22BF-D449-BB43-113C71C8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6" y="27940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Production Schedule </a:t>
            </a:r>
          </a:p>
        </p:txBody>
      </p: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A60CA23A-92B6-2E49-80E3-5A23CC5F02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2832100"/>
            <a:ext cx="12001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>
            <a:extLst>
              <a:ext uri="{FF2B5EF4-FFF2-40B4-BE49-F238E27FC236}">
                <a16:creationId xmlns:a16="http://schemas.microsoft.com/office/drawing/2014/main" id="{183FAC9C-148C-DD43-A7D7-ADF3D7E1C4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0" y="3352800"/>
            <a:ext cx="0" cy="8191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6">
            <a:extLst>
              <a:ext uri="{FF2B5EF4-FFF2-40B4-BE49-F238E27FC236}">
                <a16:creationId xmlns:a16="http://schemas.microsoft.com/office/drawing/2014/main" id="{1780E1F1-C069-BD4F-B219-2BF5765F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4" y="35052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4020202020204" pitchFamily="34" charset="0"/>
              </a:rPr>
              <a:t>Received Goods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18432690-00D7-C84F-93BB-63C481E3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3147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Time Worked</a:t>
            </a:r>
          </a:p>
        </p:txBody>
      </p:sp>
      <p:cxnSp>
        <p:nvCxnSpPr>
          <p:cNvPr id="30" name="AutoShape 28">
            <a:extLst>
              <a:ext uri="{FF2B5EF4-FFF2-40B4-BE49-F238E27FC236}">
                <a16:creationId xmlns:a16="http://schemas.microsoft.com/office/drawing/2014/main" id="{4C50B1F7-BA48-2B45-BA01-51F4D32700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0075" y="3352800"/>
            <a:ext cx="12001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18EC0615-D58C-164A-BA2F-28AEC3949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400" y="2679700"/>
            <a:ext cx="12001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ext Box 30">
            <a:extLst>
              <a:ext uri="{FF2B5EF4-FFF2-40B4-BE49-F238E27FC236}">
                <a16:creationId xmlns:a16="http://schemas.microsoft.com/office/drawing/2014/main" id="{811DACE8-F265-5541-BB14-AFE37E495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24511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Sales Forecast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E3D2D3F0-CAE5-D64F-8D82-9536A6D2A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4401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 sz="2000" dirty="0"/>
              <a:t>Construct Context Level DFD</a:t>
            </a:r>
            <a:br>
              <a:rPr lang="en-US" altLang="en-US" sz="2000" dirty="0"/>
            </a:br>
            <a:r>
              <a:rPr lang="en-US" altLang="en-US" sz="2000" dirty="0"/>
              <a:t>(identifies sources and sink)</a:t>
            </a:r>
          </a:p>
        </p:txBody>
      </p: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96344846-1B65-1342-AED0-17CE6709E3FF}"/>
              </a:ext>
            </a:extLst>
          </p:cNvPr>
          <p:cNvCxnSpPr>
            <a:cxnSpLocks noChangeShapeType="1"/>
            <a:stCxn id="6" idx="2"/>
            <a:endCxn id="8" idx="3"/>
          </p:cNvCxnSpPr>
          <p:nvPr/>
        </p:nvCxnSpPr>
        <p:spPr bwMode="auto">
          <a:xfrm flipH="1">
            <a:off x="6029325" y="2971800"/>
            <a:ext cx="12763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Text Box 33">
            <a:extLst>
              <a:ext uri="{FF2B5EF4-FFF2-40B4-BE49-F238E27FC236}">
                <a16:creationId xmlns:a16="http://schemas.microsoft.com/office/drawing/2014/main" id="{E745C4B9-9E63-1548-B8F2-B010CFD8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29718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Product Served</a:t>
            </a:r>
          </a:p>
        </p:txBody>
      </p:sp>
    </p:spTree>
    <p:extLst>
      <p:ext uri="{BB962C8B-B14F-4D97-AF65-F5344CB8AC3E}">
        <p14:creationId xmlns:p14="http://schemas.microsoft.com/office/powerpoint/2010/main" val="33863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AD52BFE-86A2-B74D-813B-51E58E93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/>
              <a:t>Creating Data Flow Diagrams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096C8ABF-D3E8-DA4E-BCE4-359FB776A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219200"/>
            <a:ext cx="0" cy="5410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EAFC555-DD53-254E-BE74-F7F01376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752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Level 1 DFD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321A3D2-3915-5C48-B788-52195E5B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14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CC00"/>
                </a:solidFill>
              </a:rPr>
              <a:t>Example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BC09302-AA77-BB42-A4C9-637E75CB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1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Create a level 1 diagram identifying the logical subsystems that may exist.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A3FCF85-8174-324C-BEFE-4AE6BA50E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66" y="2747963"/>
            <a:ext cx="30480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Customer Order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Serve Product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Collect Payment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Produce Product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Store Product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Order Raw Materials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Pay for Raw Materials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Pay for Labor</a:t>
            </a:r>
          </a:p>
          <a:p>
            <a:pPr eaLnBrk="1" hangingPunct="1"/>
            <a:endParaRPr lang="en-US" altLang="en-US" sz="2000" dirty="0">
              <a:solidFill>
                <a:srgbClr val="339933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394F704-F90D-4E4D-97AA-B8047447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66801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altLang="en-US" sz="2000" dirty="0"/>
              <a:t>Construct Level 1 DFD </a:t>
            </a:r>
            <a:br>
              <a:rPr lang="en-US" altLang="en-US" sz="2000" dirty="0"/>
            </a:br>
            <a:r>
              <a:rPr lang="en-US" altLang="en-US" sz="2000" dirty="0"/>
              <a:t>(identifies manageable sub processes )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A3ADB21-F4C5-9E4D-A150-CE9A2683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3467100"/>
            <a:ext cx="914400" cy="9144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rIns="1828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u="sng">
                <a:latin typeface="Arial Narrow" panose="020B0604020202020204" pitchFamily="34" charset="0"/>
              </a:rPr>
              <a:t>2.0</a:t>
            </a:r>
          </a:p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Production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904B25C9-9EDF-EA49-97DC-6EF6F72E0EF7}"/>
              </a:ext>
            </a:extLst>
          </p:cNvPr>
          <p:cNvCxnSpPr>
            <a:cxnSpLocks noChangeShapeType="1"/>
            <a:endCxn id="17" idx="3"/>
          </p:cNvCxnSpPr>
          <p:nvPr/>
        </p:nvCxnSpPr>
        <p:spPr bwMode="auto">
          <a:xfrm flipV="1">
            <a:off x="6019801" y="3000376"/>
            <a:ext cx="1419225" cy="9239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F1D182A9-C6DF-DC4B-81B8-B694450DF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39275" y="34671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EMPLOYEE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96F61460-A7A9-0848-BB0C-44152EEE48AE}"/>
              </a:ext>
            </a:extLst>
          </p:cNvPr>
          <p:cNvCxnSpPr>
            <a:cxnSpLocks noChangeShapeType="1"/>
            <a:stCxn id="14" idx="1"/>
            <a:endCxn id="12" idx="6"/>
          </p:cNvCxnSpPr>
          <p:nvPr/>
        </p:nvCxnSpPr>
        <p:spPr bwMode="auto">
          <a:xfrm flipH="1">
            <a:off x="8229600" y="3924300"/>
            <a:ext cx="12001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14">
            <a:extLst>
              <a:ext uri="{FF2B5EF4-FFF2-40B4-BE49-F238E27FC236}">
                <a16:creationId xmlns:a16="http://schemas.microsoft.com/office/drawing/2014/main" id="{1099FD1E-08EA-E440-9DED-F7952D25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00"/>
            <a:ext cx="1066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Production</a:t>
            </a:r>
            <a:br>
              <a:rPr lang="en-US" altLang="en-US" sz="1400">
                <a:latin typeface="Arial Narrow" panose="020B0604020202020204" pitchFamily="34" charset="0"/>
              </a:rPr>
            </a:br>
            <a:r>
              <a:rPr lang="en-US" altLang="en-US" sz="1400">
                <a:latin typeface="Arial Narrow" panose="020B0604020202020204" pitchFamily="34" charset="0"/>
              </a:rPr>
              <a:t> Schedule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EC77AB50-2027-5042-9E33-4ED35364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2209800"/>
            <a:ext cx="914400" cy="9144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rIns="1828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u="sng">
                <a:latin typeface="Arial Narrow" panose="020B0604020202020204" pitchFamily="34" charset="0"/>
              </a:rPr>
              <a:t>1.0</a:t>
            </a:r>
          </a:p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Sale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B322167A-6DAD-AF49-A5A3-F67606D2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4572000"/>
            <a:ext cx="914400" cy="9144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u="sng">
                <a:latin typeface="Arial Narrow" panose="020B0604020202020204" pitchFamily="34" charset="0"/>
              </a:rPr>
              <a:t>3.0</a:t>
            </a:r>
          </a:p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Procure-ment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FC1C69B3-F127-9146-9BAA-9DECA816669C}"/>
              </a:ext>
            </a:extLst>
          </p:cNvPr>
          <p:cNvCxnSpPr>
            <a:cxnSpLocks noChangeShapeType="1"/>
            <a:stCxn id="47" idx="6"/>
            <a:endCxn id="17" idx="2"/>
          </p:cNvCxnSpPr>
          <p:nvPr/>
        </p:nvCxnSpPr>
        <p:spPr bwMode="auto">
          <a:xfrm flipV="1">
            <a:off x="6019800" y="2667000"/>
            <a:ext cx="1276350" cy="9525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3879E4BD-F24A-BD46-9AAD-9C4978A45610}"/>
              </a:ext>
            </a:extLst>
          </p:cNvPr>
          <p:cNvCxnSpPr>
            <a:cxnSpLocks noChangeShapeType="1"/>
            <a:stCxn id="17" idx="6"/>
            <a:endCxn id="49" idx="2"/>
          </p:cNvCxnSpPr>
          <p:nvPr/>
        </p:nvCxnSpPr>
        <p:spPr bwMode="auto">
          <a:xfrm>
            <a:off x="8229600" y="2667000"/>
            <a:ext cx="1168400" cy="9525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FF881B5A-9AB9-D241-888C-3784411C2078}"/>
              </a:ext>
            </a:extLst>
          </p:cNvPr>
          <p:cNvCxnSpPr>
            <a:cxnSpLocks noChangeShapeType="1"/>
            <a:stCxn id="17" idx="4"/>
            <a:endCxn id="12" idx="0"/>
          </p:cNvCxnSpPr>
          <p:nvPr/>
        </p:nvCxnSpPr>
        <p:spPr bwMode="auto">
          <a:xfrm>
            <a:off x="7762875" y="3133725"/>
            <a:ext cx="0" cy="3238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C674B208-BF3B-3842-A5AA-817A5027A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6" y="28194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Sales Forecast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585B7C1E-3C15-2846-A04D-585E5548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31623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Product Ordered</a:t>
            </a:r>
          </a:p>
        </p:txBody>
      </p: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EBC3B61E-5236-3F4A-A3AF-E90D886CF425}"/>
              </a:ext>
            </a:extLst>
          </p:cNvPr>
          <p:cNvCxnSpPr>
            <a:cxnSpLocks noChangeShapeType="1"/>
            <a:stCxn id="48" idx="2"/>
            <a:endCxn id="18" idx="6"/>
          </p:cNvCxnSpPr>
          <p:nvPr/>
        </p:nvCxnSpPr>
        <p:spPr bwMode="auto">
          <a:xfrm flipH="1">
            <a:off x="8229600" y="4229100"/>
            <a:ext cx="1219200" cy="800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D0C751B-9B86-014B-85FF-1BBC2F471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34671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CUSTOMER</a:t>
            </a:r>
          </a:p>
        </p:txBody>
      </p: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18E16147-2041-8146-9052-551F9EEC05B1}"/>
              </a:ext>
            </a:extLst>
          </p:cNvPr>
          <p:cNvCxnSpPr>
            <a:cxnSpLocks noChangeShapeType="1"/>
            <a:stCxn id="44" idx="7"/>
            <a:endCxn id="14" idx="2"/>
          </p:cNvCxnSpPr>
          <p:nvPr/>
        </p:nvCxnSpPr>
        <p:spPr bwMode="auto">
          <a:xfrm flipV="1">
            <a:off x="8096251" y="4391025"/>
            <a:ext cx="1800225" cy="15240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25">
            <a:extLst>
              <a:ext uri="{FF2B5EF4-FFF2-40B4-BE49-F238E27FC236}">
                <a16:creationId xmlns:a16="http://schemas.microsoft.com/office/drawing/2014/main" id="{AE70C0A3-6F82-F742-98CF-918DA075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6" y="54864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Pay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C7D275C5-44D6-064B-B04E-C0F89B47C6A0}"/>
              </a:ext>
            </a:extLst>
          </p:cNvPr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7762875" y="4391025"/>
            <a:ext cx="0" cy="1714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27">
            <a:extLst>
              <a:ext uri="{FF2B5EF4-FFF2-40B4-BE49-F238E27FC236}">
                <a16:creationId xmlns:a16="http://schemas.microsoft.com/office/drawing/2014/main" id="{23FCED83-2243-9C40-A01A-9C8A14A0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34290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Payment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3EDB19B-A6BD-2B4E-935B-2D9892FF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28575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4020202020204" pitchFamily="34" charset="0"/>
              </a:rPr>
              <a:t>Customer Order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34319BCF-E112-3144-867F-832C0195ED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4572000"/>
            <a:ext cx="914400" cy="914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VENDOR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CC308512-7FD2-D840-80A6-6D1AE3ED6E51}"/>
              </a:ext>
            </a:extLst>
          </p:cNvPr>
          <p:cNvCxnSpPr>
            <a:cxnSpLocks noChangeShapeType="1"/>
            <a:stCxn id="18" idx="3"/>
            <a:endCxn id="46" idx="6"/>
          </p:cNvCxnSpPr>
          <p:nvPr/>
        </p:nvCxnSpPr>
        <p:spPr bwMode="auto">
          <a:xfrm flipH="1" flipV="1">
            <a:off x="6019801" y="5359401"/>
            <a:ext cx="1419225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C5080BBF-DF71-F24E-9D3E-2C00C1F1B446}"/>
              </a:ext>
            </a:extLst>
          </p:cNvPr>
          <p:cNvCxnSpPr>
            <a:cxnSpLocks noChangeShapeType="1"/>
            <a:stCxn id="18" idx="1"/>
            <a:endCxn id="45" idx="6"/>
          </p:cNvCxnSpPr>
          <p:nvPr/>
        </p:nvCxnSpPr>
        <p:spPr bwMode="auto">
          <a:xfrm flipH="1">
            <a:off x="6019801" y="4695826"/>
            <a:ext cx="1419225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2">
            <a:extLst>
              <a:ext uri="{FF2B5EF4-FFF2-40B4-BE49-F238E27FC236}">
                <a16:creationId xmlns:a16="http://schemas.microsoft.com/office/drawing/2014/main" id="{F6BC4A0F-91AD-F54E-9AC2-6A300F08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6" y="53340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Payment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77D4E9DD-DA38-6C4E-9CC6-69028F616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49911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4020202020204" pitchFamily="34" charset="0"/>
              </a:rPr>
              <a:t>Purchase Order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D539D0D4-489F-6945-956A-1C4D2900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49911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Order</a:t>
            </a:r>
            <a:br>
              <a:rPr lang="en-US" altLang="en-US" sz="1400">
                <a:latin typeface="Arial Narrow" panose="020B0604020202020204" pitchFamily="34" charset="0"/>
              </a:rPr>
            </a:br>
            <a:r>
              <a:rPr lang="en-US" altLang="en-US" sz="1400">
                <a:latin typeface="Arial Narrow" panose="020B0604020202020204" pitchFamily="34" charset="0"/>
              </a:rPr>
              <a:t>   Decisions</a:t>
            </a:r>
          </a:p>
        </p:txBody>
      </p:sp>
      <p:cxnSp>
        <p:nvCxnSpPr>
          <p:cNvPr id="37" name="AutoShape 35">
            <a:extLst>
              <a:ext uri="{FF2B5EF4-FFF2-40B4-BE49-F238E27FC236}">
                <a16:creationId xmlns:a16="http://schemas.microsoft.com/office/drawing/2014/main" id="{DE192EA8-6120-C042-BA72-9536510605DA}"/>
              </a:ext>
            </a:extLst>
          </p:cNvPr>
          <p:cNvCxnSpPr>
            <a:cxnSpLocks noChangeShapeType="1"/>
            <a:stCxn id="18" idx="2"/>
            <a:endCxn id="31" idx="3"/>
          </p:cNvCxnSpPr>
          <p:nvPr/>
        </p:nvCxnSpPr>
        <p:spPr bwMode="auto">
          <a:xfrm flipH="1">
            <a:off x="6029326" y="5029200"/>
            <a:ext cx="12668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Text Box 36">
            <a:extLst>
              <a:ext uri="{FF2B5EF4-FFF2-40B4-BE49-F238E27FC236}">
                <a16:creationId xmlns:a16="http://schemas.microsoft.com/office/drawing/2014/main" id="{759D773F-68B5-E246-A113-00816251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4323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Received Goods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66A144CC-0DD9-4941-880E-88B4199D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726" y="55626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Time Worked</a:t>
            </a:r>
          </a:p>
        </p:txBody>
      </p: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378DF51-E93E-6241-B9CB-455C543E18A1}"/>
              </a:ext>
            </a:extLst>
          </p:cNvPr>
          <p:cNvCxnSpPr>
            <a:cxnSpLocks noChangeShapeType="1"/>
            <a:stCxn id="44" idx="6"/>
            <a:endCxn id="50" idx="5"/>
          </p:cNvCxnSpPr>
          <p:nvPr/>
        </p:nvCxnSpPr>
        <p:spPr bwMode="auto">
          <a:xfrm flipV="1">
            <a:off x="8239125" y="4335464"/>
            <a:ext cx="2014538" cy="1912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39">
            <a:extLst>
              <a:ext uri="{FF2B5EF4-FFF2-40B4-BE49-F238E27FC236}">
                <a16:creationId xmlns:a16="http://schemas.microsoft.com/office/drawing/2014/main" id="{AE6539D7-77E5-244A-9F46-0462CB0CEF4C}"/>
              </a:ext>
            </a:extLst>
          </p:cNvPr>
          <p:cNvCxnSpPr>
            <a:cxnSpLocks noChangeShapeType="1"/>
            <a:stCxn id="12" idx="2"/>
            <a:endCxn id="25" idx="3"/>
          </p:cNvCxnSpPr>
          <p:nvPr/>
        </p:nvCxnSpPr>
        <p:spPr bwMode="auto">
          <a:xfrm flipH="1">
            <a:off x="6029326" y="3924300"/>
            <a:ext cx="12668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 Box 40">
            <a:extLst>
              <a:ext uri="{FF2B5EF4-FFF2-40B4-BE49-F238E27FC236}">
                <a16:creationId xmlns:a16="http://schemas.microsoft.com/office/drawing/2014/main" id="{A40C1D3C-143F-CD49-AC7C-512AAC06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6" y="43561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 Narrow" panose="020B0604020202020204" pitchFamily="34" charset="0"/>
              </a:rPr>
              <a:t>Inventory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EC330EF7-4F32-594B-AF6B-6C66EF9F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396240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latin typeface="Arial Narrow" panose="020B0604020202020204" pitchFamily="34" charset="0"/>
              </a:rPr>
              <a:t>Product Served</a:t>
            </a:r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B2901115-4CF8-5141-B481-1BB1C7BD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91200"/>
            <a:ext cx="914400" cy="9144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u="sng">
                <a:latin typeface="Arial Narrow" panose="020B0604020202020204" pitchFamily="34" charset="0"/>
              </a:rPr>
              <a:t>4.0</a:t>
            </a:r>
          </a:p>
          <a:p>
            <a:pPr algn="ctr"/>
            <a:r>
              <a:rPr lang="en-US" altLang="en-US" sz="1200">
                <a:latin typeface="Arial Narrow" panose="020B0604020202020204" pitchFamily="34" charset="0"/>
              </a:rPr>
              <a:t>Payroll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A890DA2D-E6D0-304B-B54F-F5F75BA1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847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01CCA3A4-2BCF-7445-B0DF-9856BC80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451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A100E09B-BCFB-AB4E-BD4E-E0EA4779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2488E4CC-EC57-9A48-972A-59D2CFE7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1148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47">
            <a:extLst>
              <a:ext uri="{FF2B5EF4-FFF2-40B4-BE49-F238E27FC236}">
                <a16:creationId xmlns:a16="http://schemas.microsoft.com/office/drawing/2014/main" id="{E20411C1-7E04-DE49-922F-ED90EDC5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35052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48">
            <a:extLst>
              <a:ext uri="{FF2B5EF4-FFF2-40B4-BE49-F238E27FC236}">
                <a16:creationId xmlns:a16="http://schemas.microsoft.com/office/drawing/2014/main" id="{91D1EEF8-7405-AF44-978E-69E150FD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14020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Times New Roman</vt:lpstr>
      <vt:lpstr>Office Theme</vt:lpstr>
      <vt:lpstr>Data Flow Diagrams</vt:lpstr>
      <vt:lpstr>Creating Data Flow Diagrams Lemonade Stand Example</vt:lpstr>
      <vt:lpstr>Creating Data Flow Diagrams Lemonade Stand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</dc:title>
  <dc:creator>Microsoft Office User</dc:creator>
  <cp:lastModifiedBy>Microsoft Office User</cp:lastModifiedBy>
  <cp:revision>1</cp:revision>
  <dcterms:created xsi:type="dcterms:W3CDTF">2024-11-22T07:58:41Z</dcterms:created>
  <dcterms:modified xsi:type="dcterms:W3CDTF">2024-11-22T08:00:02Z</dcterms:modified>
</cp:coreProperties>
</file>