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78" r:id="rId2"/>
    <p:sldId id="273" r:id="rId3"/>
    <p:sldId id="279" r:id="rId4"/>
    <p:sldId id="280" r:id="rId5"/>
    <p:sldId id="260" r:id="rId6"/>
    <p:sldId id="263" r:id="rId7"/>
    <p:sldId id="264" r:id="rId8"/>
    <p:sldId id="298" r:id="rId9"/>
    <p:sldId id="299" r:id="rId10"/>
    <p:sldId id="300" r:id="rId11"/>
    <p:sldId id="301" r:id="rId12"/>
    <p:sldId id="302" r:id="rId13"/>
    <p:sldId id="265" r:id="rId14"/>
    <p:sldId id="342" r:id="rId15"/>
    <p:sldId id="343" r:id="rId16"/>
    <p:sldId id="347" r:id="rId17"/>
    <p:sldId id="348" r:id="rId18"/>
    <p:sldId id="303" r:id="rId19"/>
    <p:sldId id="268" r:id="rId20"/>
    <p:sldId id="304" r:id="rId21"/>
    <p:sldId id="269" r:id="rId22"/>
    <p:sldId id="310" r:id="rId23"/>
    <p:sldId id="282" r:id="rId24"/>
    <p:sldId id="283" r:id="rId25"/>
    <p:sldId id="311" r:id="rId26"/>
    <p:sldId id="287" r:id="rId27"/>
    <p:sldId id="316" r:id="rId28"/>
    <p:sldId id="288" r:id="rId29"/>
    <p:sldId id="317" r:id="rId30"/>
    <p:sldId id="349" r:id="rId31"/>
    <p:sldId id="337" r:id="rId32"/>
    <p:sldId id="338" r:id="rId33"/>
    <p:sldId id="339" r:id="rId34"/>
    <p:sldId id="340" r:id="rId35"/>
    <p:sldId id="292" r:id="rId36"/>
    <p:sldId id="335" r:id="rId37"/>
    <p:sldId id="27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9" autoAdjust="0"/>
    <p:restoredTop sz="94343" autoAdjust="0"/>
  </p:normalViewPr>
  <p:slideViewPr>
    <p:cSldViewPr>
      <p:cViewPr varScale="1">
        <p:scale>
          <a:sx n="68" d="100"/>
          <a:sy n="68" d="100"/>
        </p:scale>
        <p:origin x="12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1CEB2-3EB0-42B2-9455-FFED089BFBD3}" type="datetimeFigureOut">
              <a:rPr lang="en-US" smtClean="0"/>
              <a:pPr/>
              <a:t>10/20/2024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2F1C1-8115-4F72-A22B-6ABF211DB6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755FB2-FF40-453C-B37B-0531D4E9F1C7}" type="slidenum">
              <a:rPr lang="en-US" smtClean="0"/>
              <a:pPr/>
              <a:t>1</a:t>
            </a:fld>
            <a:endParaRPr lang="en-US"/>
          </a:p>
        </p:txBody>
      </p:sp>
    </p:spTree>
    <p:extLst>
      <p:ext uri="{BB962C8B-B14F-4D97-AF65-F5344CB8AC3E}">
        <p14:creationId xmlns:p14="http://schemas.microsoft.com/office/powerpoint/2010/main" val="289926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Inception Phase: The goal of the Inception phase is to establish the feasibility of the project and develop a high-level understanding of the requirements. The key activities in this phase include defining the project scope, identifying stakeholders, establishing project goals and objectives, and defining the project plan. Deliverables of this phase may include a project charter, feasibility study, and initial requirements.</a:t>
            </a:r>
          </a:p>
          <a:p>
            <a:endParaRPr lang="en-US" dirty="0" smtClean="0"/>
          </a:p>
          <a:p>
            <a:r>
              <a:rPr lang="en-US" dirty="0" smtClean="0"/>
              <a:t>Elaboration Phase: The goal of the Elaboration phase is to refine the requirements and develop a detailed project plan. In this phase, the development team works with stakeholders to develop a more detailed understanding of the requirements and define the software architecture. The key activities in this phase include developing use cases, refining the requirements, creating a detailed design, and developing a prototype. Deliverables of this phase may include a detailed project plan, a requirements document, a software architecture document, and a prototype.</a:t>
            </a:r>
          </a:p>
          <a:p>
            <a:endParaRPr lang="en-US" dirty="0" smtClean="0"/>
          </a:p>
          <a:p>
            <a:r>
              <a:rPr lang="en-US" dirty="0" smtClean="0"/>
              <a:t>Construction Phase: The goal of the Construction phase is to build the software system based on the requirements and design developed in the previous phases. In this phase, the development team focuses on coding, testing, and integrating the software modules. The key activities in this phase include coding, unit testing, integration testing, and system testing. Deliverables of this phase may include a working software system, user documentation, and training materials.</a:t>
            </a:r>
          </a:p>
          <a:p>
            <a:endParaRPr lang="en-US" dirty="0" smtClean="0"/>
          </a:p>
          <a:p>
            <a:r>
              <a:rPr lang="en-US" dirty="0" smtClean="0"/>
              <a:t>Transition Phase: The goal of the Transition phase is to deploy the software system into production and ensure that it is ready for use by end-users. In this phase, the development team focuses on final testing, user acceptance testing, and training. The key activities in this phase include final testing, user acceptance testing, deployment, and training. Deliverables of this phase may include a final software release, user manuals, and support materials.</a:t>
            </a:r>
            <a:endParaRPr lang="en-US" dirty="0"/>
          </a:p>
        </p:txBody>
      </p:sp>
      <p:sp>
        <p:nvSpPr>
          <p:cNvPr id="4" name="Slide Number Placeholder 3"/>
          <p:cNvSpPr>
            <a:spLocks noGrp="1"/>
          </p:cNvSpPr>
          <p:nvPr>
            <p:ph type="sldNum" sz="quarter" idx="10"/>
          </p:nvPr>
        </p:nvSpPr>
        <p:spPr/>
        <p:txBody>
          <a:bodyPr/>
          <a:lstStyle/>
          <a:p>
            <a:fld id="{D192F1C1-8115-4F72-A22B-6ABF211DB676}" type="slidenum">
              <a:rPr lang="en-US" smtClean="0"/>
              <a:pPr/>
              <a:t>36</a:t>
            </a:fld>
            <a:endParaRPr lang="en-US"/>
          </a:p>
        </p:txBody>
      </p:sp>
    </p:spTree>
    <p:extLst>
      <p:ext uri="{BB962C8B-B14F-4D97-AF65-F5344CB8AC3E}">
        <p14:creationId xmlns:p14="http://schemas.microsoft.com/office/powerpoint/2010/main" val="11527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95FC8A-8DE3-488E-90C6-819812362B6A}" type="datetime1">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325E2-F72A-4CFF-9D70-1A853373A85C}" type="datetime1">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12EDD-05F3-4739-86F9-50EF26FD0AE0}" type="datetime1">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2B67E-E36F-4B52-8085-F05F0A2F8DF9}" type="datetime1">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84960-D4D6-48F1-98CB-8137F0A3C44B}" type="datetime1">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AE3F2C-C549-437F-8779-1C0D9034C018}" type="datetime1">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712B79-5901-4A50-A790-E0FFE9A0472A}" type="datetime1">
              <a:rPr lang="en-US" smtClean="0"/>
              <a:pPr/>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5C94E5-46C7-4694-8195-B2DDD5E0CF02}" type="datetime1">
              <a:rPr lang="en-US" smtClean="0"/>
              <a:pPr/>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7DFCB-4147-47CB-94E4-81BD3B23BD41}" type="datetime1">
              <a:rPr lang="en-US" smtClean="0"/>
              <a:pPr/>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0053A-7E64-49C5-8F47-64A5B94DB76A}" type="datetime1">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C49B2-8803-4A65-A7C1-819AEAD32F27}" type="datetime1">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5B492-E1A6-4A80-B15C-E2B170AC32BC}" type="datetime1">
              <a:rPr lang="en-US" smtClean="0"/>
              <a:pPr/>
              <a:t>10/20/2024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5A623-9491-421C-8CF8-59527CC9ED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ram.ali.oma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571500"/>
            <a:ext cx="8763000" cy="13716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sz="2800" b="1" dirty="0" smtClean="0">
                <a:latin typeface="Times New Roman" panose="02020603050405020304" pitchFamily="18" charset="0"/>
                <a:ea typeface="+mn-ea"/>
                <a:cs typeface="Times New Roman" panose="02020603050405020304" pitchFamily="18" charset="0"/>
              </a:rPr>
              <a:t>Lecture 1: Software </a:t>
            </a:r>
            <a:r>
              <a:rPr lang="en-US" sz="2800" b="1" dirty="0" smtClean="0">
                <a:latin typeface="Times New Roman" panose="02020603050405020304" pitchFamily="18" charset="0"/>
                <a:ea typeface="+mn-ea"/>
                <a:cs typeface="Times New Roman" panose="02020603050405020304" pitchFamily="18" charset="0"/>
              </a:rPr>
              <a:t>Application Development Models</a:t>
            </a:r>
            <a:endParaRPr lang="en-US" sz="2800" b="1" dirty="0">
              <a:latin typeface="Times New Roman" panose="02020603050405020304" pitchFamily="18" charset="0"/>
              <a:ea typeface="+mn-ea"/>
              <a:cs typeface="Times New Roman" panose="02020603050405020304" pitchFamily="18" charset="0"/>
            </a:endParaRPr>
          </a:p>
        </p:txBody>
      </p:sp>
      <p:sp>
        <p:nvSpPr>
          <p:cNvPr id="3075" name="Rectangle 3"/>
          <p:cNvSpPr>
            <a:spLocks noGrp="1" noChangeArrowheads="1"/>
          </p:cNvSpPr>
          <p:nvPr>
            <p:ph type="subTitle" idx="1"/>
          </p:nvPr>
        </p:nvSpPr>
        <p:spPr>
          <a:xfrm>
            <a:off x="533400" y="4114800"/>
            <a:ext cx="8382000" cy="2133600"/>
          </a:xfrm>
        </p:spPr>
        <p:txBody>
          <a:bodyPr>
            <a:normAutofit/>
          </a:bodyPr>
          <a:lstStyle/>
          <a:p>
            <a:pPr algn="l" eaLnBrk="1" hangingPunct="1"/>
            <a:r>
              <a:rPr lang="en-US" sz="2400" dirty="0" smtClean="0">
                <a:latin typeface="Times New Roman" panose="02020603050405020304" pitchFamily="18" charset="0"/>
                <a:cs typeface="Times New Roman" pitchFamily="18" charset="0"/>
              </a:rPr>
              <a:t>COURSE INSTRUCTOR: </a:t>
            </a:r>
            <a:r>
              <a:rPr lang="en-US" sz="2400" b="1" dirty="0" smtClean="0">
                <a:latin typeface="Times New Roman" panose="02020603050405020304" pitchFamily="18" charset="0"/>
                <a:cs typeface="Times New Roman" panose="02020603050405020304" pitchFamily="18" charset="0"/>
              </a:rPr>
              <a:t>Akram Ali Omar</a:t>
            </a:r>
          </a:p>
          <a:p>
            <a:pPr algn="l" eaLnBrk="1" hangingPunct="1"/>
            <a:r>
              <a:rPr lang="en-US" sz="2400" dirty="0" smtClean="0">
                <a:latin typeface="Times New Roman" panose="02020603050405020304" pitchFamily="18" charset="0"/>
                <a:cs typeface="Times New Roman" panose="02020603050405020304" pitchFamily="18" charset="0"/>
              </a:rPr>
              <a:t>Email: </a:t>
            </a:r>
            <a:r>
              <a:rPr lang="en-US" sz="2400" b="1" dirty="0" smtClean="0">
                <a:latin typeface="Times New Roman" panose="02020603050405020304" pitchFamily="18" charset="0"/>
                <a:cs typeface="Times New Roman" panose="02020603050405020304" pitchFamily="18" charset="0"/>
                <a:hlinkClick r:id="rId3"/>
              </a:rPr>
              <a:t>akram.ali.omar@gmail.com</a:t>
            </a:r>
            <a:endParaRPr lang="en-US" sz="2400" b="1" dirty="0" smtClean="0">
              <a:latin typeface="Times New Roman" panose="02020603050405020304" pitchFamily="18" charset="0"/>
              <a:cs typeface="Times New Roman" panose="02020603050405020304" pitchFamily="18" charset="0"/>
            </a:endParaRPr>
          </a:p>
          <a:p>
            <a:pPr algn="l" eaLnBrk="1" hangingPunct="1"/>
            <a:r>
              <a:rPr lang="en-US" sz="2400" dirty="0" smtClean="0">
                <a:latin typeface="Times New Roman" panose="02020603050405020304" pitchFamily="18" charset="0"/>
                <a:cs typeface="Times New Roman" panose="02020603050405020304" pitchFamily="18" charset="0"/>
              </a:rPr>
              <a:t>Mobile: </a:t>
            </a:r>
            <a:r>
              <a:rPr lang="en-US" sz="2400" b="1" dirty="0" smtClean="0">
                <a:latin typeface="Times New Roman" panose="02020603050405020304" pitchFamily="18" charset="0"/>
                <a:cs typeface="Times New Roman" panose="02020603050405020304" pitchFamily="18" charset="0"/>
              </a:rPr>
              <a:t>+255778695626</a:t>
            </a:r>
          </a:p>
        </p:txBody>
      </p:sp>
      <p:sp>
        <p:nvSpPr>
          <p:cNvPr id="6" name="Footer Placeholder 5"/>
          <p:cNvSpPr>
            <a:spLocks noGrp="1"/>
          </p:cNvSpPr>
          <p:nvPr>
            <p:ph type="ftr" sz="quarter" idx="11"/>
          </p:nvPr>
        </p:nvSpPr>
        <p:spPr/>
        <p:txBody>
          <a:bodyPr/>
          <a:lstStyle/>
          <a:p>
            <a:pPr>
              <a:defRPr/>
            </a:pPr>
            <a:r>
              <a:rPr lang="en-US" dirty="0" smtClean="0">
                <a:solidFill>
                  <a:schemeClr val="tx1"/>
                </a:solidFill>
              </a:rPr>
              <a:t>The State University Of Zanzibar</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0E7CAA58-F875-467F-A0E2-EC021CF07C32}" type="slidenum">
              <a:rPr lang="en-US" smtClean="0">
                <a:solidFill>
                  <a:schemeClr val="tx1"/>
                </a:solidFill>
              </a:rPr>
              <a:pPr>
                <a:defRPr/>
              </a:pPr>
              <a:t>1</a:t>
            </a:fld>
            <a:endParaRPr lang="en-US" dirty="0">
              <a:solidFill>
                <a:schemeClr val="tx1"/>
              </a:solidFill>
            </a:endParaRPr>
          </a:p>
        </p:txBody>
      </p:sp>
      <p:sp>
        <p:nvSpPr>
          <p:cNvPr id="7" name="Rectangle 2"/>
          <p:cNvSpPr txBox="1">
            <a:spLocks noChangeArrowheads="1"/>
          </p:cNvSpPr>
          <p:nvPr/>
        </p:nvSpPr>
        <p:spPr bwMode="auto">
          <a:xfrm>
            <a:off x="381000" y="2133600"/>
            <a:ext cx="8534400" cy="1600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2800" b="1" dirty="0" smtClean="0">
                <a:latin typeface="Times New Roman" panose="02020603050405020304" pitchFamily="18" charset="0"/>
                <a:cs typeface="Times New Roman" panose="02020603050405020304" pitchFamily="18" charset="0"/>
              </a:rPr>
              <a:t>INF 2105: Software Application Development</a:t>
            </a:r>
            <a:endParaRPr lang="en-US" sz="2800" b="1" kern="0" dirty="0">
              <a:latin typeface="Times New Roman" pitchFamily="18" charset="0"/>
              <a:cs typeface="Times New Roman" pitchFamily="18" charset="0"/>
            </a:endParaRPr>
          </a:p>
        </p:txBody>
      </p:sp>
    </p:spTree>
    <p:extLst>
      <p:ext uri="{BB962C8B-B14F-4D97-AF65-F5344CB8AC3E}">
        <p14:creationId xmlns:p14="http://schemas.microsoft.com/office/powerpoint/2010/main" val="1850137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When </a:t>
            </a:r>
            <a:r>
              <a:rPr lang="en-US" sz="3200" b="1" dirty="0">
                <a:latin typeface="Times New Roman" panose="02020603050405020304" pitchFamily="18" charset="0"/>
                <a:cs typeface="Times New Roman" panose="02020603050405020304" pitchFamily="18" charset="0"/>
              </a:rPr>
              <a:t>to </a:t>
            </a:r>
            <a:r>
              <a:rPr lang="en-US" sz="3200" b="1" dirty="0" smtClean="0">
                <a:latin typeface="Times New Roman" panose="02020603050405020304" pitchFamily="18" charset="0"/>
                <a:cs typeface="Times New Roman" panose="02020603050405020304" pitchFamily="18" charset="0"/>
              </a:rPr>
              <a:t>use Waterfall 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Some </a:t>
            </a:r>
            <a:r>
              <a:rPr lang="en-US" sz="2200" dirty="0" smtClean="0">
                <a:latin typeface="Times New Roman" panose="02020603050405020304" pitchFamily="18" charset="0"/>
                <a:cs typeface="Times New Roman" panose="02020603050405020304" pitchFamily="18" charset="0"/>
              </a:rPr>
              <a:t>situations </a:t>
            </a:r>
            <a:r>
              <a:rPr lang="en-US" sz="2200" dirty="0">
                <a:latin typeface="Times New Roman" panose="02020603050405020304" pitchFamily="18" charset="0"/>
                <a:cs typeface="Times New Roman" panose="02020603050405020304" pitchFamily="18" charset="0"/>
              </a:rPr>
              <a:t>where the use of Waterfall model is most appropriate </a:t>
            </a:r>
            <a:r>
              <a:rPr lang="en-US" sz="2200" dirty="0" smtClean="0">
                <a:latin typeface="Times New Roman" panose="02020603050405020304" pitchFamily="18" charset="0"/>
                <a:cs typeface="Times New Roman" panose="02020603050405020304" pitchFamily="18" charset="0"/>
              </a:rPr>
              <a:t>are</a:t>
            </a: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Requirements are very well documented, clear and fixed</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Product definition is stable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Technology is understood and is not dynamic</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There are no ambiguous requirements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project is short.</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10</a:t>
            </a:fld>
            <a:endParaRPr lang="en-US"/>
          </a:p>
        </p:txBody>
      </p:sp>
    </p:spTree>
    <p:extLst>
      <p:ext uri="{BB962C8B-B14F-4D97-AF65-F5344CB8AC3E}">
        <p14:creationId xmlns:p14="http://schemas.microsoft.com/office/powerpoint/2010/main" val="2530310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Advantages of waterfall model</a:t>
            </a:r>
          </a:p>
        </p:txBody>
      </p:sp>
      <p:sp>
        <p:nvSpPr>
          <p:cNvPr id="3" name="Content Placeholder 2"/>
          <p:cNvSpPr>
            <a:spLocks noGrp="1"/>
          </p:cNvSpPr>
          <p:nvPr>
            <p:ph idx="1"/>
          </p:nvPr>
        </p:nvSpPr>
        <p:spPr>
          <a:xfrm>
            <a:off x="0" y="1295400"/>
            <a:ext cx="9144000" cy="5562600"/>
          </a:xfrm>
        </p:spPr>
        <p:txBody>
          <a:bodyPr vert="horz" lIns="91440" tIns="45720" rIns="91440" bIns="45720" rtlCol="0">
            <a:noAutofit/>
          </a:bodyPr>
          <a:lstStyle/>
          <a:p>
            <a:pPr>
              <a:lnSpc>
                <a:spcPct val="150000"/>
              </a:lnSpc>
            </a:pPr>
            <a:r>
              <a:rPr lang="en-US" sz="2200" dirty="0">
                <a:latin typeface="Times New Roman" panose="02020603050405020304" pitchFamily="18" charset="0"/>
                <a:cs typeface="Times New Roman" panose="02020603050405020304" pitchFamily="18" charset="0"/>
              </a:rPr>
              <a:t>Easy to explain to the user</a:t>
            </a:r>
          </a:p>
          <a:p>
            <a:pPr>
              <a:lnSpc>
                <a:spcPct val="150000"/>
              </a:lnSpc>
            </a:pPr>
            <a:r>
              <a:rPr lang="en-US" sz="2200" dirty="0">
                <a:latin typeface="Times New Roman" panose="02020603050405020304" pitchFamily="18" charset="0"/>
                <a:cs typeface="Times New Roman" panose="02020603050405020304" pitchFamily="18" charset="0"/>
              </a:rPr>
              <a:t>Stages and activities are well defined</a:t>
            </a:r>
          </a:p>
          <a:p>
            <a:pPr>
              <a:lnSpc>
                <a:spcPct val="150000"/>
              </a:lnSpc>
            </a:pPr>
            <a:r>
              <a:rPr lang="en-US" sz="2200" dirty="0">
                <a:latin typeface="Times New Roman" panose="02020603050405020304" pitchFamily="18" charset="0"/>
                <a:cs typeface="Times New Roman" panose="02020603050405020304" pitchFamily="18" charset="0"/>
              </a:rPr>
              <a:t>Helps to plan and schedule the project</a:t>
            </a:r>
          </a:p>
          <a:p>
            <a:pPr>
              <a:lnSpc>
                <a:spcPct val="150000"/>
              </a:lnSpc>
            </a:pPr>
            <a:r>
              <a:rPr lang="en-US" sz="2200" dirty="0">
                <a:latin typeface="Times New Roman" panose="02020603050405020304" pitchFamily="18" charset="0"/>
                <a:cs typeface="Times New Roman" panose="02020603050405020304" pitchFamily="18" charset="0"/>
              </a:rPr>
              <a:t>Verification at each stage ensures early detection of errors / misunderstanding</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45A623-9491-421C-8CF8-59527CC9EDBB}" type="slidenum">
              <a:rPr lang="en-US" smtClean="0"/>
              <a:pPr/>
              <a:t>11</a:t>
            </a:fld>
            <a:endParaRPr lang="en-US"/>
          </a:p>
        </p:txBody>
      </p:sp>
    </p:spTree>
    <p:extLst>
      <p:ext uri="{BB962C8B-B14F-4D97-AF65-F5344CB8AC3E}">
        <p14:creationId xmlns:p14="http://schemas.microsoft.com/office/powerpoint/2010/main" val="1748969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Disadvantages </a:t>
            </a:r>
            <a:r>
              <a:rPr lang="en-US" sz="3200" b="1" dirty="0">
                <a:latin typeface="Times New Roman" panose="02020603050405020304" pitchFamily="18" charset="0"/>
                <a:cs typeface="Times New Roman" panose="02020603050405020304" pitchFamily="18" charset="0"/>
              </a:rPr>
              <a:t>of 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No working software is produced until late during the life cycle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High amounts of risk and uncertainty</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Not a good model for complex and object-oriented projects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Poor model for long and ongoing projects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Not suitable for the projects where requirements are at a moderate to high risk of changing. So, risk and uncertainty is high with this process model</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It is difficult to measure progress within stages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Cannot accommodate changing requirements</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Customers can not use anything until the entire system is complete</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12</a:t>
            </a:fld>
            <a:endParaRPr lang="en-US"/>
          </a:p>
        </p:txBody>
      </p:sp>
    </p:spTree>
    <p:extLst>
      <p:ext uri="{BB962C8B-B14F-4D97-AF65-F5344CB8AC3E}">
        <p14:creationId xmlns:p14="http://schemas.microsoft.com/office/powerpoint/2010/main" val="2020471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Project Output in a Waterfall Model</a:t>
            </a:r>
          </a:p>
        </p:txBody>
      </p:sp>
      <p:sp>
        <p:nvSpPr>
          <p:cNvPr id="3" name="Content Placeholder 2"/>
          <p:cNvSpPr>
            <a:spLocks noGrp="1"/>
          </p:cNvSpPr>
          <p:nvPr>
            <p:ph idx="1"/>
          </p:nvPr>
        </p:nvSpPr>
        <p:spPr>
          <a:xfrm>
            <a:off x="152400" y="1600200"/>
            <a:ext cx="8839200" cy="4525963"/>
          </a:xfrm>
        </p:spPr>
        <p:txBody>
          <a:bodyPr vert="horz" lIns="91440" tIns="45720" rIns="91440" bIns="45720" rtlCol="0">
            <a:noAutofit/>
          </a:bodyPr>
          <a:lstStyle/>
          <a:p>
            <a:pPr>
              <a:lnSpc>
                <a:spcPct val="150000"/>
              </a:lnSpc>
            </a:pPr>
            <a:r>
              <a:rPr lang="en-GB" sz="2200" dirty="0">
                <a:latin typeface="Times New Roman" panose="02020603050405020304" pitchFamily="18" charset="0"/>
                <a:cs typeface="Times New Roman" panose="02020603050405020304" pitchFamily="18" charset="0"/>
              </a:rPr>
              <a:t>Requirement document</a:t>
            </a:r>
          </a:p>
          <a:p>
            <a:pPr>
              <a:lnSpc>
                <a:spcPct val="150000"/>
              </a:lnSpc>
            </a:pPr>
            <a:r>
              <a:rPr lang="en-GB" sz="2200" dirty="0">
                <a:latin typeface="Times New Roman" panose="02020603050405020304" pitchFamily="18" charset="0"/>
                <a:cs typeface="Times New Roman" panose="02020603050405020304" pitchFamily="18" charset="0"/>
              </a:rPr>
              <a:t>Project plan</a:t>
            </a:r>
          </a:p>
          <a:p>
            <a:pPr>
              <a:lnSpc>
                <a:spcPct val="150000"/>
              </a:lnSpc>
            </a:pPr>
            <a:r>
              <a:rPr lang="en-GB" sz="2200" dirty="0">
                <a:latin typeface="Times New Roman" panose="02020603050405020304" pitchFamily="18" charset="0"/>
                <a:cs typeface="Times New Roman" panose="02020603050405020304" pitchFamily="18" charset="0"/>
              </a:rPr>
              <a:t>System design document</a:t>
            </a:r>
          </a:p>
          <a:p>
            <a:pPr>
              <a:lnSpc>
                <a:spcPct val="150000"/>
              </a:lnSpc>
            </a:pPr>
            <a:r>
              <a:rPr lang="en-GB" sz="2200" dirty="0">
                <a:latin typeface="Times New Roman" panose="02020603050405020304" pitchFamily="18" charset="0"/>
                <a:cs typeface="Times New Roman" panose="02020603050405020304" pitchFamily="18" charset="0"/>
              </a:rPr>
              <a:t>Detailed design document</a:t>
            </a:r>
          </a:p>
          <a:p>
            <a:pPr>
              <a:lnSpc>
                <a:spcPct val="150000"/>
              </a:lnSpc>
            </a:pPr>
            <a:r>
              <a:rPr lang="en-GB" sz="2200" dirty="0">
                <a:latin typeface="Times New Roman" panose="02020603050405020304" pitchFamily="18" charset="0"/>
                <a:cs typeface="Times New Roman" panose="02020603050405020304" pitchFamily="18" charset="0"/>
              </a:rPr>
              <a:t>Test plan and test report</a:t>
            </a:r>
          </a:p>
          <a:p>
            <a:pPr>
              <a:lnSpc>
                <a:spcPct val="150000"/>
              </a:lnSpc>
            </a:pPr>
            <a:r>
              <a:rPr lang="en-GB" sz="2200" dirty="0">
                <a:latin typeface="Times New Roman" panose="02020603050405020304" pitchFamily="18" charset="0"/>
                <a:cs typeface="Times New Roman" panose="02020603050405020304" pitchFamily="18" charset="0"/>
              </a:rPr>
              <a:t>Final code</a:t>
            </a:r>
          </a:p>
          <a:p>
            <a:pPr>
              <a:lnSpc>
                <a:spcPct val="150000"/>
              </a:lnSpc>
            </a:pPr>
            <a:r>
              <a:rPr lang="en-GB" sz="2200" dirty="0">
                <a:latin typeface="Times New Roman" panose="02020603050405020304" pitchFamily="18" charset="0"/>
                <a:cs typeface="Times New Roman" panose="02020603050405020304" pitchFamily="18" charset="0"/>
              </a:rPr>
              <a:t>Software manuals (user manual, installation manual etc.)</a:t>
            </a:r>
          </a:p>
          <a:p>
            <a:pPr>
              <a:lnSpc>
                <a:spcPct val="150000"/>
              </a:lnSpc>
            </a:pPr>
            <a:r>
              <a:rPr lang="en-GB" sz="2200" dirty="0">
                <a:latin typeface="Times New Roman" panose="02020603050405020304" pitchFamily="18" charset="0"/>
                <a:cs typeface="Times New Roman" panose="02020603050405020304" pitchFamily="18" charset="0"/>
              </a:rPr>
              <a:t>Review reports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V- model</a:t>
            </a:r>
          </a:p>
        </p:txBody>
      </p:sp>
      <p:sp>
        <p:nvSpPr>
          <p:cNvPr id="3" name="Content Placeholder 2"/>
          <p:cNvSpPr>
            <a:spLocks noGrp="1"/>
          </p:cNvSpPr>
          <p:nvPr>
            <p:ph idx="1"/>
          </p:nvPr>
        </p:nvSpPr>
        <p:spPr>
          <a:xfrm>
            <a:off x="0" y="1219200"/>
            <a:ext cx="9144000" cy="4906963"/>
          </a:xfrm>
        </p:spPr>
        <p:txBody>
          <a:bodyPr vert="horz" lIns="91440" tIns="45720" rIns="91440" bIns="45720" rtlCol="0">
            <a:normAutofit/>
          </a:bodyPr>
          <a:lstStyle/>
          <a:p>
            <a:pPr>
              <a:lnSpc>
                <a:spcPct val="150000"/>
              </a:lnSpc>
            </a:pPr>
            <a:r>
              <a:rPr lang="en-US" sz="2200" dirty="0">
                <a:latin typeface="Times New Roman" panose="02020603050405020304" pitchFamily="18" charset="0"/>
                <a:cs typeface="Times New Roman" panose="02020603050405020304" pitchFamily="18" charset="0"/>
              </a:rPr>
              <a:t>V- model means Verification and Validation </a:t>
            </a:r>
            <a:r>
              <a:rPr lang="en-US" sz="2200" dirty="0" smtClean="0">
                <a:latin typeface="Times New Roman" panose="02020603050405020304" pitchFamily="18" charset="0"/>
                <a:cs typeface="Times New Roman" panose="02020603050405020304" pitchFamily="18" charset="0"/>
              </a:rPr>
              <a:t>model</a:t>
            </a:r>
          </a:p>
          <a:p>
            <a:pPr>
              <a:lnSpc>
                <a:spcPct val="150000"/>
              </a:lnSpc>
            </a:pPr>
            <a:r>
              <a:rPr lang="en-US" sz="2200" dirty="0">
                <a:latin typeface="Times New Roman" panose="02020603050405020304" pitchFamily="18" charset="0"/>
                <a:cs typeface="Times New Roman" panose="02020603050405020304" pitchFamily="18" charset="0"/>
              </a:rPr>
              <a:t>Just like the waterfall model, the V-Shaped life cycle is a sequential path of execution of </a:t>
            </a:r>
            <a:r>
              <a:rPr lang="en-US" sz="2200" dirty="0" smtClean="0">
                <a:latin typeface="Times New Roman" panose="02020603050405020304" pitchFamily="18" charset="0"/>
                <a:cs typeface="Times New Roman" panose="02020603050405020304" pitchFamily="18" charset="0"/>
              </a:rPr>
              <a:t>processes</a:t>
            </a:r>
          </a:p>
          <a:p>
            <a:pPr>
              <a:lnSpc>
                <a:spcPct val="150000"/>
              </a:lnSpc>
            </a:pPr>
            <a:r>
              <a:rPr lang="en-US" sz="2200" dirty="0">
                <a:latin typeface="Times New Roman" panose="02020603050405020304" pitchFamily="18" charset="0"/>
                <a:cs typeface="Times New Roman" panose="02020603050405020304" pitchFamily="18" charset="0"/>
              </a:rPr>
              <a:t>It consists of a series of phases, each of which has a corresponding testing phase</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Testing </a:t>
            </a:r>
            <a:r>
              <a:rPr lang="en-US" sz="2200" dirty="0">
                <a:latin typeface="Times New Roman" panose="02020603050405020304" pitchFamily="18" charset="0"/>
                <a:cs typeface="Times New Roman" panose="02020603050405020304" pitchFamily="18" charset="0"/>
              </a:rPr>
              <a:t>of the product is planned in parallel with a corresponding phase of development in V-model</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14</a:t>
            </a:fld>
            <a:endParaRPr lang="en-US"/>
          </a:p>
        </p:txBody>
      </p:sp>
    </p:spTree>
    <p:extLst>
      <p:ext uri="{BB962C8B-B14F-4D97-AF65-F5344CB8AC3E}">
        <p14:creationId xmlns:p14="http://schemas.microsoft.com/office/powerpoint/2010/main" val="2331936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V- model</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24169"/>
            <a:ext cx="7086600" cy="4961544"/>
          </a:xfrm>
          <a:prstGeom prst="rect">
            <a:avLst/>
          </a:prstGeom>
        </p:spPr>
      </p:pic>
    </p:spTree>
    <p:extLst>
      <p:ext uri="{BB962C8B-B14F-4D97-AF65-F5344CB8AC3E}">
        <p14:creationId xmlns:p14="http://schemas.microsoft.com/office/powerpoint/2010/main" val="58949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Disadvantages of V-model</a:t>
            </a:r>
          </a:p>
        </p:txBody>
      </p:sp>
      <p:sp>
        <p:nvSpPr>
          <p:cNvPr id="3" name="Content Placeholder 2"/>
          <p:cNvSpPr>
            <a:spLocks noGrp="1"/>
          </p:cNvSpPr>
          <p:nvPr>
            <p:ph idx="1"/>
          </p:nvPr>
        </p:nvSpPr>
        <p:spPr>
          <a:xfrm>
            <a:off x="0" y="1295400"/>
            <a:ext cx="9144000" cy="5426075"/>
          </a:xfrm>
        </p:spPr>
        <p:txBody>
          <a:bodyPr vert="horz" lIns="91440" tIns="45720" rIns="91440" bIns="45720" rtlCol="0">
            <a:noAutofit/>
          </a:bodyPr>
          <a:lstStyle/>
          <a:p>
            <a:pPr>
              <a:lnSpc>
                <a:spcPct val="150000"/>
              </a:lnSpc>
            </a:pPr>
            <a:r>
              <a:rPr lang="en-US" sz="2200" dirty="0">
                <a:latin typeface="Times New Roman" panose="02020603050405020304" pitchFamily="18" charset="0"/>
                <a:cs typeface="Times New Roman" panose="02020603050405020304" pitchFamily="18" charset="0"/>
              </a:rPr>
              <a:t>Very rigid and least flexible.</a:t>
            </a:r>
          </a:p>
          <a:p>
            <a:pPr>
              <a:lnSpc>
                <a:spcPct val="150000"/>
              </a:lnSpc>
            </a:pPr>
            <a:r>
              <a:rPr lang="en-US" sz="2200" dirty="0">
                <a:latin typeface="Times New Roman" panose="02020603050405020304" pitchFamily="18" charset="0"/>
                <a:cs typeface="Times New Roman" panose="02020603050405020304" pitchFamily="18" charset="0"/>
              </a:rPr>
              <a:t>Software is developed during the implementation phase, so no early prototypes of the software are produced.</a:t>
            </a:r>
          </a:p>
          <a:p>
            <a:pPr>
              <a:lnSpc>
                <a:spcPct val="150000"/>
              </a:lnSpc>
            </a:pPr>
            <a:r>
              <a:rPr lang="en-US" sz="2200" dirty="0">
                <a:latin typeface="Times New Roman" panose="02020603050405020304" pitchFamily="18" charset="0"/>
                <a:cs typeface="Times New Roman" panose="02020603050405020304" pitchFamily="18" charset="0"/>
              </a:rPr>
              <a:t>If any changes happen in midway, then the test documents along with requirement documents has to be updated.</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16</a:t>
            </a:fld>
            <a:endParaRPr lang="en-US"/>
          </a:p>
        </p:txBody>
      </p:sp>
    </p:spTree>
    <p:extLst>
      <p:ext uri="{BB962C8B-B14F-4D97-AF65-F5344CB8AC3E}">
        <p14:creationId xmlns:p14="http://schemas.microsoft.com/office/powerpoint/2010/main" val="3615521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t>When to use the </a:t>
            </a:r>
            <a:r>
              <a:rPr lang="en-US" sz="3200" b="1" dirty="0" smtClean="0"/>
              <a:t>V-model</a:t>
            </a:r>
            <a:endParaRPr lang="en-US" sz="3200" dirty="0"/>
          </a:p>
        </p:txBody>
      </p:sp>
      <p:sp>
        <p:nvSpPr>
          <p:cNvPr id="3" name="Content Placeholder 2"/>
          <p:cNvSpPr>
            <a:spLocks noGrp="1"/>
          </p:cNvSpPr>
          <p:nvPr>
            <p:ph idx="1"/>
          </p:nvPr>
        </p:nvSpPr>
        <p:spPr>
          <a:xfrm>
            <a:off x="0" y="1295400"/>
            <a:ext cx="9144000" cy="5426075"/>
          </a:xfrm>
        </p:spPr>
        <p:txBody>
          <a:bodyPr vert="horz" lIns="91440" tIns="45720" rIns="91440" bIns="45720" rtlCol="0">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V-shaped model should be used for small to medium sized projects where requirements are clearly defined and fixed.</a:t>
            </a:r>
          </a:p>
          <a:p>
            <a:pPr>
              <a:lnSpc>
                <a:spcPct val="150000"/>
              </a:lnSpc>
            </a:pPr>
            <a:r>
              <a:rPr lang="en-US" sz="2200" dirty="0">
                <a:latin typeface="Times New Roman" panose="02020603050405020304" pitchFamily="18" charset="0"/>
                <a:cs typeface="Times New Roman" panose="02020603050405020304" pitchFamily="18" charset="0"/>
              </a:rPr>
              <a:t>The V-Shaped model should be chosen when </a:t>
            </a:r>
            <a:r>
              <a:rPr lang="en-US" sz="2200" dirty="0" smtClean="0">
                <a:latin typeface="Times New Roman" panose="02020603050405020304" pitchFamily="18" charset="0"/>
                <a:cs typeface="Times New Roman" panose="02020603050405020304" pitchFamily="18" charset="0"/>
              </a:rPr>
              <a:t>sample </a:t>
            </a:r>
            <a:r>
              <a:rPr lang="en-US" sz="2200" dirty="0">
                <a:latin typeface="Times New Roman" panose="02020603050405020304" pitchFamily="18" charset="0"/>
                <a:cs typeface="Times New Roman" panose="02020603050405020304" pitchFamily="18" charset="0"/>
              </a:rPr>
              <a:t>technical resources are available with needed technical expertise</a:t>
            </a:r>
            <a:r>
              <a:rPr lang="en-US" sz="2200" dirty="0" smtClean="0">
                <a:latin typeface="Times New Roman" panose="02020603050405020304" pitchFamily="18" charset="0"/>
                <a:cs typeface="Times New Roman" panose="02020603050405020304" pitchFamily="18" charset="0"/>
              </a:rPr>
              <a:t>.</a:t>
            </a:r>
          </a:p>
          <a:p>
            <a:pPr>
              <a:lnSpc>
                <a:spcPct val="150000"/>
              </a:lnSpc>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b="1" dirty="0" smtClean="0">
                <a:latin typeface="Times New Roman" panose="02020603050405020304" pitchFamily="18" charset="0"/>
                <a:cs typeface="Times New Roman" panose="02020603050405020304" pitchFamily="18" charset="0"/>
              </a:rPr>
              <a:t>Note</a:t>
            </a:r>
            <a:r>
              <a:rPr lang="en-US" sz="2200" dirty="0" smtClean="0">
                <a:latin typeface="Times New Roman" panose="02020603050405020304" pitchFamily="18" charset="0"/>
                <a:cs typeface="Times New Roman" panose="02020603050405020304" pitchFamily="18" charset="0"/>
              </a:rPr>
              <a:t>: </a:t>
            </a:r>
          </a:p>
          <a:p>
            <a:pPr marL="400050" lvl="1" indent="0">
              <a:lnSpc>
                <a:spcPct val="150000"/>
              </a:lnSpc>
              <a:buNone/>
            </a:pPr>
            <a:r>
              <a:rPr lang="en-US" sz="2200" dirty="0" smtClean="0">
                <a:latin typeface="Times New Roman" panose="02020603050405020304" pitchFamily="18" charset="0"/>
                <a:cs typeface="Times New Roman" panose="02020603050405020304" pitchFamily="18" charset="0"/>
              </a:rPr>
              <a:t>High </a:t>
            </a:r>
            <a:r>
              <a:rPr lang="en-US" sz="2200" dirty="0">
                <a:latin typeface="Times New Roman" panose="02020603050405020304" pitchFamily="18" charset="0"/>
                <a:cs typeface="Times New Roman" panose="02020603050405020304" pitchFamily="18" charset="0"/>
              </a:rPr>
              <a:t>confidence of customer is required for choosing the V-Shaped model approach. Since, no prototypes are produced, there is a very high risk involved in meeting customer expectations.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17</a:t>
            </a:fld>
            <a:endParaRPr lang="en-US"/>
          </a:p>
        </p:txBody>
      </p:sp>
    </p:spTree>
    <p:extLst>
      <p:ext uri="{BB962C8B-B14F-4D97-AF65-F5344CB8AC3E}">
        <p14:creationId xmlns:p14="http://schemas.microsoft.com/office/powerpoint/2010/main" val="616565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Prototyping model</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51" y="1634305"/>
            <a:ext cx="8219440" cy="4882836"/>
          </a:xfrm>
          <a:prstGeom prst="rect">
            <a:avLst/>
          </a:prstGeom>
        </p:spPr>
      </p:pic>
    </p:spTree>
    <p:extLst>
      <p:ext uri="{BB962C8B-B14F-4D97-AF65-F5344CB8AC3E}">
        <p14:creationId xmlns:p14="http://schemas.microsoft.com/office/powerpoint/2010/main" val="3764009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Advantages of Prototype </a:t>
            </a:r>
            <a:r>
              <a:rPr lang="en-US" sz="3200" b="1" dirty="0" smtClean="0">
                <a:latin typeface="Times New Roman" panose="02020603050405020304" pitchFamily="18" charset="0"/>
                <a:cs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76400"/>
            <a:ext cx="8839200" cy="5045075"/>
          </a:xfrm>
        </p:spPr>
        <p:txBody>
          <a:bodyPr vert="horz" lIns="91440" tIns="45720" rIns="91440" bIns="45720" rtlCol="0">
            <a:normAutofit/>
          </a:bodyPr>
          <a:lstStyle/>
          <a:p>
            <a:pPr>
              <a:lnSpc>
                <a:spcPct val="150000"/>
              </a:lnSpc>
            </a:pPr>
            <a:r>
              <a:rPr lang="en-US" sz="2400" dirty="0">
                <a:latin typeface="Times New Roman" panose="02020603050405020304" pitchFamily="18" charset="0"/>
                <a:cs typeface="Times New Roman" panose="02020603050405020304" pitchFamily="18" charset="0"/>
              </a:rPr>
              <a:t>Users are actively involved in the development</a:t>
            </a:r>
          </a:p>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users get a better understanding of the system being developed.</a:t>
            </a:r>
          </a:p>
          <a:p>
            <a:pPr>
              <a:lnSpc>
                <a:spcPct val="150000"/>
              </a:lnSpc>
            </a:pPr>
            <a:r>
              <a:rPr lang="en-US" sz="2400" dirty="0">
                <a:latin typeface="Times New Roman" panose="02020603050405020304" pitchFamily="18" charset="0"/>
                <a:cs typeface="Times New Roman" panose="02020603050405020304" pitchFamily="18" charset="0"/>
              </a:rPr>
              <a:t>Errors can be detected much earlier.</a:t>
            </a:r>
          </a:p>
          <a:p>
            <a:pPr>
              <a:lnSpc>
                <a:spcPct val="150000"/>
              </a:lnSpc>
            </a:pPr>
            <a:r>
              <a:rPr lang="en-US" sz="2400" dirty="0">
                <a:latin typeface="Times New Roman" panose="02020603050405020304" pitchFamily="18" charset="0"/>
                <a:cs typeface="Times New Roman" panose="02020603050405020304" pitchFamily="18" charset="0"/>
              </a:rPr>
              <a:t>Quicker user feedback is available leading to better solutions.</a:t>
            </a:r>
          </a:p>
          <a:p>
            <a:pPr>
              <a:lnSpc>
                <a:spcPct val="150000"/>
              </a:lnSpc>
            </a:pPr>
            <a:r>
              <a:rPr lang="en-US" sz="2400" dirty="0">
                <a:latin typeface="Times New Roman" panose="02020603050405020304" pitchFamily="18" charset="0"/>
                <a:cs typeface="Times New Roman" panose="02020603050405020304" pitchFamily="18" charset="0"/>
              </a:rPr>
              <a:t>Missing functionality can be identified easily</a:t>
            </a:r>
          </a:p>
          <a:p>
            <a:pPr>
              <a:lnSpc>
                <a:spcPct val="150000"/>
              </a:lnSpc>
            </a:pPr>
            <a:r>
              <a:rPr lang="en-US" sz="2400" dirty="0">
                <a:latin typeface="Times New Roman" panose="02020603050405020304" pitchFamily="18" charset="0"/>
                <a:cs typeface="Times New Roman" panose="02020603050405020304" pitchFamily="18" charset="0"/>
              </a:rPr>
              <a:t>Confusing or difficult functions can be identified</a:t>
            </a:r>
          </a:p>
          <a:p>
            <a:pPr>
              <a:lnSpc>
                <a:spcPct val="150000"/>
              </a:lnSpc>
            </a:pPr>
            <a:r>
              <a:rPr lang="en-US" sz="2400" dirty="0">
                <a:latin typeface="Times New Roman" panose="02020603050405020304" pitchFamily="18" charset="0"/>
                <a:cs typeface="Times New Roman" panose="02020603050405020304" pitchFamily="18" charset="0"/>
              </a:rPr>
              <a:t>Requirements validation, Quick implementation </a:t>
            </a:r>
            <a:r>
              <a:rPr lang="en-US" sz="2400" dirty="0" smtClean="0">
                <a:latin typeface="Times New Roman" panose="02020603050405020304" pitchFamily="18" charset="0"/>
                <a:cs typeface="Times New Roman" panose="02020603050405020304" pitchFamily="18" charset="0"/>
              </a:rPr>
              <a:t>of incomplete but functional application</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What is the System Development Cycle?</a:t>
            </a:r>
          </a:p>
        </p:txBody>
      </p:sp>
      <p:sp>
        <p:nvSpPr>
          <p:cNvPr id="3" name="Content Placeholder 2"/>
          <p:cNvSpPr>
            <a:spLocks noGrp="1"/>
          </p:cNvSpPr>
          <p:nvPr>
            <p:ph idx="1"/>
          </p:nvPr>
        </p:nvSpPr>
        <p:spPr>
          <a:xfrm>
            <a:off x="0" y="1828800"/>
            <a:ext cx="9144000" cy="5029200"/>
          </a:xfrm>
        </p:spPr>
        <p:txBody>
          <a:bodyPr vert="horz" lIns="91440" tIns="45720" rIns="91440" bIns="45720" rtlCol="0">
            <a:normAutofit/>
          </a:bodyPr>
          <a:lstStyle/>
          <a:p>
            <a:pPr marL="342900" lvl="1" indent="-342900">
              <a:lnSpc>
                <a:spcPct val="15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Structured </a:t>
            </a:r>
            <a:r>
              <a:rPr lang="en-US" altLang="en-US" sz="2400" dirty="0">
                <a:latin typeface="Times New Roman" panose="02020603050405020304" pitchFamily="18" charset="0"/>
                <a:cs typeface="Times New Roman" panose="02020603050405020304" pitchFamily="18" charset="0"/>
              </a:rPr>
              <a:t>step-by-step approach for developing information systems</a:t>
            </a:r>
            <a:endParaRPr lang="en-US" altLang="en-US" sz="2400" dirty="0" smtClean="0">
              <a:latin typeface="Times New Roman" panose="02020603050405020304" pitchFamily="18" charset="0"/>
              <a:cs typeface="Times New Roman" panose="02020603050405020304" pitchFamily="18" charset="0"/>
            </a:endParaRPr>
          </a:p>
          <a:p>
            <a:pPr marL="342900" lvl="1" indent="-342900">
              <a:lnSpc>
                <a:spcPct val="15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It describe the process </a:t>
            </a:r>
            <a:r>
              <a:rPr lang="en-US" altLang="en-US" sz="2400" dirty="0">
                <a:latin typeface="Times New Roman" panose="02020603050405020304" pitchFamily="18" charset="0"/>
                <a:cs typeface="Times New Roman" panose="02020603050405020304" pitchFamily="18" charset="0"/>
              </a:rPr>
              <a:t>of planning, building, using, and updating an information system</a:t>
            </a:r>
            <a:r>
              <a:rPr lang="en-US" altLang="en-US" sz="2400" dirty="0" smtClean="0">
                <a:latin typeface="Times New Roman" panose="02020603050405020304" pitchFamily="18" charset="0"/>
                <a:cs typeface="Times New Roman" panose="02020603050405020304" pitchFamily="18" charset="0"/>
              </a:rPr>
              <a:t>.</a:t>
            </a:r>
          </a:p>
          <a:p>
            <a:pPr marL="342900" lvl="1" indent="-342900">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consists of a series of phases, each with its own set of activities and deliverables</a:t>
            </a:r>
            <a:r>
              <a:rPr lang="en-US" altLang="en-US" sz="2400" dirty="0" smtClean="0">
                <a:latin typeface="Times New Roman" panose="02020603050405020304" pitchFamily="18" charset="0"/>
                <a:cs typeface="Times New Roman" panose="02020603050405020304" pitchFamily="18" charset="0"/>
              </a:rPr>
              <a:t>.</a:t>
            </a:r>
          </a:p>
          <a:p>
            <a:pPr marL="342900" lvl="1" indent="-342900">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Understanding SDLC is crucial for software developers, project managers, and other stakeholders involved in the software development process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Disadvantages </a:t>
            </a:r>
            <a:r>
              <a:rPr lang="en-US" sz="3200" b="1" dirty="0">
                <a:latin typeface="Times New Roman" panose="02020603050405020304" pitchFamily="18" charset="0"/>
                <a:cs typeface="Times New Roman" panose="02020603050405020304" pitchFamily="18" charset="0"/>
              </a:rPr>
              <a:t>of Prototype </a:t>
            </a:r>
            <a:r>
              <a:rPr lang="en-US" sz="3200" b="1" dirty="0" smtClean="0">
                <a:latin typeface="Times New Roman" panose="02020603050405020304" pitchFamily="18" charset="0"/>
                <a:cs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76400"/>
            <a:ext cx="8839200" cy="5045075"/>
          </a:xfrm>
        </p:spPr>
        <p:txBody>
          <a:bodyPr vert="horz" lIns="91440" tIns="45720" rIns="91440" bIns="45720" rtlCol="0">
            <a:normAutofit/>
          </a:bodyPr>
          <a:lstStyle/>
          <a:p>
            <a:pPr>
              <a:lnSpc>
                <a:spcPct val="150000"/>
              </a:lnSpc>
            </a:pPr>
            <a:r>
              <a:rPr lang="en-US" sz="2400" dirty="0">
                <a:latin typeface="Times New Roman" panose="02020603050405020304" pitchFamily="18" charset="0"/>
                <a:cs typeface="Times New Roman" panose="02020603050405020304" pitchFamily="18" charset="0"/>
              </a:rPr>
              <a:t>Leads to implementing and then repairing way of building systems.</a:t>
            </a:r>
          </a:p>
          <a:p>
            <a:pPr>
              <a:lnSpc>
                <a:spcPct val="150000"/>
              </a:lnSpc>
            </a:pPr>
            <a:r>
              <a:rPr lang="en-US" sz="2400" dirty="0">
                <a:latin typeface="Times New Roman" panose="02020603050405020304" pitchFamily="18" charset="0"/>
                <a:cs typeface="Times New Roman" panose="02020603050405020304" pitchFamily="18" charset="0"/>
              </a:rPr>
              <a:t>Practically, this methodology may increase the complexity of the system as scope of the system may expand beyond original plans.</a:t>
            </a:r>
          </a:p>
          <a:p>
            <a:pPr>
              <a:lnSpc>
                <a:spcPct val="150000"/>
              </a:lnSpc>
            </a:pPr>
            <a:r>
              <a:rPr lang="en-US" sz="2400" dirty="0">
                <a:latin typeface="Times New Roman" panose="02020603050405020304" pitchFamily="18" charset="0"/>
                <a:cs typeface="Times New Roman" panose="02020603050405020304" pitchFamily="18" charset="0"/>
              </a:rPr>
              <a:t>Incomplete application may cause application not to be used as </a:t>
            </a:r>
            <a:r>
              <a:rPr lang="en-US" sz="2400" dirty="0" smtClean="0">
                <a:latin typeface="Times New Roman" panose="02020603050405020304" pitchFamily="18" charset="0"/>
                <a:cs typeface="Times New Roman" panose="02020603050405020304" pitchFamily="18" charset="0"/>
              </a:rPr>
              <a:t>the full </a:t>
            </a:r>
            <a:r>
              <a:rPr lang="en-US" sz="2400" dirty="0">
                <a:latin typeface="Times New Roman" panose="02020603050405020304" pitchFamily="18" charset="0"/>
                <a:cs typeface="Times New Roman" panose="02020603050405020304" pitchFamily="18" charset="0"/>
              </a:rPr>
              <a:t>system was designed</a:t>
            </a:r>
          </a:p>
          <a:p>
            <a:pPr>
              <a:lnSpc>
                <a:spcPct val="150000"/>
              </a:lnSpc>
            </a:pPr>
            <a:r>
              <a:rPr lang="en-US" sz="2400" dirty="0">
                <a:latin typeface="Times New Roman" panose="02020603050405020304" pitchFamily="18" charset="0"/>
                <a:cs typeface="Times New Roman" panose="02020603050405020304" pitchFamily="18" charset="0"/>
              </a:rPr>
              <a:t>Incomplete or inadequate problem analysis.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20</a:t>
            </a:fld>
            <a:endParaRPr lang="en-US"/>
          </a:p>
        </p:txBody>
      </p:sp>
    </p:spTree>
    <p:extLst>
      <p:ext uri="{BB962C8B-B14F-4D97-AF65-F5344CB8AC3E}">
        <p14:creationId xmlns:p14="http://schemas.microsoft.com/office/powerpoint/2010/main" val="3782641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When to use Prototype model</a:t>
            </a:r>
          </a:p>
        </p:txBody>
      </p:sp>
      <p:sp>
        <p:nvSpPr>
          <p:cNvPr id="3" name="Content Placeholder 2"/>
          <p:cNvSpPr>
            <a:spLocks noGrp="1"/>
          </p:cNvSpPr>
          <p:nvPr>
            <p:ph idx="1"/>
          </p:nvPr>
        </p:nvSpPr>
        <p:spPr>
          <a:xfrm>
            <a:off x="0" y="1600200"/>
            <a:ext cx="8991600" cy="5121275"/>
          </a:xfrm>
        </p:spPr>
        <p:txBody>
          <a:bodyPr vert="horz" lIns="91440" tIns="45720" rIns="91440" bIns="45720" rtlCol="0">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the desired system needs to have a lot of interaction with the end users.</a:t>
            </a:r>
          </a:p>
          <a:p>
            <a:pPr>
              <a:lnSpc>
                <a:spcPct val="150000"/>
              </a:lnSpc>
            </a:pPr>
            <a:r>
              <a:rPr lang="en-US" sz="2200" dirty="0">
                <a:latin typeface="Times New Roman" panose="02020603050405020304" pitchFamily="18" charset="0"/>
                <a:cs typeface="Times New Roman" panose="02020603050405020304" pitchFamily="18" charset="0"/>
              </a:rPr>
              <a:t>Typically, online systems, web interfaces have a very high amount of interaction with end users, are best suited for </a:t>
            </a:r>
            <a:r>
              <a:rPr lang="en-US" sz="2200" b="1" dirty="0">
                <a:latin typeface="Times New Roman" panose="02020603050405020304" pitchFamily="18" charset="0"/>
                <a:cs typeface="Times New Roman" panose="02020603050405020304" pitchFamily="18" charset="0"/>
              </a:rPr>
              <a:t>Prototype </a:t>
            </a:r>
            <a:r>
              <a:rPr lang="en-US" sz="2200" b="1" dirty="0" smtClean="0">
                <a:latin typeface="Times New Roman" panose="02020603050405020304" pitchFamily="18" charset="0"/>
                <a:cs typeface="Times New Roman" panose="02020603050405020304" pitchFamily="18" charset="0"/>
              </a:rPr>
              <a:t>model</a:t>
            </a:r>
          </a:p>
        </p:txBody>
      </p:sp>
      <p:sp>
        <p:nvSpPr>
          <p:cNvPr id="4" name="Slide Number Placeholder 3"/>
          <p:cNvSpPr>
            <a:spLocks noGrp="1"/>
          </p:cNvSpPr>
          <p:nvPr>
            <p:ph type="sldNum" sz="quarter" idx="12"/>
          </p:nvPr>
        </p:nvSpPr>
        <p:spPr/>
        <p:txBody>
          <a:bodyPr/>
          <a:lstStyle/>
          <a:p>
            <a:fld id="{1D45A623-9491-421C-8CF8-59527CC9EDB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Iterative &amp; Incremental model</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B26CC1D8-E520-49D4-9353-8553A015BC22}" type="slidenum">
              <a:rPr lang="en-US" smtClean="0"/>
              <a:pPr>
                <a:defRPr/>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0"/>
            <a:ext cx="7276824" cy="4068762"/>
          </a:xfrm>
          <a:prstGeom prst="rect">
            <a:avLst/>
          </a:prstGeom>
        </p:spPr>
      </p:pic>
    </p:spTree>
    <p:extLst>
      <p:ext uri="{BB962C8B-B14F-4D97-AF65-F5344CB8AC3E}">
        <p14:creationId xmlns:p14="http://schemas.microsoft.com/office/powerpoint/2010/main" val="4031572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itchFamily="18" charset="0"/>
                <a:cs typeface="Times New Roman" pitchFamily="18" charset="0"/>
              </a:rPr>
              <a:t>Advantages of </a:t>
            </a:r>
            <a:r>
              <a:rPr lang="en-US" altLang="ar-SA" sz="3200" b="1" dirty="0">
                <a:latin typeface="Times New Roman" panose="02020603050405020304" pitchFamily="18" charset="0"/>
              </a:rPr>
              <a:t>Iterative &amp; Incremental model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76200" y="1676400"/>
            <a:ext cx="8839200" cy="4419600"/>
          </a:xfrm>
        </p:spPr>
        <p:txBody>
          <a:bodyPr>
            <a:normAutofit fontScale="92500" lnSpcReduction="20000"/>
          </a:bodyPr>
          <a:lstStyle/>
          <a:p>
            <a:pPr marL="457200" indent="-457200">
              <a:lnSpc>
                <a:spcPct val="150000"/>
              </a:lnSpc>
            </a:pPr>
            <a:r>
              <a:rPr lang="en-US" sz="2400" dirty="0" smtClean="0">
                <a:latin typeface="Times New Roman" pitchFamily="18" charset="0"/>
                <a:cs typeface="Times New Roman" pitchFamily="18" charset="0"/>
              </a:rPr>
              <a:t>Generates </a:t>
            </a:r>
            <a:r>
              <a:rPr lang="en-US" sz="2400" dirty="0">
                <a:latin typeface="Times New Roman" pitchFamily="18" charset="0"/>
                <a:cs typeface="Times New Roman" pitchFamily="18" charset="0"/>
              </a:rPr>
              <a:t>working software quickly and early during the software life cycle.</a:t>
            </a:r>
          </a:p>
          <a:p>
            <a:pPr marL="457200" indent="-457200">
              <a:lnSpc>
                <a:spcPct val="150000"/>
              </a:lnSpc>
            </a:pPr>
            <a:r>
              <a:rPr lang="en-US" sz="2400" dirty="0">
                <a:latin typeface="Times New Roman" pitchFamily="18" charset="0"/>
                <a:cs typeface="Times New Roman" pitchFamily="18" charset="0"/>
              </a:rPr>
              <a:t>This model is more flexible – less costly to change scope and requirements.</a:t>
            </a:r>
          </a:p>
          <a:p>
            <a:pPr marL="457200" indent="-457200">
              <a:lnSpc>
                <a:spcPct val="150000"/>
              </a:lnSpc>
            </a:pPr>
            <a:r>
              <a:rPr lang="en-US" sz="2400" dirty="0">
                <a:latin typeface="Times New Roman" pitchFamily="18" charset="0"/>
                <a:cs typeface="Times New Roman" pitchFamily="18" charset="0"/>
              </a:rPr>
              <a:t>It is easier to test and debug during a smaller iteration.</a:t>
            </a:r>
          </a:p>
          <a:p>
            <a:pPr marL="457200" indent="-457200">
              <a:lnSpc>
                <a:spcPct val="150000"/>
              </a:lnSpc>
            </a:pPr>
            <a:r>
              <a:rPr lang="en-US" sz="2400" dirty="0">
                <a:latin typeface="Times New Roman" pitchFamily="18" charset="0"/>
                <a:cs typeface="Times New Roman" pitchFamily="18" charset="0"/>
              </a:rPr>
              <a:t>In this model customer can respond to each built.</a:t>
            </a:r>
          </a:p>
          <a:p>
            <a:pPr marL="457200" indent="-457200">
              <a:lnSpc>
                <a:spcPct val="150000"/>
              </a:lnSpc>
            </a:pPr>
            <a:r>
              <a:rPr lang="en-US" sz="2400" dirty="0">
                <a:latin typeface="Times New Roman" pitchFamily="18" charset="0"/>
                <a:cs typeface="Times New Roman" pitchFamily="18" charset="0"/>
              </a:rPr>
              <a:t>Lowers initial delivery cost.</a:t>
            </a:r>
          </a:p>
          <a:p>
            <a:pPr marL="457200" indent="-457200">
              <a:lnSpc>
                <a:spcPct val="150000"/>
              </a:lnSpc>
            </a:pPr>
            <a:r>
              <a:rPr lang="en-US" sz="2400" dirty="0">
                <a:latin typeface="Times New Roman" pitchFamily="18" charset="0"/>
                <a:cs typeface="Times New Roman" pitchFamily="18" charset="0"/>
              </a:rPr>
              <a:t>Easier to manage risk because risky pieces are identified and handled during </a:t>
            </a:r>
            <a:r>
              <a:rPr lang="en-US" sz="2400" dirty="0" smtClean="0">
                <a:latin typeface="Times New Roman" pitchFamily="18" charset="0"/>
                <a:cs typeface="Times New Roman" pitchFamily="18" charset="0"/>
              </a:rPr>
              <a:t>it’s </a:t>
            </a:r>
            <a:r>
              <a:rPr lang="en-US" sz="2400" dirty="0">
                <a:latin typeface="Times New Roman" pitchFamily="18" charset="0"/>
                <a:cs typeface="Times New Roman" pitchFamily="18" charset="0"/>
              </a:rPr>
              <a:t>iteration.</a:t>
            </a:r>
          </a:p>
        </p:txBody>
      </p:sp>
      <p:cxnSp>
        <p:nvCxnSpPr>
          <p:cNvPr id="4" name="Straight Connector 3"/>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6054389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Disadvantages of </a:t>
            </a:r>
            <a:r>
              <a:rPr lang="en-US" altLang="ar-SA" sz="3200" b="1" dirty="0">
                <a:latin typeface="Times New Roman" panose="02020603050405020304" pitchFamily="18" charset="0"/>
              </a:rPr>
              <a:t>Iterative &amp; Incremental 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17638"/>
            <a:ext cx="9144000" cy="5440362"/>
          </a:xfrm>
        </p:spPr>
        <p:txBody>
          <a:bodyPr>
            <a:noAutofit/>
          </a:bodyPr>
          <a:lstStyle/>
          <a:p>
            <a:pPr marL="457200" indent="-457200">
              <a:lnSpc>
                <a:spcPct val="150000"/>
              </a:lnSpc>
              <a:defRPr/>
            </a:pPr>
            <a:r>
              <a:rPr lang="en-US" sz="2200" dirty="0">
                <a:latin typeface="Times New Roman" pitchFamily="18" charset="0"/>
                <a:cs typeface="Times New Roman" pitchFamily="18" charset="0"/>
              </a:rPr>
              <a:t>Needs good planning and design.</a:t>
            </a:r>
          </a:p>
          <a:p>
            <a:pPr marL="457200" indent="-457200">
              <a:lnSpc>
                <a:spcPct val="150000"/>
              </a:lnSpc>
              <a:defRPr/>
            </a:pPr>
            <a:r>
              <a:rPr lang="en-US" sz="2200" dirty="0">
                <a:latin typeface="Times New Roman" pitchFamily="18" charset="0"/>
                <a:cs typeface="Times New Roman" pitchFamily="18" charset="0"/>
              </a:rPr>
              <a:t>Needs a clear and complete definition of the whole system before it can be broken down and built incrementally.</a:t>
            </a:r>
          </a:p>
          <a:p>
            <a:pPr marL="457200" indent="-457200">
              <a:lnSpc>
                <a:spcPct val="150000"/>
              </a:lnSpc>
              <a:defRPr/>
            </a:pPr>
            <a:r>
              <a:rPr lang="en-US" sz="2200" dirty="0">
                <a:latin typeface="Times New Roman" pitchFamily="18" charset="0"/>
                <a:cs typeface="Times New Roman" pitchFamily="18" charset="0"/>
              </a:rPr>
              <a:t>Total cost is higher than waterfall.</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8498352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itchFamily="18" charset="0"/>
                <a:cs typeface="Times New Roman" pitchFamily="18" charset="0"/>
              </a:rPr>
              <a:t>When to use the </a:t>
            </a:r>
            <a:r>
              <a:rPr lang="en-US" altLang="ar-SA" sz="3200" b="1" dirty="0">
                <a:latin typeface="Times New Roman" panose="02020603050405020304" pitchFamily="18" charset="0"/>
              </a:rPr>
              <a:t>Iterative &amp; Incremental model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1417638"/>
            <a:ext cx="9144000" cy="5440362"/>
          </a:xfrm>
        </p:spPr>
        <p:txBody>
          <a:bodyPr>
            <a:noAutofit/>
          </a:bodyPr>
          <a:lstStyle/>
          <a:p>
            <a:pPr marL="457200" indent="-457200">
              <a:lnSpc>
                <a:spcPct val="150000"/>
              </a:lnSpc>
              <a:defRPr/>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model can be used when the requirements of the complete system are clearly defined and understood.</a:t>
            </a:r>
          </a:p>
          <a:p>
            <a:pPr marL="457200" indent="-457200">
              <a:lnSpc>
                <a:spcPct val="150000"/>
              </a:lnSpc>
              <a:defRPr/>
            </a:pPr>
            <a:r>
              <a:rPr lang="en-US" sz="2200" dirty="0">
                <a:latin typeface="Times New Roman" pitchFamily="18" charset="0"/>
                <a:cs typeface="Times New Roman" pitchFamily="18" charset="0"/>
              </a:rPr>
              <a:t>Major requirements must be defined; however, some details can evolve with time.</a:t>
            </a:r>
          </a:p>
          <a:p>
            <a:pPr marL="457200" indent="-457200">
              <a:lnSpc>
                <a:spcPct val="150000"/>
              </a:lnSpc>
              <a:defRPr/>
            </a:pPr>
            <a:r>
              <a:rPr lang="en-US" sz="2200" dirty="0">
                <a:latin typeface="Times New Roman" pitchFamily="18" charset="0"/>
                <a:cs typeface="Times New Roman" pitchFamily="18" charset="0"/>
              </a:rPr>
              <a:t>There is a need to get a product to the market early.</a:t>
            </a:r>
          </a:p>
          <a:p>
            <a:pPr marL="457200" indent="-457200">
              <a:lnSpc>
                <a:spcPct val="150000"/>
              </a:lnSpc>
              <a:defRPr/>
            </a:pPr>
            <a:r>
              <a:rPr lang="en-US" sz="2200" dirty="0">
                <a:latin typeface="Times New Roman" pitchFamily="18" charset="0"/>
                <a:cs typeface="Times New Roman" pitchFamily="18" charset="0"/>
              </a:rPr>
              <a:t>A new technology is being used</a:t>
            </a:r>
          </a:p>
          <a:p>
            <a:pPr marL="457200" indent="-457200">
              <a:lnSpc>
                <a:spcPct val="150000"/>
              </a:lnSpc>
              <a:defRPr/>
            </a:pPr>
            <a:r>
              <a:rPr lang="en-US" sz="2200" dirty="0">
                <a:latin typeface="Times New Roman" pitchFamily="18" charset="0"/>
                <a:cs typeface="Times New Roman" pitchFamily="18" charset="0"/>
              </a:rPr>
              <a:t>Resources with needed skill set are not available</a:t>
            </a:r>
          </a:p>
          <a:p>
            <a:pPr marL="457200" indent="-457200">
              <a:lnSpc>
                <a:spcPct val="150000"/>
              </a:lnSpc>
              <a:defRPr/>
            </a:pPr>
            <a:r>
              <a:rPr lang="en-US" sz="2200" dirty="0">
                <a:latin typeface="Times New Roman" pitchFamily="18" charset="0"/>
                <a:cs typeface="Times New Roman" pitchFamily="18" charset="0"/>
              </a:rPr>
              <a:t>There are some high risk features and goals</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052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Agile development model</a:t>
            </a:r>
            <a:endParaRPr lang="en-US" sz="3200" b="1" dirty="0">
              <a:latin typeface="Times New Roman" panose="02020603050405020304" pitchFamily="18" charset="0"/>
              <a:cs typeface="Times New Roman" panose="02020603050405020304" pitchFamily="18" charset="0"/>
            </a:endParaRPr>
          </a:p>
        </p:txBody>
      </p:sp>
      <p:sp>
        <p:nvSpPr>
          <p:cNvPr id="5123" name="Content Placeholder 2"/>
          <p:cNvSpPr>
            <a:spLocks noGrp="1"/>
          </p:cNvSpPr>
          <p:nvPr>
            <p:ph idx="1"/>
          </p:nvPr>
        </p:nvSpPr>
        <p:spPr>
          <a:xfrm>
            <a:off x="0" y="1600200"/>
            <a:ext cx="9067800" cy="4876800"/>
          </a:xfrm>
        </p:spPr>
        <p:txBody>
          <a:bodyPr>
            <a:normAutofit/>
          </a:bodyPr>
          <a:lstStyle/>
          <a:p>
            <a:pPr>
              <a:lnSpc>
                <a:spcPct val="150000"/>
              </a:lnSpc>
              <a:defRPr/>
            </a:pPr>
            <a:r>
              <a:rPr lang="en-US" sz="2200" dirty="0" smtClean="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also a type of Incremental </a:t>
            </a:r>
            <a:r>
              <a:rPr lang="en-US" sz="2200" dirty="0" smtClean="0">
                <a:latin typeface="Times New Roman" panose="02020603050405020304" pitchFamily="18" charset="0"/>
                <a:cs typeface="Times New Roman" panose="02020603050405020304" pitchFamily="18" charset="0"/>
              </a:rPr>
              <a:t>model</a:t>
            </a:r>
          </a:p>
          <a:p>
            <a:pPr>
              <a:lnSpc>
                <a:spcPct val="150000"/>
              </a:lnSpc>
              <a:defRPr/>
            </a:pPr>
            <a:r>
              <a:rPr lang="en-US" sz="2200" dirty="0" smtClean="0">
                <a:latin typeface="Times New Roman" panose="02020603050405020304" pitchFamily="18" charset="0"/>
                <a:cs typeface="Times New Roman" panose="02020603050405020304" pitchFamily="18" charset="0"/>
              </a:rPr>
              <a:t>Breaks </a:t>
            </a:r>
            <a:r>
              <a:rPr lang="en-US" sz="2200" dirty="0">
                <a:latin typeface="Times New Roman" panose="02020603050405020304" pitchFamily="18" charset="0"/>
                <a:cs typeface="Times New Roman" panose="02020603050405020304" pitchFamily="18" charset="0"/>
              </a:rPr>
              <a:t>tasks into small increments with minimal </a:t>
            </a:r>
            <a:r>
              <a:rPr lang="en-US" sz="2200" dirty="0" smtClean="0">
                <a:latin typeface="Times New Roman" panose="02020603050405020304" pitchFamily="18" charset="0"/>
                <a:cs typeface="Times New Roman" panose="02020603050405020304" pitchFamily="18" charset="0"/>
              </a:rPr>
              <a:t>planning</a:t>
            </a:r>
          </a:p>
          <a:p>
            <a:pPr>
              <a:lnSpc>
                <a:spcPct val="150000"/>
              </a:lnSpc>
              <a:defRPr/>
            </a:pPr>
            <a:r>
              <a:rPr lang="en-US" sz="2200" dirty="0">
                <a:latin typeface="Times New Roman" panose="02020603050405020304" pitchFamily="18" charset="0"/>
                <a:cs typeface="Times New Roman" panose="02020603050405020304" pitchFamily="18" charset="0"/>
              </a:rPr>
              <a:t>Iterations are short time frames that typically last from one to four </a:t>
            </a:r>
            <a:r>
              <a:rPr lang="en-US" sz="2200" dirty="0" smtClean="0">
                <a:latin typeface="Times New Roman" panose="02020603050405020304" pitchFamily="18" charset="0"/>
                <a:cs typeface="Times New Roman" panose="02020603050405020304" pitchFamily="18" charset="0"/>
              </a:rPr>
              <a:t>weeks</a:t>
            </a:r>
          </a:p>
          <a:p>
            <a:pPr>
              <a:lnSpc>
                <a:spcPct val="150000"/>
              </a:lnSpc>
              <a:defRPr/>
            </a:pPr>
            <a:r>
              <a:rPr lang="en-US" sz="2200" dirty="0">
                <a:latin typeface="Times New Roman" panose="02020603050405020304" pitchFamily="18" charset="0"/>
                <a:cs typeface="Times New Roman" panose="02020603050405020304" pitchFamily="18" charset="0"/>
              </a:rPr>
              <a:t>Each iteration involves </a:t>
            </a:r>
            <a:r>
              <a:rPr lang="en-US" sz="2200" dirty="0" smtClean="0">
                <a:latin typeface="Times New Roman" panose="02020603050405020304" pitchFamily="18" charset="0"/>
                <a:cs typeface="Times New Roman" panose="02020603050405020304" pitchFamily="18" charset="0"/>
              </a:rPr>
              <a:t>planning</a:t>
            </a:r>
            <a:r>
              <a:rPr lang="en-US" sz="2200" dirty="0">
                <a:latin typeface="Times New Roman" panose="02020603050405020304" pitchFamily="18" charset="0"/>
                <a:cs typeface="Times New Roman" panose="02020603050405020304" pitchFamily="18" charset="0"/>
              </a:rPr>
              <a:t>, requirements analysis, design, coding, unit testing, and acceptance </a:t>
            </a:r>
            <a:r>
              <a:rPr lang="en-US" sz="2200" dirty="0" smtClean="0">
                <a:latin typeface="Times New Roman" panose="02020603050405020304" pitchFamily="18" charset="0"/>
                <a:cs typeface="Times New Roman" panose="02020603050405020304" pitchFamily="18" charset="0"/>
              </a:rPr>
              <a:t>testing</a:t>
            </a:r>
          </a:p>
          <a:p>
            <a:pPr>
              <a:lnSpc>
                <a:spcPct val="150000"/>
              </a:lnSpc>
              <a:defRPr/>
            </a:pPr>
            <a:r>
              <a:rPr lang="en-US" sz="2200" dirty="0">
                <a:latin typeface="Times New Roman" panose="02020603050405020304" pitchFamily="18" charset="0"/>
                <a:cs typeface="Times New Roman" panose="02020603050405020304" pitchFamily="18" charset="0"/>
              </a:rPr>
              <a:t>At the end of the iteration a working product is demonstrated to stakeholders</a:t>
            </a:r>
            <a:endParaRPr lang="en-U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B45E2ED-22FC-4F01-8C9C-72968CE27AB1}" type="slidenum">
              <a:rPr lang="en-US" smtClean="0"/>
              <a:pPr>
                <a:defRPr/>
              </a:pPr>
              <a:t>26</a:t>
            </a:fld>
            <a:endParaRPr lang="en-US" dirty="0"/>
          </a:p>
        </p:txBody>
      </p:sp>
      <p:cxnSp>
        <p:nvCxnSpPr>
          <p:cNvPr id="5" name="Straight Connector 4"/>
          <p:cNvCxnSpPr/>
          <p:nvPr/>
        </p:nvCxnSpPr>
        <p:spPr bwMode="auto">
          <a:xfrm>
            <a:off x="0" y="15240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912078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Agile development model</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B45E2ED-22FC-4F01-8C9C-72968CE27AB1}" type="slidenum">
              <a:rPr lang="en-US" smtClean="0"/>
              <a:pPr>
                <a:defRPr/>
              </a:pPr>
              <a:t>27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6" y="1280478"/>
            <a:ext cx="8285573" cy="5592762"/>
          </a:xfrm>
          <a:prstGeom prst="rect">
            <a:avLst/>
          </a:prstGeom>
        </p:spPr>
      </p:pic>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037228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Advantages of Agile model</a:t>
            </a:r>
          </a:p>
        </p:txBody>
      </p:sp>
      <p:sp>
        <p:nvSpPr>
          <p:cNvPr id="6147" name="Content Placeholder 2"/>
          <p:cNvSpPr>
            <a:spLocks noGrp="1"/>
          </p:cNvSpPr>
          <p:nvPr>
            <p:ph idx="1"/>
          </p:nvPr>
        </p:nvSpPr>
        <p:spPr>
          <a:xfrm>
            <a:off x="0" y="1600200"/>
            <a:ext cx="9144000" cy="4953000"/>
          </a:xfrm>
        </p:spPr>
        <p:txBody>
          <a:bodyPr>
            <a:normAutofit fontScale="92500"/>
          </a:bodyPr>
          <a:lstStyle/>
          <a:p>
            <a:pPr>
              <a:lnSpc>
                <a:spcPct val="150000"/>
              </a:lnSpc>
              <a:defRPr/>
            </a:pPr>
            <a:r>
              <a:rPr lang="en-US" sz="2400" dirty="0" smtClean="0">
                <a:latin typeface="Times New Roman" panose="02020603050405020304" pitchFamily="18" charset="0"/>
                <a:cs typeface="Times New Roman" panose="02020603050405020304" pitchFamily="18" charset="0"/>
              </a:rPr>
              <a:t>Customer </a:t>
            </a:r>
            <a:r>
              <a:rPr lang="en-US" sz="2400" dirty="0">
                <a:latin typeface="Times New Roman" panose="02020603050405020304" pitchFamily="18" charset="0"/>
                <a:cs typeface="Times New Roman" panose="02020603050405020304" pitchFamily="18" charset="0"/>
              </a:rPr>
              <a:t>satisfaction by rapid, continuous delivery of useful software.</a:t>
            </a:r>
          </a:p>
          <a:p>
            <a:pPr>
              <a:lnSpc>
                <a:spcPct val="150000"/>
              </a:lnSpc>
              <a:defRPr/>
            </a:pPr>
            <a:r>
              <a:rPr lang="en-US" sz="2400" dirty="0">
                <a:latin typeface="Times New Roman" panose="02020603050405020304" pitchFamily="18" charset="0"/>
                <a:cs typeface="Times New Roman" panose="02020603050405020304" pitchFamily="18" charset="0"/>
              </a:rPr>
              <a:t>People and interactions are emphasized rather than process and </a:t>
            </a:r>
            <a:r>
              <a:rPr lang="en-US" sz="2400" dirty="0" smtClean="0">
                <a:latin typeface="Times New Roman" panose="02020603050405020304" pitchFamily="18" charset="0"/>
                <a:cs typeface="Times New Roman" panose="02020603050405020304" pitchFamily="18" charset="0"/>
              </a:rPr>
              <a:t>tools.</a:t>
            </a:r>
          </a:p>
          <a:p>
            <a:pPr>
              <a:lnSpc>
                <a:spcPct val="150000"/>
              </a:lnSpc>
              <a:defRPr/>
            </a:pPr>
            <a:r>
              <a:rPr lang="en-US" sz="2400" dirty="0" smtClean="0">
                <a:latin typeface="Times New Roman" panose="02020603050405020304" pitchFamily="18" charset="0"/>
                <a:cs typeface="Times New Roman" panose="02020603050405020304" pitchFamily="18" charset="0"/>
              </a:rPr>
              <a:t>Customers</a:t>
            </a:r>
            <a:r>
              <a:rPr lang="en-US" sz="2400" dirty="0">
                <a:latin typeface="Times New Roman" panose="02020603050405020304" pitchFamily="18" charset="0"/>
                <a:cs typeface="Times New Roman" panose="02020603050405020304" pitchFamily="18" charset="0"/>
              </a:rPr>
              <a:t>, developers and testers constantly interact with each other.</a:t>
            </a:r>
          </a:p>
          <a:p>
            <a:pPr>
              <a:lnSpc>
                <a:spcPct val="150000"/>
              </a:lnSpc>
              <a:defRPr/>
            </a:pPr>
            <a:r>
              <a:rPr lang="en-US" sz="2400" dirty="0">
                <a:latin typeface="Times New Roman" panose="02020603050405020304" pitchFamily="18" charset="0"/>
                <a:cs typeface="Times New Roman" panose="02020603050405020304" pitchFamily="18" charset="0"/>
              </a:rPr>
              <a:t>Working software is delivered frequently (weeks rather than months).</a:t>
            </a:r>
          </a:p>
          <a:p>
            <a:pPr>
              <a:lnSpc>
                <a:spcPct val="150000"/>
              </a:lnSpc>
              <a:defRPr/>
            </a:pPr>
            <a:r>
              <a:rPr lang="en-US" sz="2400" dirty="0">
                <a:latin typeface="Times New Roman" panose="02020603050405020304" pitchFamily="18" charset="0"/>
                <a:cs typeface="Times New Roman" panose="02020603050405020304" pitchFamily="18" charset="0"/>
              </a:rPr>
              <a:t>Face-to-face conversation is the best form of communication.</a:t>
            </a:r>
          </a:p>
          <a:p>
            <a:pPr>
              <a:lnSpc>
                <a:spcPct val="150000"/>
              </a:lnSpc>
              <a:defRPr/>
            </a:pPr>
            <a:r>
              <a:rPr lang="en-US" sz="2400" dirty="0">
                <a:latin typeface="Times New Roman" panose="02020603050405020304" pitchFamily="18" charset="0"/>
                <a:cs typeface="Times New Roman" panose="02020603050405020304" pitchFamily="18" charset="0"/>
              </a:rPr>
              <a:t>Close, daily cooperation between business people and developers.</a:t>
            </a:r>
          </a:p>
          <a:p>
            <a:pPr>
              <a:lnSpc>
                <a:spcPct val="150000"/>
              </a:lnSpc>
              <a:defRPr/>
            </a:pPr>
            <a:r>
              <a:rPr lang="en-US" sz="2400" dirty="0" smtClean="0">
                <a:latin typeface="Times New Roman" panose="02020603050405020304" pitchFamily="18" charset="0"/>
                <a:cs typeface="Times New Roman" panose="02020603050405020304" pitchFamily="18" charset="0"/>
              </a:rPr>
              <a:t>Regular </a:t>
            </a:r>
            <a:r>
              <a:rPr lang="en-US" sz="2400" dirty="0">
                <a:latin typeface="Times New Roman" panose="02020603050405020304" pitchFamily="18" charset="0"/>
                <a:cs typeface="Times New Roman" panose="02020603050405020304" pitchFamily="18" charset="0"/>
              </a:rPr>
              <a:t>adaptation to changing circumstances.</a:t>
            </a:r>
          </a:p>
          <a:p>
            <a:pPr>
              <a:lnSpc>
                <a:spcPct val="150000"/>
              </a:lnSpc>
              <a:defRPr/>
            </a:pPr>
            <a:r>
              <a:rPr lang="en-US" sz="2400" dirty="0">
                <a:latin typeface="Times New Roman" panose="02020603050405020304" pitchFamily="18" charset="0"/>
                <a:cs typeface="Times New Roman" panose="02020603050405020304" pitchFamily="18" charset="0"/>
              </a:rPr>
              <a:t>Even late changes in requirements are welcomed</a:t>
            </a:r>
            <a:endParaRPr lang="en-US" dirty="0" smtClean="0"/>
          </a:p>
        </p:txBody>
      </p:sp>
      <p:sp>
        <p:nvSpPr>
          <p:cNvPr id="4" name="Slide Number Placeholder 3"/>
          <p:cNvSpPr>
            <a:spLocks noGrp="1"/>
          </p:cNvSpPr>
          <p:nvPr>
            <p:ph type="sldNum" sz="quarter" idx="12"/>
          </p:nvPr>
        </p:nvSpPr>
        <p:spPr/>
        <p:txBody>
          <a:bodyPr/>
          <a:lstStyle/>
          <a:p>
            <a:pPr>
              <a:defRPr/>
            </a:pPr>
            <a:fld id="{113592A6-8FDC-4ABD-974E-7B287A4E6A1C}" type="slidenum">
              <a:rPr lang="en-US" smtClean="0"/>
              <a:pPr>
                <a:defRPr/>
              </a:pPr>
              <a:t>28</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597486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Disadvantages </a:t>
            </a:r>
            <a:r>
              <a:rPr lang="en-US" sz="3200" b="1" dirty="0">
                <a:latin typeface="Times New Roman" panose="02020603050405020304" pitchFamily="18" charset="0"/>
                <a:cs typeface="Times New Roman" panose="02020603050405020304" pitchFamily="18" charset="0"/>
              </a:rPr>
              <a:t>of Agile model</a:t>
            </a:r>
          </a:p>
        </p:txBody>
      </p:sp>
      <p:sp>
        <p:nvSpPr>
          <p:cNvPr id="6147" name="Content Placeholder 2"/>
          <p:cNvSpPr>
            <a:spLocks noGrp="1"/>
          </p:cNvSpPr>
          <p:nvPr>
            <p:ph idx="1"/>
          </p:nvPr>
        </p:nvSpPr>
        <p:spPr>
          <a:xfrm>
            <a:off x="0" y="1600200"/>
            <a:ext cx="9144000" cy="4953000"/>
          </a:xfrm>
        </p:spPr>
        <p:txBody>
          <a:bodyPr>
            <a:normAutofit/>
          </a:bodyPr>
          <a:lstStyle/>
          <a:p>
            <a:pPr>
              <a:lnSpc>
                <a:spcPct val="150000"/>
              </a:lnSpc>
              <a:defRPr/>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case of some software deliverables, especially the large ones, it is difficult to assess the effort required at the beginning of the software development life cycle.</a:t>
            </a:r>
          </a:p>
          <a:p>
            <a:pPr>
              <a:lnSpc>
                <a:spcPct val="150000"/>
              </a:lnSpc>
              <a:defRPr/>
            </a:pPr>
            <a:r>
              <a:rPr lang="en-US" sz="2200" dirty="0">
                <a:latin typeface="Times New Roman" panose="02020603050405020304" pitchFamily="18" charset="0"/>
                <a:cs typeface="Times New Roman" panose="02020603050405020304" pitchFamily="18" charset="0"/>
              </a:rPr>
              <a:t>There is lack of emphasis on necessary designing and documentation.</a:t>
            </a:r>
          </a:p>
          <a:p>
            <a:pPr>
              <a:lnSpc>
                <a:spcPct val="150000"/>
              </a:lnSpc>
              <a:defRPr/>
            </a:pPr>
            <a:r>
              <a:rPr lang="en-US" sz="2200" dirty="0">
                <a:latin typeface="Times New Roman" panose="02020603050405020304" pitchFamily="18" charset="0"/>
                <a:cs typeface="Times New Roman" panose="02020603050405020304" pitchFamily="18" charset="0"/>
              </a:rPr>
              <a:t>The project can easily get taken off track if the customer representative is not clear what final outcome that they want.</a:t>
            </a:r>
          </a:p>
          <a:p>
            <a:pPr>
              <a:lnSpc>
                <a:spcPct val="150000"/>
              </a:lnSpc>
              <a:defRPr/>
            </a:pPr>
            <a:r>
              <a:rPr lang="en-US" sz="2200" dirty="0">
                <a:latin typeface="Times New Roman" panose="02020603050405020304" pitchFamily="18" charset="0"/>
                <a:cs typeface="Times New Roman" panose="02020603050405020304" pitchFamily="18" charset="0"/>
              </a:rPr>
              <a:t>Only senior programmers are capable of taking the kind of decisions required during the development process. Hence it has no place for newbie programmers, unless combined with experienced resources.</a:t>
            </a:r>
            <a:endParaRPr lang="en-US" sz="2200" dirty="0" smtClean="0"/>
          </a:p>
        </p:txBody>
      </p:sp>
      <p:sp>
        <p:nvSpPr>
          <p:cNvPr id="4" name="Slide Number Placeholder 3"/>
          <p:cNvSpPr>
            <a:spLocks noGrp="1"/>
          </p:cNvSpPr>
          <p:nvPr>
            <p:ph type="sldNum" sz="quarter" idx="12"/>
          </p:nvPr>
        </p:nvSpPr>
        <p:spPr/>
        <p:txBody>
          <a:bodyPr/>
          <a:lstStyle/>
          <a:p>
            <a:pPr>
              <a:defRPr/>
            </a:pPr>
            <a:fld id="{113592A6-8FDC-4ABD-974E-7B287A4E6A1C}" type="slidenum">
              <a:rPr lang="en-US" smtClean="0"/>
              <a:pPr>
                <a:defRPr/>
              </a:pPr>
              <a:t>29</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407810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Phases of SDLC</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45A623-9491-421C-8CF8-59527CC9EDBB}" type="slidenum">
              <a:rPr lang="en-US" smtClean="0"/>
              <a:pPr/>
              <a:t>3</a:t>
            </a:fld>
            <a:endParaRPr lang="en-US"/>
          </a:p>
        </p:txBody>
      </p:sp>
      <p:pic>
        <p:nvPicPr>
          <p:cNvPr id="6" name="Picture 5"/>
          <p:cNvPicPr>
            <a:picLocks noChangeAspect="1"/>
          </p:cNvPicPr>
          <p:nvPr/>
        </p:nvPicPr>
        <p:blipFill>
          <a:blip r:embed="rId2"/>
          <a:stretch>
            <a:fillRect/>
          </a:stretch>
        </p:blipFill>
        <p:spPr>
          <a:xfrm>
            <a:off x="1763898" y="1676400"/>
            <a:ext cx="4789302" cy="3500438"/>
          </a:xfrm>
          <a:prstGeom prst="rect">
            <a:avLst/>
          </a:prstGeom>
        </p:spPr>
      </p:pic>
      <p:sp>
        <p:nvSpPr>
          <p:cNvPr id="3" name="Rectangle 2"/>
          <p:cNvSpPr/>
          <p:nvPr/>
        </p:nvSpPr>
        <p:spPr>
          <a:xfrm>
            <a:off x="228600" y="5585102"/>
            <a:ext cx="8534400" cy="646331"/>
          </a:xfrm>
          <a:prstGeom prst="rect">
            <a:avLst/>
          </a:prstGeom>
        </p:spPr>
        <p:txBody>
          <a:bodyPr wrap="square">
            <a:spAutoFit/>
          </a:bodyPr>
          <a:lstStyle/>
          <a:p>
            <a:r>
              <a:rPr lang="en-US"/>
              <a:t>Each phase has its own set of objectives and deliverables that must be completed before moving on to the next phase.</a:t>
            </a:r>
          </a:p>
        </p:txBody>
      </p:sp>
    </p:spTree>
    <p:extLst>
      <p:ext uri="{BB962C8B-B14F-4D97-AF65-F5344CB8AC3E}">
        <p14:creationId xmlns:p14="http://schemas.microsoft.com/office/powerpoint/2010/main" val="3833921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Choosing the right Software development life cycle 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08921"/>
            <a:ext cx="9144000" cy="4373563"/>
          </a:xfrm>
        </p:spPr>
        <p:txBody>
          <a:bodyPr vert="horz" lIns="91440" tIns="45720" rIns="91440" bIns="45720" rtlCol="0">
            <a:normAutofit/>
          </a:bodyPr>
          <a:lstStyle/>
          <a:p>
            <a:pPr>
              <a:lnSpc>
                <a:spcPct val="150000"/>
              </a:lnSpc>
            </a:pPr>
            <a:r>
              <a:rPr lang="en-US" altLang="ar-SA" sz="2200" dirty="0">
                <a:latin typeface="Times New Roman" panose="02020603050405020304" pitchFamily="18" charset="0"/>
                <a:cs typeface="Times New Roman" panose="02020603050405020304" pitchFamily="18" charset="0"/>
              </a:rPr>
              <a:t>Understanding the different SDLC models is important for software developers, project managers, and other stakeholders involved in the software development process.</a:t>
            </a:r>
          </a:p>
          <a:p>
            <a:pPr>
              <a:lnSpc>
                <a:spcPct val="150000"/>
              </a:lnSpc>
            </a:pPr>
            <a:r>
              <a:rPr lang="en-US" altLang="ar-SA" sz="2200" dirty="0">
                <a:latin typeface="Times New Roman" panose="02020603050405020304" pitchFamily="18" charset="0"/>
                <a:cs typeface="Times New Roman" panose="02020603050405020304" pitchFamily="18" charset="0"/>
              </a:rPr>
              <a:t>Each model has its own strengths and weaknesses, and the right model should be chosen based on the specific requirements of the project.</a:t>
            </a:r>
          </a:p>
          <a:p>
            <a:pPr>
              <a:lnSpc>
                <a:spcPct val="150000"/>
              </a:lnSpc>
            </a:pPr>
            <a:r>
              <a:rPr lang="en-US" altLang="ar-SA" sz="2200" dirty="0">
                <a:latin typeface="Times New Roman" panose="02020603050405020304" pitchFamily="18" charset="0"/>
                <a:cs typeface="Times New Roman" panose="02020603050405020304" pitchFamily="18" charset="0"/>
              </a:rPr>
              <a:t>Using an appropriate SDLC model can help to ensure that the software development process is efficient, effective, and produces high-quality software.</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30</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115110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Choosing the right Software development life cycle 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08921"/>
            <a:ext cx="9144000" cy="4373563"/>
          </a:xfrm>
        </p:spPr>
        <p:txBody>
          <a:bodyPr vert="horz" lIns="91440" tIns="45720" rIns="91440" bIns="45720" rtlCol="0">
            <a:normAutofit/>
          </a:bodyPr>
          <a:lstStyle/>
          <a:p>
            <a:pPr>
              <a:lnSpc>
                <a:spcPct val="150000"/>
              </a:lnSpc>
            </a:pPr>
            <a:r>
              <a:rPr lang="en-US" altLang="ar-SA" sz="2200" dirty="0">
                <a:latin typeface="Times New Roman" panose="02020603050405020304" pitchFamily="18" charset="0"/>
                <a:cs typeface="Times New Roman" panose="02020603050405020304" pitchFamily="18" charset="0"/>
              </a:rPr>
              <a:t>Selecting the right SDLC is a process in itself that organization can implement internally or consult </a:t>
            </a:r>
            <a:r>
              <a:rPr lang="en-US" altLang="ar-SA" sz="2200" dirty="0" smtClean="0">
                <a:latin typeface="Times New Roman" panose="02020603050405020304" pitchFamily="18" charset="0"/>
                <a:cs typeface="Times New Roman" panose="02020603050405020304" pitchFamily="18" charset="0"/>
              </a:rPr>
              <a:t>for</a:t>
            </a:r>
          </a:p>
          <a:p>
            <a:pPr>
              <a:lnSpc>
                <a:spcPct val="150000"/>
              </a:lnSpc>
            </a:pPr>
            <a:r>
              <a:rPr lang="en-US" sz="2200" dirty="0">
                <a:latin typeface="Times New Roman" panose="02020603050405020304" pitchFamily="18" charset="0"/>
                <a:cs typeface="Times New Roman" panose="02020603050405020304" pitchFamily="18" charset="0"/>
              </a:rPr>
              <a:t>S</a:t>
            </a:r>
            <a:r>
              <a:rPr lang="en-US" sz="2200" dirty="0" smtClean="0">
                <a:latin typeface="Times New Roman" panose="02020603050405020304" pitchFamily="18" charset="0"/>
                <a:cs typeface="Times New Roman" panose="02020603050405020304" pitchFamily="18" charset="0"/>
              </a:rPr>
              <a:t>teps </a:t>
            </a:r>
            <a:r>
              <a:rPr lang="en-US" sz="2200" dirty="0">
                <a:latin typeface="Times New Roman" panose="02020603050405020304" pitchFamily="18" charset="0"/>
                <a:cs typeface="Times New Roman" panose="02020603050405020304" pitchFamily="18" charset="0"/>
              </a:rPr>
              <a:t>to get the </a:t>
            </a:r>
            <a:r>
              <a:rPr lang="en-US" sz="2200" dirty="0" smtClean="0">
                <a:latin typeface="Times New Roman" panose="02020603050405020304" pitchFamily="18" charset="0"/>
                <a:cs typeface="Times New Roman" panose="02020603050405020304" pitchFamily="18" charset="0"/>
              </a:rPr>
              <a:t>right selection.</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1: Learn the about SDLC </a:t>
            </a:r>
            <a:r>
              <a:rPr lang="en-US" altLang="ar-SA" sz="2200" dirty="0" smtClean="0">
                <a:latin typeface="Times New Roman" panose="02020603050405020304" pitchFamily="18" charset="0"/>
                <a:cs typeface="Times New Roman" panose="02020603050405020304" pitchFamily="18" charset="0"/>
              </a:rPr>
              <a:t>Models - </a:t>
            </a:r>
            <a:r>
              <a:rPr lang="en-US" altLang="ar-SA" sz="2200" dirty="0">
                <a:latin typeface="Times New Roman" panose="02020603050405020304" pitchFamily="18" charset="0"/>
                <a:cs typeface="Times New Roman" panose="02020603050405020304" pitchFamily="18" charset="0"/>
              </a:rPr>
              <a:t>already </a:t>
            </a:r>
            <a:r>
              <a:rPr lang="en-US" altLang="ar-SA" sz="2200" dirty="0" smtClean="0">
                <a:latin typeface="Times New Roman" panose="02020603050405020304" pitchFamily="18" charset="0"/>
                <a:cs typeface="Times New Roman" panose="02020603050405020304" pitchFamily="18" charset="0"/>
              </a:rPr>
              <a:t>covered</a:t>
            </a:r>
            <a:endParaRPr lang="en-US" altLang="ar-SA"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2: Assess the needs of Stakeholders</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3: Define the criteria</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4: Decide</a:t>
            </a:r>
            <a:endParaRPr lang="en-US" altLang="ar-SA" sz="2200" dirty="0" smtClean="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31</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385340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STEP 2: Assess the needs of Stakeholders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08921"/>
            <a:ext cx="9144000" cy="4373563"/>
          </a:xfrm>
        </p:spPr>
        <p:txBody>
          <a:bodyPr vert="horz" lIns="91440" tIns="45720" rIns="91440" bIns="45720" rtlCol="0">
            <a:normAutofit/>
          </a:bodyPr>
          <a:lstStyle/>
          <a:p>
            <a:pPr>
              <a:lnSpc>
                <a:spcPct val="150000"/>
              </a:lnSpc>
            </a:pPr>
            <a:r>
              <a:rPr lang="en-US" altLang="ar-SA" sz="2200" dirty="0">
                <a:latin typeface="Times New Roman" panose="02020603050405020304" pitchFamily="18" charset="0"/>
                <a:cs typeface="Times New Roman" panose="02020603050405020304" pitchFamily="18" charset="0"/>
              </a:rPr>
              <a:t>We must study the business domain, stakeholders concerns and requirements, business priorities, our technical capability and ability, and technology constraints to be able to choose the right SDLC against their selection criteria.</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32</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820806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STEP 3: Define the criteria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19200"/>
            <a:ext cx="9144000" cy="5440362"/>
          </a:xfrm>
        </p:spPr>
        <p:txBody>
          <a:bodyPr vert="horz" lIns="91440" tIns="45720" rIns="91440" bIns="45720" rtlCol="0">
            <a:noAutofit/>
          </a:bodyPr>
          <a:lstStyle/>
          <a:p>
            <a:pPr>
              <a:lnSpc>
                <a:spcPct val="150000"/>
              </a:lnSpc>
            </a:pPr>
            <a:r>
              <a:rPr lang="en-US" altLang="ar-SA" sz="2200" dirty="0">
                <a:latin typeface="Times New Roman" panose="02020603050405020304" pitchFamily="18" charset="0"/>
                <a:cs typeface="Times New Roman" panose="02020603050405020304" pitchFamily="18" charset="0"/>
              </a:rPr>
              <a:t>Some of the selection criteria or arguments that you may use to select an SDLC are</a:t>
            </a:r>
            <a:r>
              <a:rPr lang="en-US" altLang="ar-SA" sz="2200" dirty="0" smtClean="0">
                <a:latin typeface="Times New Roman" panose="02020603050405020304" pitchFamily="18" charset="0"/>
                <a:cs typeface="Times New Roman" panose="02020603050405020304" pitchFamily="18" charset="0"/>
              </a:rPr>
              <a:t>:</a:t>
            </a:r>
            <a:endParaRPr lang="en-US" altLang="ar-SA"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size of our team and their skills?</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selected technology we use for implementing the solution?</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client and stakeholders concerns and priorities?</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geographical situation (distributed team)?</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size and complexity of our software?</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type of projects we do?</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our software engineering capability?</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33</a:t>
            </a:fld>
            <a:endParaRPr lang="en-US" dirty="0"/>
          </a:p>
        </p:txBody>
      </p:sp>
      <p:cxnSp>
        <p:nvCxnSpPr>
          <p:cNvPr id="5" name="Straight Connector 4"/>
          <p:cNvCxnSpPr/>
          <p:nvPr/>
        </p:nvCxnSpPr>
        <p:spPr bwMode="auto">
          <a:xfrm>
            <a:off x="0" y="11430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036731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smtClean="0">
                <a:latin typeface="Times New Roman" panose="02020603050405020304" pitchFamily="18" charset="0"/>
              </a:rPr>
              <a:t>Some Recommended criteria</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34</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graphicFrame>
        <p:nvGraphicFramePr>
          <p:cNvPr id="9" name="Table 8"/>
          <p:cNvGraphicFramePr>
            <a:graphicFrameLocks noGrp="1"/>
          </p:cNvGraphicFramePr>
          <p:nvPr>
            <p:extLst>
              <p:ext uri="{D42A27DB-BD31-4B8C-83A1-F6EECF244321}">
                <p14:modId xmlns:p14="http://schemas.microsoft.com/office/powerpoint/2010/main" val="1168366672"/>
              </p:ext>
            </p:extLst>
          </p:nvPr>
        </p:nvGraphicFramePr>
        <p:xfrm>
          <a:off x="152401" y="1600197"/>
          <a:ext cx="8839199" cy="4953008"/>
        </p:xfrm>
        <a:graphic>
          <a:graphicData uri="http://schemas.openxmlformats.org/drawingml/2006/table">
            <a:tbl>
              <a:tblPr firstRow="1" firstCol="1" bandRow="1">
                <a:tableStyleId>{5940675A-B579-460E-94D1-54222C63F5DA}</a:tableStyleId>
              </a:tblPr>
              <a:tblGrid>
                <a:gridCol w="2285999">
                  <a:extLst>
                    <a:ext uri="{9D8B030D-6E8A-4147-A177-3AD203B41FA5}">
                      <a16:colId xmlns:a16="http://schemas.microsoft.com/office/drawing/2014/main" val="3637896539"/>
                    </a:ext>
                  </a:extLst>
                </a:gridCol>
                <a:gridCol w="928255">
                  <a:extLst>
                    <a:ext uri="{9D8B030D-6E8A-4147-A177-3AD203B41FA5}">
                      <a16:colId xmlns:a16="http://schemas.microsoft.com/office/drawing/2014/main" val="84076668"/>
                    </a:ext>
                  </a:extLst>
                </a:gridCol>
                <a:gridCol w="949666">
                  <a:extLst>
                    <a:ext uri="{9D8B030D-6E8A-4147-A177-3AD203B41FA5}">
                      <a16:colId xmlns:a16="http://schemas.microsoft.com/office/drawing/2014/main" val="138234167"/>
                    </a:ext>
                  </a:extLst>
                </a:gridCol>
                <a:gridCol w="1241871">
                  <a:extLst>
                    <a:ext uri="{9D8B030D-6E8A-4147-A177-3AD203B41FA5}">
                      <a16:colId xmlns:a16="http://schemas.microsoft.com/office/drawing/2014/main" val="1456990000"/>
                    </a:ext>
                  </a:extLst>
                </a:gridCol>
                <a:gridCol w="1022717">
                  <a:extLst>
                    <a:ext uri="{9D8B030D-6E8A-4147-A177-3AD203B41FA5}">
                      <a16:colId xmlns:a16="http://schemas.microsoft.com/office/drawing/2014/main" val="1863771820"/>
                    </a:ext>
                  </a:extLst>
                </a:gridCol>
                <a:gridCol w="1168820">
                  <a:extLst>
                    <a:ext uri="{9D8B030D-6E8A-4147-A177-3AD203B41FA5}">
                      <a16:colId xmlns:a16="http://schemas.microsoft.com/office/drawing/2014/main" val="1778637164"/>
                    </a:ext>
                  </a:extLst>
                </a:gridCol>
                <a:gridCol w="1241871">
                  <a:extLst>
                    <a:ext uri="{9D8B030D-6E8A-4147-A177-3AD203B41FA5}">
                      <a16:colId xmlns:a16="http://schemas.microsoft.com/office/drawing/2014/main" val="1731692921"/>
                    </a:ext>
                  </a:extLst>
                </a:gridCol>
              </a:tblGrid>
              <a:tr h="776825">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Factors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Waterfall</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V-Shaped</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smtClean="0">
                          <a:effectLst/>
                          <a:latin typeface="Times New Roman" panose="02020603050405020304" pitchFamily="18" charset="0"/>
                          <a:cs typeface="Times New Roman" panose="02020603050405020304" pitchFamily="18" charset="0"/>
                        </a:rPr>
                        <a:t>Prototyping</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a:effectLst/>
                          <a:latin typeface="Times New Roman" panose="02020603050405020304" pitchFamily="18" charset="0"/>
                          <a:cs typeface="Times New Roman" panose="02020603050405020304" pitchFamily="18" charset="0"/>
                        </a:rPr>
                        <a:t>Spiral</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Iterative </a:t>
                      </a:r>
                      <a:r>
                        <a:rPr lang="en-US" sz="1600" b="1" dirty="0" smtClean="0">
                          <a:effectLst/>
                          <a:latin typeface="Times New Roman" panose="02020603050405020304" pitchFamily="18" charset="0"/>
                          <a:cs typeface="Times New Roman" panose="02020603050405020304" pitchFamily="18" charset="0"/>
                        </a:rPr>
                        <a:t>&amp; </a:t>
                      </a:r>
                      <a:r>
                        <a:rPr lang="en-US" sz="1600" b="1" dirty="0">
                          <a:effectLst/>
                          <a:latin typeface="Times New Roman" panose="02020603050405020304" pitchFamily="18" charset="0"/>
                          <a:cs typeface="Times New Roman" panose="02020603050405020304" pitchFamily="18" charset="0"/>
                        </a:rPr>
                        <a:t>Incremental</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Agile</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3451659329"/>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Unclear User Requirement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1560330507"/>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Unfamiliar Technology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3405239724"/>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Complex 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741526241"/>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Reliable system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564209870"/>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Short Time Schedule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1681359330"/>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Strong Project Management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3688477316"/>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Cost limitation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1721549976"/>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Visibility of Stakeholders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136737223"/>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Skills limitation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542456022"/>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Documentation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994579017"/>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Component reusability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4222019709"/>
                  </a:ext>
                </a:extLst>
              </a:tr>
            </a:tbl>
          </a:graphicData>
        </a:graphic>
      </p:graphicFrame>
    </p:spTree>
    <p:extLst>
      <p:ext uri="{BB962C8B-B14F-4D97-AF65-F5344CB8AC3E}">
        <p14:creationId xmlns:p14="http://schemas.microsoft.com/office/powerpoint/2010/main" val="3938025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Software Development Approaches </a:t>
            </a:r>
            <a:r>
              <a:rPr lang="en-US" sz="3200" b="1" dirty="0">
                <a:latin typeface="Times New Roman" panose="02020603050405020304" pitchFamily="18" charset="0"/>
                <a:cs typeface="Times New Roman" panose="02020603050405020304" pitchFamily="18" charset="0"/>
              </a:rPr>
              <a:t>to SDLC </a:t>
            </a:r>
          </a:p>
        </p:txBody>
      </p:sp>
      <p:sp>
        <p:nvSpPr>
          <p:cNvPr id="10243" name="Content Placeholder 2"/>
          <p:cNvSpPr>
            <a:spLocks noGrp="1"/>
          </p:cNvSpPr>
          <p:nvPr>
            <p:ph idx="1"/>
          </p:nvPr>
        </p:nvSpPr>
        <p:spPr>
          <a:xfrm>
            <a:off x="76200" y="1600200"/>
            <a:ext cx="8915400" cy="4756150"/>
          </a:xfrm>
        </p:spPr>
        <p:txBody>
          <a:bodyPr vert="horz" lIns="91440" tIns="45720" rIns="91440" bIns="45720" rtlCol="0">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Two common approaches in software development</a:t>
            </a:r>
          </a:p>
          <a:p>
            <a:pPr marL="85725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Traditional Approach(structured </a:t>
            </a:r>
            <a:r>
              <a:rPr lang="en-US" sz="2200" dirty="0" smtClean="0">
                <a:latin typeface="Times New Roman" panose="02020603050405020304" pitchFamily="18" charset="0"/>
                <a:cs typeface="Times New Roman" panose="02020603050405020304" pitchFamily="18" charset="0"/>
              </a:rPr>
              <a:t>approach)</a:t>
            </a:r>
          </a:p>
          <a:p>
            <a:pPr marL="85725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object-oriented (OO) </a:t>
            </a:r>
            <a:r>
              <a:rPr lang="en-US" sz="2200" dirty="0" smtClean="0">
                <a:latin typeface="Times New Roman" panose="02020603050405020304" pitchFamily="18" charset="0"/>
                <a:cs typeface="Times New Roman" panose="02020603050405020304" pitchFamily="18" charset="0"/>
              </a:rPr>
              <a:t>approach</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C104FB35-D782-4151-AD5B-250C6512D3E9}" type="slidenum">
              <a:rPr lang="en-US" smtClean="0"/>
              <a:pPr>
                <a:defRPr/>
              </a:pPr>
              <a:t>35</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990022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lIns="91440" tIns="45720" rIns="91440" bIns="45720" rtlCol="0" anchor="ctr">
            <a:normAutofit/>
          </a:bodyPr>
          <a:lstStyle/>
          <a:p>
            <a:r>
              <a:rPr lang="en-US" altLang="en-US" sz="3200" b="1">
                <a:latin typeface="Times New Roman" panose="02020603050405020304" pitchFamily="18" charset="0"/>
                <a:cs typeface="Times New Roman" panose="02020603050405020304" pitchFamily="18" charset="0"/>
              </a:rPr>
              <a:t>Structured vs. OO Methodology</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C3CB5F-B922-41AD-858F-98F0398F3B1E}"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graphicFrame>
        <p:nvGraphicFramePr>
          <p:cNvPr id="2" name="Table 1"/>
          <p:cNvGraphicFramePr>
            <a:graphicFrameLocks noGrp="1"/>
          </p:cNvGraphicFramePr>
          <p:nvPr>
            <p:extLst>
              <p:ext uri="{D42A27DB-BD31-4B8C-83A1-F6EECF244321}">
                <p14:modId xmlns:p14="http://schemas.microsoft.com/office/powerpoint/2010/main" val="2432060127"/>
              </p:ext>
            </p:extLst>
          </p:nvPr>
        </p:nvGraphicFramePr>
        <p:xfrm>
          <a:off x="381000" y="1600200"/>
          <a:ext cx="8534400" cy="5080000"/>
        </p:xfrm>
        <a:graphic>
          <a:graphicData uri="http://schemas.openxmlformats.org/drawingml/2006/table">
            <a:tbl>
              <a:tblPr>
                <a:tableStyleId>{5940675A-B579-460E-94D1-54222C63F5DA}</a:tableStyleId>
              </a:tblPr>
              <a:tblGrid>
                <a:gridCol w="4927565">
                  <a:extLst>
                    <a:ext uri="{9D8B030D-6E8A-4147-A177-3AD203B41FA5}">
                      <a16:colId xmlns:a16="http://schemas.microsoft.com/office/drawing/2014/main" val="3374792052"/>
                    </a:ext>
                  </a:extLst>
                </a:gridCol>
                <a:gridCol w="3606835">
                  <a:extLst>
                    <a:ext uri="{9D8B030D-6E8A-4147-A177-3AD203B41FA5}">
                      <a16:colId xmlns:a16="http://schemas.microsoft.com/office/drawing/2014/main" val="1271779484"/>
                    </a:ext>
                  </a:extLst>
                </a:gridCol>
              </a:tblGrid>
              <a:tr h="457200">
                <a:tc>
                  <a:txBody>
                    <a:bodyPr/>
                    <a:lstStyle/>
                    <a:p>
                      <a:pPr algn="l" fontAlgn="b"/>
                      <a:r>
                        <a:rPr lang="en-US" sz="1800" b="1" u="none" strike="noStrike">
                          <a:effectLst/>
                        </a:rPr>
                        <a:t>Object-Oriented Approach</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b="1" u="none" strike="noStrike" dirty="0">
                          <a:effectLst/>
                        </a:rPr>
                        <a:t>Structured Approach</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90846798"/>
                  </a:ext>
                </a:extLst>
              </a:tr>
              <a:tr h="660400">
                <a:tc>
                  <a:txBody>
                    <a:bodyPr/>
                    <a:lstStyle/>
                    <a:p>
                      <a:pPr algn="l" fontAlgn="b"/>
                      <a:r>
                        <a:rPr lang="en-US" sz="1800" u="none" strike="noStrike" dirty="0">
                          <a:effectLst/>
                        </a:rPr>
                        <a:t>Focuses on objects (with properties and behaviors)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a:effectLst/>
                        </a:rPr>
                        <a:t>Focuses on processes (step-by-step execution)</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916129777"/>
                  </a:ext>
                </a:extLst>
              </a:tr>
              <a:tr h="660400">
                <a:tc>
                  <a:txBody>
                    <a:bodyPr/>
                    <a:lstStyle/>
                    <a:p>
                      <a:pPr algn="l" fontAlgn="b"/>
                      <a:r>
                        <a:rPr lang="en-US" sz="1800" u="none" strike="noStrike" dirty="0">
                          <a:effectLst/>
                        </a:rPr>
                        <a:t>Data and operations are encapsulated within objects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a:effectLst/>
                        </a:rPr>
                        <a:t>Data and operations are separate</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64362211"/>
                  </a:ext>
                </a:extLst>
              </a:tr>
              <a:tr h="990600">
                <a:tc>
                  <a:txBody>
                    <a:bodyPr/>
                    <a:lstStyle/>
                    <a:p>
                      <a:pPr algn="l" fontAlgn="b"/>
                      <a:r>
                        <a:rPr lang="en-US" sz="1800" u="none" strike="noStrike">
                          <a:effectLst/>
                        </a:rPr>
                        <a:t>Bottom-up development (building from smaller components)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a:effectLst/>
                        </a:rPr>
                        <a:t>Top-down development (breaking down a problem into smaller subproblems)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41526292"/>
                  </a:ext>
                </a:extLst>
              </a:tr>
              <a:tr h="660400">
                <a:tc>
                  <a:txBody>
                    <a:bodyPr/>
                    <a:lstStyle/>
                    <a:p>
                      <a:pPr algn="l" fontAlgn="b"/>
                      <a:r>
                        <a:rPr lang="en-US" sz="1800" u="none" strike="noStrike">
                          <a:effectLst/>
                        </a:rPr>
                        <a:t>Inheritance and polymorphism support code reuse</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a:effectLst/>
                        </a:rPr>
                        <a:t>Modularization supports code reuse</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833177167"/>
                  </a:ext>
                </a:extLst>
              </a:tr>
              <a:tr h="660400">
                <a:tc>
                  <a:txBody>
                    <a:bodyPr/>
                    <a:lstStyle/>
                    <a:p>
                      <a:pPr algn="l" fontAlgn="b"/>
                      <a:r>
                        <a:rPr lang="en-US" sz="1800" u="none" strike="noStrike">
                          <a:effectLst/>
                        </a:rPr>
                        <a:t>Real-world modeling is more intuitive</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a:effectLst/>
                        </a:rPr>
                        <a:t>Less intuitive for complex systems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582480114"/>
                  </a:ext>
                </a:extLst>
              </a:tr>
              <a:tr h="660400">
                <a:tc>
                  <a:txBody>
                    <a:bodyPr/>
                    <a:lstStyle/>
                    <a:p>
                      <a:pPr algn="l" fontAlgn="b"/>
                      <a:r>
                        <a:rPr lang="en-US" sz="1800" u="none" strike="noStrike">
                          <a:effectLst/>
                        </a:rPr>
                        <a:t>Typically used for larger, complex systems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a:effectLst/>
                        </a:rPr>
                        <a:t>Suitable for smaller, simpler systems</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693561782"/>
                  </a:ext>
                </a:extLst>
              </a:tr>
              <a:tr h="330200">
                <a:tc>
                  <a:txBody>
                    <a:bodyPr/>
                    <a:lstStyle/>
                    <a:p>
                      <a:pPr algn="l" fontAlgn="b"/>
                      <a:r>
                        <a:rPr lang="en-US" sz="1800" u="none" strike="noStrike">
                          <a:effectLst/>
                        </a:rPr>
                        <a:t>Examples: Java, C++, Python</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dirty="0">
                          <a:effectLst/>
                        </a:rPr>
                        <a:t>Examples: C, Pascal</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984832848"/>
                  </a:ext>
                </a:extLst>
              </a:tr>
            </a:tbl>
          </a:graphicData>
        </a:graphic>
      </p:graphicFrame>
    </p:spTree>
    <p:extLst>
      <p:ext uri="{BB962C8B-B14F-4D97-AF65-F5344CB8AC3E}">
        <p14:creationId xmlns:p14="http://schemas.microsoft.com/office/powerpoint/2010/main" val="3455600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1"/>
            <a:ext cx="8229600" cy="1905000"/>
          </a:xfrm>
        </p:spPr>
        <p:txBody>
          <a:bodyPr>
            <a:normAutofit/>
          </a:bodyPr>
          <a:lstStyle/>
          <a:p>
            <a:pPr algn="ctr">
              <a:buNone/>
            </a:pPr>
            <a:r>
              <a:rPr lang="en-US" sz="9600" b="1" dirty="0" smtClean="0"/>
              <a:t>END!</a:t>
            </a:r>
            <a:endParaRPr lang="en-US" sz="9600" b="1" dirty="0"/>
          </a:p>
        </p:txBody>
      </p:sp>
      <p:sp>
        <p:nvSpPr>
          <p:cNvPr id="4" name="Slide Number Placeholder 3"/>
          <p:cNvSpPr>
            <a:spLocks noGrp="1"/>
          </p:cNvSpPr>
          <p:nvPr>
            <p:ph type="sldNum" sz="quarter" idx="12"/>
          </p:nvPr>
        </p:nvSpPr>
        <p:spPr/>
        <p:txBody>
          <a:bodyPr/>
          <a:lstStyle/>
          <a:p>
            <a:fld id="{1D45A623-9491-421C-8CF8-59527CC9EDBB}" type="slidenum">
              <a:rPr lang="en-US" smtClean="0"/>
              <a:pPr/>
              <a:t>37</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Phases of SDLC</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600200"/>
            <a:ext cx="9067800" cy="4525963"/>
          </a:xfrm>
        </p:spPr>
        <p:txBody>
          <a:bodyPr vert="horz" lIns="91440" tIns="45720" rIns="91440" bIns="45720" rtlCol="0">
            <a:normAutofit/>
          </a:bodyPr>
          <a:lstStyle/>
          <a:p>
            <a:pPr>
              <a:lnSpc>
                <a:spcPct val="150000"/>
              </a:lnSpc>
            </a:pPr>
            <a:r>
              <a:rPr lang="en-US" sz="2200" b="1" dirty="0">
                <a:latin typeface="Times New Roman" panose="02020603050405020304" pitchFamily="18" charset="0"/>
                <a:cs typeface="Times New Roman" panose="02020603050405020304" pitchFamily="18" charset="0"/>
              </a:rPr>
              <a:t>Project planning </a:t>
            </a:r>
            <a:r>
              <a:rPr lang="en-US" sz="2200" dirty="0">
                <a:latin typeface="Times New Roman" panose="02020603050405020304" pitchFamily="18" charset="0"/>
                <a:cs typeface="Times New Roman" panose="02020603050405020304" pitchFamily="18" charset="0"/>
              </a:rPr>
              <a:t>– initiate</a:t>
            </a:r>
            <a:r>
              <a:rPr lang="en-US" sz="2200" dirty="0" smtClean="0">
                <a:latin typeface="Times New Roman" panose="02020603050405020304" pitchFamily="18" charset="0"/>
                <a:cs typeface="Times New Roman" panose="02020603050405020304" pitchFamily="18" charset="0"/>
              </a:rPr>
              <a:t>, identify the scope, determine project goals and objectives,  </a:t>
            </a:r>
            <a:r>
              <a:rPr lang="en-US" sz="2200" dirty="0">
                <a:latin typeface="Times New Roman" panose="02020603050405020304" pitchFamily="18" charset="0"/>
                <a:cs typeface="Times New Roman" panose="02020603050405020304" pitchFamily="18" charset="0"/>
              </a:rPr>
              <a:t>ensure feasibility, plan schedule, obtain approval for project</a:t>
            </a:r>
          </a:p>
          <a:p>
            <a:pPr>
              <a:lnSpc>
                <a:spcPct val="150000"/>
              </a:lnSpc>
            </a:pPr>
            <a:r>
              <a:rPr lang="en-US" sz="2200" b="1" dirty="0">
                <a:latin typeface="Times New Roman" panose="02020603050405020304" pitchFamily="18" charset="0"/>
                <a:cs typeface="Times New Roman" panose="02020603050405020304" pitchFamily="18" charset="0"/>
              </a:rPr>
              <a:t>Analysis</a:t>
            </a:r>
            <a:r>
              <a:rPr lang="en-US" sz="2200" dirty="0">
                <a:latin typeface="Times New Roman" panose="02020603050405020304" pitchFamily="18" charset="0"/>
                <a:cs typeface="Times New Roman" panose="02020603050405020304" pitchFamily="18" charset="0"/>
              </a:rPr>
              <a:t> – understand business needs and processing requirements</a:t>
            </a:r>
          </a:p>
          <a:p>
            <a:pPr>
              <a:lnSpc>
                <a:spcPct val="150000"/>
              </a:lnSpc>
            </a:pPr>
            <a:r>
              <a:rPr lang="en-US" sz="2200" b="1" dirty="0">
                <a:latin typeface="Times New Roman" panose="02020603050405020304" pitchFamily="18" charset="0"/>
                <a:cs typeface="Times New Roman" panose="02020603050405020304" pitchFamily="18" charset="0"/>
              </a:rPr>
              <a:t>Design</a:t>
            </a:r>
            <a:r>
              <a:rPr lang="en-US" sz="2200" dirty="0">
                <a:latin typeface="Times New Roman" panose="02020603050405020304" pitchFamily="18" charset="0"/>
                <a:cs typeface="Times New Roman" panose="02020603050405020304" pitchFamily="18" charset="0"/>
              </a:rPr>
              <a:t> – define solution system based on requirements and analysis decisions</a:t>
            </a:r>
          </a:p>
          <a:p>
            <a:pPr>
              <a:lnSpc>
                <a:spcPct val="150000"/>
              </a:lnSpc>
            </a:pPr>
            <a:r>
              <a:rPr lang="en-US" sz="2200" b="1" dirty="0">
                <a:latin typeface="Times New Roman" panose="02020603050405020304" pitchFamily="18" charset="0"/>
                <a:cs typeface="Times New Roman" panose="02020603050405020304" pitchFamily="18" charset="0"/>
              </a:rPr>
              <a:t>Implementation</a:t>
            </a:r>
            <a:r>
              <a:rPr lang="en-US" sz="2200" dirty="0">
                <a:latin typeface="Times New Roman" panose="02020603050405020304" pitchFamily="18" charset="0"/>
                <a:cs typeface="Times New Roman" panose="02020603050405020304" pitchFamily="18" charset="0"/>
              </a:rPr>
              <a:t> – construct, test, train users, and install new system</a:t>
            </a:r>
          </a:p>
          <a:p>
            <a:pPr>
              <a:lnSpc>
                <a:spcPct val="150000"/>
              </a:lnSpc>
            </a:pPr>
            <a:r>
              <a:rPr lang="en-US" sz="2200" b="1" dirty="0">
                <a:latin typeface="Times New Roman" panose="02020603050405020304" pitchFamily="18" charset="0"/>
                <a:cs typeface="Times New Roman" panose="02020603050405020304" pitchFamily="18" charset="0"/>
              </a:rPr>
              <a:t>Support</a:t>
            </a:r>
            <a:r>
              <a:rPr lang="en-US" sz="2200" dirty="0">
                <a:latin typeface="Times New Roman" panose="02020603050405020304" pitchFamily="18" charset="0"/>
                <a:cs typeface="Times New Roman" panose="02020603050405020304" pitchFamily="18" charset="0"/>
              </a:rPr>
              <a:t> – keep system running </a:t>
            </a:r>
            <a:r>
              <a:rPr lang="en-US" sz="2200" dirty="0" smtClean="0">
                <a:latin typeface="Times New Roman" panose="02020603050405020304" pitchFamily="18" charset="0"/>
                <a:cs typeface="Times New Roman" panose="02020603050405020304" pitchFamily="18" charset="0"/>
              </a:rPr>
              <a:t>, improve</a:t>
            </a:r>
            <a:r>
              <a:rPr lang="en-US" sz="2200" dirty="0">
                <a:latin typeface="Times New Roman" panose="02020603050405020304" pitchFamily="18" charset="0"/>
                <a:cs typeface="Times New Roman" panose="02020603050405020304" pitchFamily="18" charset="0"/>
              </a:rPr>
              <a:t>, fix defects, make enhancements, and provide support to the users.</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45A623-9491-421C-8CF8-59527CC9EDBB}" type="slidenum">
              <a:rPr lang="en-US" smtClean="0"/>
              <a:pPr/>
              <a:t>4</a:t>
            </a:fld>
            <a:endParaRPr lang="en-US"/>
          </a:p>
        </p:txBody>
      </p:sp>
    </p:spTree>
    <p:extLst>
      <p:ext uri="{BB962C8B-B14F-4D97-AF65-F5344CB8AC3E}">
        <p14:creationId xmlns:p14="http://schemas.microsoft.com/office/powerpoint/2010/main" val="194916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SDLC Models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95400"/>
            <a:ext cx="8763000" cy="5181600"/>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The followings are most common </a:t>
            </a:r>
            <a:r>
              <a:rPr lang="en-US" altLang="en-US" sz="2200" dirty="0"/>
              <a:t>SDLC </a:t>
            </a:r>
            <a:r>
              <a:rPr lang="en-US" altLang="en-US" sz="2200" dirty="0" smtClean="0"/>
              <a:t>Models:</a:t>
            </a:r>
          </a:p>
          <a:p>
            <a:pPr lvl="1"/>
            <a:r>
              <a:rPr lang="en-US" sz="2200" dirty="0">
                <a:latin typeface="Times New Roman" panose="02020603050405020304" pitchFamily="18" charset="0"/>
                <a:cs typeface="Times New Roman" panose="02020603050405020304" pitchFamily="18" charset="0"/>
              </a:rPr>
              <a:t>Waterfall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Iterative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Spiral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V –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Prototyping Models</a:t>
            </a:r>
          </a:p>
          <a:p>
            <a:pPr lvl="1"/>
            <a:r>
              <a:rPr lang="en-US" sz="2200" dirty="0">
                <a:latin typeface="Times New Roman" panose="02020603050405020304" pitchFamily="18" charset="0"/>
                <a:cs typeface="Times New Roman" panose="02020603050405020304" pitchFamily="18" charset="0"/>
              </a:rPr>
              <a:t>Agile Model</a:t>
            </a:r>
          </a:p>
          <a:p>
            <a:pPr lvl="1"/>
            <a:r>
              <a:rPr lang="en-US" sz="2200" dirty="0" smtClean="0">
                <a:latin typeface="Times New Roman" panose="02020603050405020304" pitchFamily="18" charset="0"/>
                <a:cs typeface="Times New Roman" panose="02020603050405020304" pitchFamily="18" charset="0"/>
              </a:rPr>
              <a:t>Big </a:t>
            </a:r>
            <a:r>
              <a:rPr lang="en-US" sz="2200" dirty="0">
                <a:latin typeface="Times New Roman" panose="02020603050405020304" pitchFamily="18" charset="0"/>
                <a:cs typeface="Times New Roman" panose="02020603050405020304" pitchFamily="18" charset="0"/>
              </a:rPr>
              <a:t>Bang </a:t>
            </a:r>
            <a:r>
              <a:rPr lang="en-US" sz="2200" dirty="0" smtClean="0">
                <a:latin typeface="Times New Roman" panose="02020603050405020304" pitchFamily="18" charset="0"/>
                <a:cs typeface="Times New Roman" panose="02020603050405020304" pitchFamily="18" charset="0"/>
              </a:rPr>
              <a:t>Model</a:t>
            </a:r>
          </a:p>
          <a:p>
            <a:pPr lvl="1"/>
            <a:r>
              <a:rPr lang="en-US" sz="2200" dirty="0" smtClean="0">
                <a:latin typeface="Times New Roman" panose="02020603050405020304" pitchFamily="18" charset="0"/>
                <a:cs typeface="Times New Roman" panose="02020603050405020304" pitchFamily="18" charset="0"/>
              </a:rPr>
              <a:t>Rapid </a:t>
            </a:r>
            <a:r>
              <a:rPr lang="en-US" sz="2200" dirty="0">
                <a:latin typeface="Times New Roman" panose="02020603050405020304" pitchFamily="18" charset="0"/>
                <a:cs typeface="Times New Roman" panose="02020603050405020304" pitchFamily="18" charset="0"/>
              </a:rPr>
              <a:t>Application </a:t>
            </a:r>
            <a:r>
              <a:rPr lang="en-US" sz="2200" dirty="0" smtClean="0">
                <a:latin typeface="Times New Roman" panose="02020603050405020304" pitchFamily="18" charset="0"/>
                <a:cs typeface="Times New Roman" panose="02020603050405020304" pitchFamily="18" charset="0"/>
              </a:rPr>
              <a:t>Development</a:t>
            </a:r>
          </a:p>
        </p:txBody>
      </p:sp>
      <p:sp>
        <p:nvSpPr>
          <p:cNvPr id="4" name="Slide Number Placeholder 3"/>
          <p:cNvSpPr>
            <a:spLocks noGrp="1"/>
          </p:cNvSpPr>
          <p:nvPr>
            <p:ph type="sldNum" sz="quarter" idx="12"/>
          </p:nvPr>
        </p:nvSpPr>
        <p:spPr/>
        <p:txBody>
          <a:bodyPr/>
          <a:lstStyle/>
          <a:p>
            <a:fld id="{1D45A623-9491-421C-8CF8-59527CC9EDB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lvl="1" algn="ctr"/>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600200"/>
            <a:ext cx="9144000" cy="4525963"/>
          </a:xfrm>
        </p:spPr>
        <p:txBody>
          <a:bodyPr>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the phases of SDLC will function one after another in linear </a:t>
            </a:r>
            <a:r>
              <a:rPr lang="en-US" sz="2200" dirty="0" smtClean="0">
                <a:latin typeface="Times New Roman" panose="02020603050405020304" pitchFamily="18" charset="0"/>
                <a:cs typeface="Times New Roman" panose="02020603050405020304" pitchFamily="18" charset="0"/>
              </a:rPr>
              <a:t>manner</a:t>
            </a:r>
          </a:p>
          <a:p>
            <a:pPr lvl="1">
              <a:lnSpc>
                <a:spcPct val="150000"/>
              </a:lnSpc>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phase must be completed fully before the next phase can </a:t>
            </a:r>
            <a:r>
              <a:rPr lang="en-US" sz="2200" dirty="0" smtClean="0">
                <a:latin typeface="Times New Roman" panose="02020603050405020304" pitchFamily="18" charset="0"/>
                <a:cs typeface="Times New Roman" panose="02020603050405020304" pitchFamily="18" charset="0"/>
              </a:rPr>
              <a:t>begin</a:t>
            </a:r>
          </a:p>
          <a:p>
            <a:pPr>
              <a:lnSpc>
                <a:spcPct val="150000"/>
              </a:lnSpc>
            </a:pPr>
            <a:r>
              <a:rPr lang="en-US" sz="2200" dirty="0">
                <a:latin typeface="Times New Roman" panose="02020603050405020304" pitchFamily="18" charset="0"/>
                <a:cs typeface="Times New Roman" panose="02020603050405020304" pitchFamily="18" charset="0"/>
              </a:rPr>
              <a:t>In this model software testing starts only after the development is </a:t>
            </a:r>
            <a:r>
              <a:rPr lang="en-US" sz="2200" dirty="0" smtClean="0">
                <a:latin typeface="Times New Roman" panose="02020603050405020304" pitchFamily="18" charset="0"/>
                <a:cs typeface="Times New Roman" panose="02020603050405020304" pitchFamily="18" charset="0"/>
              </a:rPr>
              <a:t>complete.</a:t>
            </a:r>
          </a:p>
          <a:p>
            <a:pPr>
              <a:lnSpc>
                <a:spcPct val="150000"/>
              </a:lnSpc>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waterfall model phases do not overlap</a:t>
            </a:r>
          </a:p>
        </p:txBody>
      </p:sp>
      <p:sp>
        <p:nvSpPr>
          <p:cNvPr id="4" name="Slide Number Placeholder 3"/>
          <p:cNvSpPr>
            <a:spLocks noGrp="1"/>
          </p:cNvSpPr>
          <p:nvPr>
            <p:ph type="sldNum" sz="quarter" idx="12"/>
          </p:nvPr>
        </p:nvSpPr>
        <p:spPr/>
        <p:txBody>
          <a:bodyPr/>
          <a:lstStyle/>
          <a:p>
            <a:fld id="{1D45A623-9491-421C-8CF8-59527CC9EDBB}" type="slidenum">
              <a:rPr lang="en-US" smtClean="0"/>
              <a:pPr/>
              <a:t>6</a:t>
            </a:fld>
            <a:endParaRPr lang="en-US"/>
          </a:p>
        </p:txBody>
      </p:sp>
      <p:pic>
        <p:nvPicPr>
          <p:cNvPr id="5" name="Content Placeholder 3" descr="The Waterfall Software Life Cycle Model"/>
          <p:cNvPicPr>
            <a:picLocks/>
          </p:cNvPicPr>
          <p:nvPr/>
        </p:nvPicPr>
        <p:blipFill>
          <a:blip r:embed="rId2">
            <a:extLst>
              <a:ext uri="{28A0092B-C50C-407E-A947-70E740481C1C}">
                <a14:useLocalDpi xmlns:a14="http://schemas.microsoft.com/office/drawing/2010/main" val="0"/>
              </a:ext>
            </a:extLst>
          </a:blip>
          <a:srcRect/>
          <a:stretch>
            <a:fillRect/>
          </a:stretch>
        </p:blipFill>
        <p:spPr>
          <a:xfrm>
            <a:off x="1219200" y="3948112"/>
            <a:ext cx="6248400" cy="2590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b="1" dirty="0">
                <a:latin typeface="Times New Roman" panose="02020603050405020304" pitchFamily="18" charset="0"/>
                <a:cs typeface="Times New Roman" panose="02020603050405020304" pitchFamily="18" charset="0"/>
              </a:rPr>
              <a:t>Requirement Gathering and </a:t>
            </a:r>
            <a:r>
              <a:rPr lang="en-US" sz="2200" b="1" dirty="0" smtClean="0">
                <a:latin typeface="Times New Roman" panose="02020603050405020304" pitchFamily="18" charset="0"/>
                <a:cs typeface="Times New Roman" panose="02020603050405020304" pitchFamily="18" charset="0"/>
              </a:rPr>
              <a:t>analysis</a:t>
            </a: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possible requirements of the system to be developed are captured in this phase and </a:t>
            </a:r>
            <a:r>
              <a:rPr lang="en-US" sz="2200" dirty="0" smtClean="0">
                <a:latin typeface="Times New Roman" panose="02020603050405020304" pitchFamily="18" charset="0"/>
                <a:cs typeface="Times New Roman" panose="02020603050405020304" pitchFamily="18" charset="0"/>
              </a:rPr>
              <a:t>documented </a:t>
            </a:r>
            <a:r>
              <a:rPr lang="en-US" sz="2200" dirty="0">
                <a:latin typeface="Times New Roman" panose="02020603050405020304" pitchFamily="18" charset="0"/>
                <a:cs typeface="Times New Roman" panose="02020603050405020304" pitchFamily="18" charset="0"/>
              </a:rPr>
              <a:t>in a requirement specification </a:t>
            </a:r>
            <a:r>
              <a:rPr lang="en-US" sz="2200" dirty="0" smtClean="0">
                <a:latin typeface="Times New Roman" panose="02020603050405020304" pitchFamily="18" charset="0"/>
                <a:cs typeface="Times New Roman" panose="02020603050405020304" pitchFamily="18" charset="0"/>
              </a:rPr>
              <a:t>document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System </a:t>
            </a:r>
            <a:r>
              <a:rPr lang="en-US" sz="2200" b="1" dirty="0" smtClean="0">
                <a:latin typeface="Times New Roman" panose="02020603050405020304" pitchFamily="18" charset="0"/>
                <a:cs typeface="Times New Roman" panose="02020603050405020304" pitchFamily="18" charset="0"/>
              </a:rPr>
              <a:t>Design</a:t>
            </a:r>
          </a:p>
          <a:p>
            <a:pPr marL="685800"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requirement specifications from first phase are studied in this phase and the system design is prepared. </a:t>
            </a: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system design helps in specifying hardware and system requirements and helps in defining the overall system </a:t>
            </a:r>
            <a:r>
              <a:rPr lang="en-US" sz="2200" dirty="0" smtClean="0">
                <a:latin typeface="Times New Roman" panose="02020603050405020304" pitchFamily="18" charset="0"/>
                <a:cs typeface="Times New Roman" panose="02020603050405020304" pitchFamily="18" charset="0"/>
              </a:rPr>
              <a:t>architecture</a:t>
            </a:r>
          </a:p>
        </p:txBody>
      </p:sp>
      <p:sp>
        <p:nvSpPr>
          <p:cNvPr id="4" name="Slide Number Placeholder 3"/>
          <p:cNvSpPr>
            <a:spLocks noGrp="1"/>
          </p:cNvSpPr>
          <p:nvPr>
            <p:ph type="sldNum" sz="quarter" idx="12"/>
          </p:nvPr>
        </p:nvSpPr>
        <p:spPr/>
        <p:txBody>
          <a:bodyPr/>
          <a:lstStyle/>
          <a:p>
            <a:fld id="{1D45A623-9491-421C-8CF8-59527CC9EDB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Implementation</a:t>
            </a:r>
          </a:p>
          <a:p>
            <a:pPr marL="685800"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With inputs from the system design, the system is first developed in small programs called units, which are integrated in the next phase. </a:t>
            </a: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unit is developed and tested for its functionality, which is referred to as Unit </a:t>
            </a:r>
            <a:r>
              <a:rPr lang="en-US" sz="2200" dirty="0" smtClean="0">
                <a:latin typeface="Times New Roman" panose="02020603050405020304" pitchFamily="18" charset="0"/>
                <a:cs typeface="Times New Roman" panose="02020603050405020304" pitchFamily="18" charset="0"/>
              </a:rPr>
              <a:t>Testing</a:t>
            </a:r>
          </a:p>
          <a:p>
            <a:pPr>
              <a:lnSpc>
                <a:spcPct val="150000"/>
              </a:lnSpc>
            </a:pPr>
            <a:r>
              <a:rPr lang="en-US" sz="2200" b="1" dirty="0">
                <a:latin typeface="Times New Roman" panose="02020603050405020304" pitchFamily="18" charset="0"/>
                <a:cs typeface="Times New Roman" panose="02020603050405020304" pitchFamily="18" charset="0"/>
              </a:rPr>
              <a:t>Integration and </a:t>
            </a:r>
            <a:r>
              <a:rPr lang="en-US" sz="2200" b="1" dirty="0" smtClean="0">
                <a:latin typeface="Times New Roman" panose="02020603050405020304" pitchFamily="18" charset="0"/>
                <a:cs typeface="Times New Roman" panose="02020603050405020304" pitchFamily="18" charset="0"/>
              </a:rPr>
              <a:t>Testing</a:t>
            </a:r>
          </a:p>
          <a:p>
            <a:pPr lvl="1" indent="-342900">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the units developed in the implementation phase are integrated into a system after testing of each unit. </a:t>
            </a:r>
          </a:p>
          <a:p>
            <a:pPr lvl="1" indent="-342900">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Finally after integration the entire </a:t>
            </a:r>
            <a:r>
              <a:rPr lang="en-US" sz="2200" dirty="0">
                <a:latin typeface="Times New Roman" panose="02020603050405020304" pitchFamily="18" charset="0"/>
                <a:cs typeface="Times New Roman" panose="02020603050405020304" pitchFamily="18" charset="0"/>
              </a:rPr>
              <a:t>system is tested for any faults and failures.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8</a:t>
            </a:fld>
            <a:endParaRPr lang="en-US"/>
          </a:p>
        </p:txBody>
      </p:sp>
    </p:spTree>
    <p:extLst>
      <p:ext uri="{BB962C8B-B14F-4D97-AF65-F5344CB8AC3E}">
        <p14:creationId xmlns:p14="http://schemas.microsoft.com/office/powerpoint/2010/main" val="3834446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Maintenance</a:t>
            </a:r>
          </a:p>
          <a:p>
            <a:pPr marL="685800"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There are some issues which come up in the client environment. </a:t>
            </a:r>
            <a:endParaRPr lang="en-US" sz="2200" dirty="0" smtClean="0">
              <a:latin typeface="Times New Roman" panose="02020603050405020304" pitchFamily="18" charset="0"/>
              <a:cs typeface="Times New Roman" panose="02020603050405020304" pitchFamily="18" charset="0"/>
            </a:endParaRP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fix those issues, patches are released. </a:t>
            </a:r>
            <a:endParaRPr lang="en-US" sz="2200" dirty="0" smtClean="0">
              <a:latin typeface="Times New Roman" panose="02020603050405020304" pitchFamily="18" charset="0"/>
              <a:cs typeface="Times New Roman" panose="02020603050405020304" pitchFamily="18" charset="0"/>
            </a:endParaRP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Also </a:t>
            </a:r>
            <a:r>
              <a:rPr lang="en-US" sz="2200" dirty="0">
                <a:latin typeface="Times New Roman" panose="02020603050405020304" pitchFamily="18" charset="0"/>
                <a:cs typeface="Times New Roman" panose="02020603050405020304" pitchFamily="18" charset="0"/>
              </a:rPr>
              <a:t>to enhance the product some better versions are released</a:t>
            </a:r>
          </a:p>
        </p:txBody>
      </p:sp>
      <p:sp>
        <p:nvSpPr>
          <p:cNvPr id="4" name="Slide Number Placeholder 3"/>
          <p:cNvSpPr>
            <a:spLocks noGrp="1"/>
          </p:cNvSpPr>
          <p:nvPr>
            <p:ph type="sldNum" sz="quarter" idx="12"/>
          </p:nvPr>
        </p:nvSpPr>
        <p:spPr/>
        <p:txBody>
          <a:bodyPr/>
          <a:lstStyle/>
          <a:p>
            <a:fld id="{1D45A623-9491-421C-8CF8-59527CC9EDBB}" type="slidenum">
              <a:rPr lang="en-US" smtClean="0"/>
              <a:pPr/>
              <a:t>9</a:t>
            </a:fld>
            <a:endParaRPr lang="en-US"/>
          </a:p>
        </p:txBody>
      </p:sp>
    </p:spTree>
    <p:extLst>
      <p:ext uri="{BB962C8B-B14F-4D97-AF65-F5344CB8AC3E}">
        <p14:creationId xmlns:p14="http://schemas.microsoft.com/office/powerpoint/2010/main" val="2823023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10608</TotalTime>
  <Words>2361</Words>
  <Application>Microsoft Office PowerPoint</Application>
  <PresentationFormat>On-screen Show (4:3)</PresentationFormat>
  <Paragraphs>327</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Office Theme</vt:lpstr>
      <vt:lpstr>Lecture 1: Software Application Development Models</vt:lpstr>
      <vt:lpstr>What is the System Development Cycle?</vt:lpstr>
      <vt:lpstr>Phases of SDLC</vt:lpstr>
      <vt:lpstr>Phases of SDLC</vt:lpstr>
      <vt:lpstr>SDLC Models</vt:lpstr>
      <vt:lpstr>Waterfall Model</vt:lpstr>
      <vt:lpstr>Waterfall Model</vt:lpstr>
      <vt:lpstr>Waterfall Model</vt:lpstr>
      <vt:lpstr>Waterfall Model</vt:lpstr>
      <vt:lpstr>When to use Waterfall Model?</vt:lpstr>
      <vt:lpstr>Advantages of waterfall model</vt:lpstr>
      <vt:lpstr>Disadvantages of waterfall model</vt:lpstr>
      <vt:lpstr>Project Output in a Waterfall Model</vt:lpstr>
      <vt:lpstr>V- model</vt:lpstr>
      <vt:lpstr>V- model</vt:lpstr>
      <vt:lpstr>Disadvantages of V-model</vt:lpstr>
      <vt:lpstr>When to use the V-model</vt:lpstr>
      <vt:lpstr>Prototyping model</vt:lpstr>
      <vt:lpstr>Advantages of Prototype model</vt:lpstr>
      <vt:lpstr>Disadvantages of Prototype model</vt:lpstr>
      <vt:lpstr>When to use Prototype model</vt:lpstr>
      <vt:lpstr>Iterative &amp; Incremental model</vt:lpstr>
      <vt:lpstr>Advantages of Iterative &amp; Incremental model</vt:lpstr>
      <vt:lpstr>Disadvantages of Iterative &amp; Incremental model</vt:lpstr>
      <vt:lpstr>When to use the Iterative &amp; Incremental model</vt:lpstr>
      <vt:lpstr>Agile development model</vt:lpstr>
      <vt:lpstr>Agile development model</vt:lpstr>
      <vt:lpstr>Advantages of Agile model</vt:lpstr>
      <vt:lpstr>Disadvantages of Agile model</vt:lpstr>
      <vt:lpstr>Choosing the right Software development life cycle model</vt:lpstr>
      <vt:lpstr>Choosing the right Software development life cycle model</vt:lpstr>
      <vt:lpstr>STEP 2: Assess the needs of Stakeholders</vt:lpstr>
      <vt:lpstr>STEP 3: Define the criteria</vt:lpstr>
      <vt:lpstr>Some Recommended criteria</vt:lpstr>
      <vt:lpstr>Software Development Approaches to SDLC </vt:lpstr>
      <vt:lpstr>Structured vs. OO 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 OF INFORMATION SYSTEM</dc:title>
  <dc:creator>Khairiya</dc:creator>
  <cp:lastModifiedBy>AKRAM</cp:lastModifiedBy>
  <cp:revision>472</cp:revision>
  <dcterms:created xsi:type="dcterms:W3CDTF">2013-04-18T09:16:28Z</dcterms:created>
  <dcterms:modified xsi:type="dcterms:W3CDTF">2024-10-20T18:22:37Z</dcterms:modified>
</cp:coreProperties>
</file>