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5" r:id="rId1"/>
  </p:sldMasterIdLst>
  <p:notesMasterIdLst>
    <p:notesMasterId r:id="rId84"/>
  </p:notesMasterIdLst>
  <p:sldIdLst>
    <p:sldId id="320" r:id="rId2"/>
    <p:sldId id="373" r:id="rId3"/>
    <p:sldId id="321" r:id="rId4"/>
    <p:sldId id="376" r:id="rId5"/>
    <p:sldId id="375" r:id="rId6"/>
    <p:sldId id="412" r:id="rId7"/>
    <p:sldId id="413" r:id="rId8"/>
    <p:sldId id="411" r:id="rId9"/>
    <p:sldId id="268" r:id="rId10"/>
    <p:sldId id="380" r:id="rId11"/>
    <p:sldId id="322" r:id="rId12"/>
    <p:sldId id="383" r:id="rId13"/>
    <p:sldId id="384" r:id="rId14"/>
    <p:sldId id="379" r:id="rId15"/>
    <p:sldId id="324" r:id="rId16"/>
    <p:sldId id="325" r:id="rId17"/>
    <p:sldId id="326" r:id="rId18"/>
    <p:sldId id="327" r:id="rId19"/>
    <p:sldId id="328" r:id="rId20"/>
    <p:sldId id="385" r:id="rId21"/>
    <p:sldId id="323" r:id="rId22"/>
    <p:sldId id="329" r:id="rId23"/>
    <p:sldId id="381" r:id="rId24"/>
    <p:sldId id="330" r:id="rId25"/>
    <p:sldId id="331" r:id="rId26"/>
    <p:sldId id="332" r:id="rId27"/>
    <p:sldId id="333" r:id="rId28"/>
    <p:sldId id="334" r:id="rId29"/>
    <p:sldId id="335" r:id="rId30"/>
    <p:sldId id="405" r:id="rId31"/>
    <p:sldId id="406" r:id="rId32"/>
    <p:sldId id="336" r:id="rId33"/>
    <p:sldId id="402" r:id="rId34"/>
    <p:sldId id="403" r:id="rId35"/>
    <p:sldId id="404" r:id="rId36"/>
    <p:sldId id="338" r:id="rId37"/>
    <p:sldId id="382" r:id="rId38"/>
    <p:sldId id="409" r:id="rId39"/>
    <p:sldId id="339" r:id="rId40"/>
    <p:sldId id="340" r:id="rId41"/>
    <p:sldId id="341" r:id="rId42"/>
    <p:sldId id="342" r:id="rId43"/>
    <p:sldId id="389" r:id="rId44"/>
    <p:sldId id="390" r:id="rId45"/>
    <p:sldId id="396" r:id="rId46"/>
    <p:sldId id="386" r:id="rId47"/>
    <p:sldId id="387" r:id="rId48"/>
    <p:sldId id="388" r:id="rId49"/>
    <p:sldId id="367" r:id="rId50"/>
    <p:sldId id="368" r:id="rId51"/>
    <p:sldId id="369" r:id="rId52"/>
    <p:sldId id="370" r:id="rId53"/>
    <p:sldId id="371" r:id="rId54"/>
    <p:sldId id="372" r:id="rId55"/>
    <p:sldId id="407" r:id="rId56"/>
    <p:sldId id="408" r:id="rId57"/>
    <p:sldId id="345" r:id="rId58"/>
    <p:sldId id="346" r:id="rId59"/>
    <p:sldId id="347" r:id="rId60"/>
    <p:sldId id="348" r:id="rId61"/>
    <p:sldId id="349" r:id="rId62"/>
    <p:sldId id="350" r:id="rId63"/>
    <p:sldId id="351" r:id="rId64"/>
    <p:sldId id="415" r:id="rId65"/>
    <p:sldId id="352" r:id="rId66"/>
    <p:sldId id="354" r:id="rId67"/>
    <p:sldId id="353" r:id="rId68"/>
    <p:sldId id="355" r:id="rId69"/>
    <p:sldId id="356" r:id="rId70"/>
    <p:sldId id="357" r:id="rId71"/>
    <p:sldId id="358" r:id="rId72"/>
    <p:sldId id="359" r:id="rId73"/>
    <p:sldId id="360" r:id="rId74"/>
    <p:sldId id="361" r:id="rId75"/>
    <p:sldId id="362" r:id="rId76"/>
    <p:sldId id="363" r:id="rId77"/>
    <p:sldId id="364" r:id="rId78"/>
    <p:sldId id="366" r:id="rId79"/>
    <p:sldId id="365" r:id="rId80"/>
    <p:sldId id="416" r:id="rId81"/>
    <p:sldId id="417" r:id="rId82"/>
    <p:sldId id="286" r:id="rId8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32787"/>
    <p:restoredTop sz="90929"/>
  </p:normalViewPr>
  <p:slideViewPr>
    <p:cSldViewPr>
      <p:cViewPr varScale="1">
        <p:scale>
          <a:sx n="72" d="100"/>
          <a:sy n="72" d="100"/>
        </p:scale>
        <p:origin x="17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C6CF5D-4E2A-4969-9C61-31FE17A19400}" type="datetimeFigureOut">
              <a:rPr lang="en-US" smtClean="0"/>
              <a:pPr/>
              <a:t>10/21/2024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BF0390-B640-4504-98C0-864C8D24B9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1598613" y="1004888"/>
            <a:ext cx="4573587" cy="34321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8" name="Rectangle 2"/>
          <p:cNvSpPr txBox="1">
            <a:spLocks noGrp="1" noChangeArrowheads="1"/>
          </p:cNvSpPr>
          <p:nvPr>
            <p:ph type="body" idx="1"/>
          </p:nvPr>
        </p:nvSpPr>
        <p:spPr bwMode="auto">
          <a:xfrm>
            <a:off x="1185863" y="4772025"/>
            <a:ext cx="5405437"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Tree>
    <p:extLst>
      <p:ext uri="{BB962C8B-B14F-4D97-AF65-F5344CB8AC3E}">
        <p14:creationId xmlns:p14="http://schemas.microsoft.com/office/powerpoint/2010/main" val="323058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Rot="1" noChangeAspect="1" noChangeArrowheads="1" noTextEdit="1"/>
          </p:cNvSpPr>
          <p:nvPr>
            <p:ph type="sldImg"/>
          </p:nvPr>
        </p:nvSpPr>
        <p:spPr>
          <a:ln/>
        </p:spPr>
      </p:sp>
      <p:sp>
        <p:nvSpPr>
          <p:cNvPr id="6379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Rot="1" noChangeAspect="1" noChangeArrowheads="1" noTextEdit="1"/>
          </p:cNvSpPr>
          <p:nvPr>
            <p:ph type="sldImg"/>
          </p:nvPr>
        </p:nvSpPr>
        <p:spPr>
          <a:ln/>
        </p:spPr>
      </p:sp>
      <p:sp>
        <p:nvSpPr>
          <p:cNvPr id="640003" name="Rectangle 3"/>
          <p:cNvSpPr>
            <a:spLocks noGrp="1" noChangeArrowheads="1"/>
          </p:cNvSpPr>
          <p:nvPr>
            <p:ph type="body" idx="1"/>
          </p:nvPr>
        </p:nvSpPr>
        <p:spPr>
          <a:noFill/>
          <a:ln/>
        </p:spPr>
        <p:txBody>
          <a:bodyPr/>
          <a:lstStyle/>
          <a:p>
            <a:r>
              <a:rPr lang="en-US" smtClean="0"/>
              <a:t>It's also useful to write a program that prompts for multiple values, both on the same line or each on its own line.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a:noFill/>
          <a:ln/>
        </p:spPr>
        <p:txBody>
          <a:bodyPr/>
          <a:lstStyle/>
          <a:p>
            <a:r>
              <a:rPr lang="en-US" smtClean="0"/>
              <a:t>It's also useful to write a program that prompts for multiple values, both on the same line or each on its own line.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169348E-F9E4-4DDE-985B-BBC105205ECD}" type="slidenum">
              <a:rPr kumimoji="0" lang="en-US" altLang="en-US"/>
              <a:pPr>
                <a:spcBef>
                  <a:spcPct val="0"/>
                </a:spcBef>
              </a:pPr>
              <a:t>55</a:t>
            </a:fld>
            <a:endParaRPr kumimoji="0" lang="en-US" altLang="en-US"/>
          </a:p>
        </p:txBody>
      </p:sp>
    </p:spTree>
    <p:extLst>
      <p:ext uri="{BB962C8B-B14F-4D97-AF65-F5344CB8AC3E}">
        <p14:creationId xmlns:p14="http://schemas.microsoft.com/office/powerpoint/2010/main" val="2770059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325D8A4-6E74-4049-A5DE-FDDF8364714F}" type="slidenum">
              <a:rPr kumimoji="0" lang="en-US" altLang="en-US"/>
              <a:pPr>
                <a:spcBef>
                  <a:spcPct val="0"/>
                </a:spcBef>
              </a:pPr>
              <a:t>56</a:t>
            </a:fld>
            <a:endParaRPr kumimoji="0" lang="en-US" altLang="en-US"/>
          </a:p>
        </p:txBody>
      </p:sp>
    </p:spTree>
    <p:extLst>
      <p:ext uri="{BB962C8B-B14F-4D97-AF65-F5344CB8AC3E}">
        <p14:creationId xmlns:p14="http://schemas.microsoft.com/office/powerpoint/2010/main" val="77159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3BF0390-B640-4504-98C0-864C8D24B941}"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3BF0390-B640-4504-98C0-864C8D24B941}" type="slidenum">
              <a:rPr lang="en-US" smtClean="0"/>
              <a:pPr/>
              <a:t>27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226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5707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6909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Rot="1" noChangeAspect="1" noChangeArrowheads="1" noTextEdit="1"/>
          </p:cNvSpPr>
          <p:nvPr>
            <p:ph type="sldImg"/>
          </p:nvPr>
        </p:nvSpPr>
        <p:spPr>
          <a:ln/>
        </p:spPr>
      </p:sp>
      <p:sp>
        <p:nvSpPr>
          <p:cNvPr id="6379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CAA58-F875-467F-A0E2-EC021CF07C3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1D8180E-96AA-4353-86C0-8BA884CA572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BC9E7D1-0BA9-446B-911E-E870E9135D1A}"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r>
              <a:rPr lang="en-US" smtClean="0"/>
              <a:t>Akram aAli Omar</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581C5432-490D-4E6F-9BEC-B06F7056DA17}" type="slidenum">
              <a:rPr lang="en-US" altLang="en-US"/>
              <a:pPr/>
              <a:t>‹#›</a:t>
            </a:fld>
            <a:endParaRPr lang="en-US" altLang="en-US"/>
          </a:p>
        </p:txBody>
      </p:sp>
    </p:spTree>
    <p:extLst>
      <p:ext uri="{BB962C8B-B14F-4D97-AF65-F5344CB8AC3E}">
        <p14:creationId xmlns:p14="http://schemas.microsoft.com/office/powerpoint/2010/main" val="391050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BBAF62-2765-4BD3-AD00-8C5149FD59A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FE6531-CBB0-40ED-B3E2-6BFE91931FC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21D0AF4-E363-4869-ACB9-9153FE2D378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F413287-7F12-4407-A35B-0E704AE6E8A0}"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03A3BA0-1C1B-47D7-ABF5-99136AF77CD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39F0C1C-43C1-4C54-B1E6-521C5B141B5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CDE162F-0D1A-4CA7-A4B8-BDB6B9C10600}"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551511-F714-4D06-9149-107DF2DFBB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smtClean="0"/>
              <a:t>Akram aAli Omar</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84" r:id="rId12"/>
    <p:sldLayoutId id="2147483697"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kram.ali.omar@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LECTURE </a:t>
            </a:r>
            <a:r>
              <a:rPr lang="en-US" sz="2400" b="1" dirty="0" smtClean="0">
                <a:latin typeface="Times New Roman" panose="02020603050405020304" pitchFamily="18" charset="0"/>
                <a:cs typeface="Times New Roman" panose="02020603050405020304" pitchFamily="18" charset="0"/>
              </a:rPr>
              <a:t>1: JAVA BASICS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lvl="0" indent="0" algn="ctr">
              <a:buNone/>
            </a:pPr>
            <a:r>
              <a:rPr lang="en-US" sz="2400" b="1" dirty="0">
                <a:latin typeface="Times New Roman" panose="02020603050405020304" pitchFamily="18" charset="0"/>
                <a:cs typeface="Times New Roman" panose="02020603050405020304" pitchFamily="18" charset="0"/>
              </a:rPr>
              <a:t>INF 2105: Software Application Development</a:t>
            </a:r>
            <a:endParaRPr lang="en-US" sz="2400" b="1" kern="0" dirty="0">
              <a:latin typeface="Times New Roman" pitchFamily="18" charset="0"/>
              <a:cs typeface="Times New Roman" pitchFamily="18" charset="0"/>
            </a:endParaRPr>
          </a:p>
          <a:p>
            <a:pPr>
              <a:lnSpc>
                <a:spcPct val="200000"/>
              </a:lnSpc>
              <a:buNone/>
            </a:pPr>
            <a:r>
              <a:rPr lang="en-GB" sz="2400" b="1" dirty="0" smtClean="0">
                <a:latin typeface="Times New Roman" panose="02020603050405020304" pitchFamily="18" charset="0"/>
                <a:cs typeface="Times New Roman" panose="02020603050405020304" pitchFamily="18" charset="0"/>
              </a:rPr>
              <a:t>LECTURER </a:t>
            </a:r>
            <a:r>
              <a:rPr lang="en-GB" sz="2400" b="1" dirty="0" smtClean="0">
                <a:latin typeface="Times New Roman" panose="02020603050405020304" pitchFamily="18" charset="0"/>
                <a:cs typeface="Times New Roman" panose="02020603050405020304" pitchFamily="18" charset="0"/>
              </a:rPr>
              <a:t>:</a:t>
            </a:r>
            <a:r>
              <a:rPr lang="en-GB" sz="2400" dirty="0" smtClean="0">
                <a:latin typeface="Times New Roman" panose="02020603050405020304" pitchFamily="18" charset="0"/>
                <a:cs typeface="Times New Roman" panose="02020603050405020304" pitchFamily="18" charset="0"/>
              </a:rPr>
              <a:t>MR. AKRAM ALI OMAR</a:t>
            </a:r>
          </a:p>
          <a:p>
            <a:pPr>
              <a:lnSpc>
                <a:spcPct val="200000"/>
              </a:lnSpc>
              <a:buNone/>
            </a:pPr>
            <a:r>
              <a:rPr lang="en-GB" sz="2400" b="1" dirty="0" smtClean="0">
                <a:latin typeface="Times New Roman" panose="02020603050405020304" pitchFamily="18" charset="0"/>
                <a:cs typeface="Times New Roman" panose="02020603050405020304" pitchFamily="18" charset="0"/>
              </a:rPr>
              <a:t>EMAIL: </a:t>
            </a:r>
            <a:r>
              <a:rPr lang="en-GB" sz="2400" dirty="0" smtClean="0">
                <a:latin typeface="Times New Roman" panose="02020603050405020304" pitchFamily="18" charset="0"/>
                <a:cs typeface="Times New Roman" panose="02020603050405020304" pitchFamily="18" charset="0"/>
                <a:hlinkClick r:id="rId2"/>
              </a:rPr>
              <a:t>akram.ali.omar@gmail.com</a:t>
            </a:r>
            <a:endParaRPr lang="en-GB" sz="2400" dirty="0" smtClean="0">
              <a:latin typeface="Times New Roman" panose="02020603050405020304" pitchFamily="18" charset="0"/>
              <a:cs typeface="Times New Roman" panose="02020603050405020304" pitchFamily="18" charset="0"/>
            </a:endParaRPr>
          </a:p>
          <a:p>
            <a:pPr>
              <a:lnSpc>
                <a:spcPct val="200000"/>
              </a:lnSpc>
              <a:buNone/>
            </a:pPr>
            <a:r>
              <a:rPr lang="en-GB" sz="2400" b="1" dirty="0" smtClean="0">
                <a:latin typeface="Times New Roman" panose="02020603050405020304" pitchFamily="18" charset="0"/>
                <a:cs typeface="Times New Roman" panose="02020603050405020304" pitchFamily="18" charset="0"/>
              </a:rPr>
              <a:t>Mobile: </a:t>
            </a:r>
            <a:r>
              <a:rPr lang="en-GB" sz="2400" dirty="0" smtClean="0">
                <a:latin typeface="Times New Roman" panose="02020603050405020304" pitchFamily="18" charset="0"/>
                <a:cs typeface="Times New Roman" panose="02020603050405020304" pitchFamily="18" charset="0"/>
              </a:rPr>
              <a:t>0778695626</a:t>
            </a:r>
            <a:endParaRPr lang="en-US" sz="2400" dirty="0" smtClean="0">
              <a:latin typeface="Times New Roman" panose="02020603050405020304" pitchFamily="18" charset="0"/>
              <a:cs typeface="Times New Roman" panose="02020603050405020304" pitchFamily="18" charset="0"/>
            </a:endParaRPr>
          </a:p>
          <a:p>
            <a:pPr>
              <a:buNone/>
            </a:pPr>
            <a:endParaRPr lang="en-US" dirty="0" smtClean="0"/>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Java Editions</a:t>
            </a:r>
          </a:p>
        </p:txBody>
      </p:sp>
      <p:sp>
        <p:nvSpPr>
          <p:cNvPr id="4" name="Rectangle 3"/>
          <p:cNvSpPr txBox="1">
            <a:spLocks noChangeArrowheads="1"/>
          </p:cNvSpPr>
          <p:nvPr/>
        </p:nvSpPr>
        <p:spPr>
          <a:xfrm>
            <a:off x="76200" y="1447800"/>
            <a:ext cx="9067800" cy="5105400"/>
          </a:xfrm>
          <a:prstGeom prst="rect">
            <a:avLst/>
          </a:prstGeom>
        </p:spPr>
        <p:txBody>
          <a:bodyPr>
            <a:noAutofit/>
          </a:bodyPr>
          <a:lstStyle/>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kumimoji="0" lang="en-US" sz="2200" b="1" i="0" u="none" strike="noStrike" kern="1200" cap="none" spc="0" normalizeH="0" baseline="0" noProof="0" dirty="0" smtClean="0">
                <a:ln>
                  <a:noFill/>
                </a:ln>
                <a:solidFill>
                  <a:schemeClr val="tx1"/>
                </a:solidFill>
                <a:effectLst/>
                <a:uLnTx/>
                <a:uFillTx/>
                <a:cs typeface="Times New Roman" panose="02020603050405020304" pitchFamily="18" charset="0"/>
              </a:rPr>
              <a:t>Java Platform, Standard</a:t>
            </a:r>
            <a:r>
              <a:rPr kumimoji="0" lang="en-US" sz="2200" b="1" i="0" u="none" strike="noStrike" kern="1200" cap="none" spc="0" normalizeH="0" noProof="0" dirty="0" smtClean="0">
                <a:ln>
                  <a:noFill/>
                </a:ln>
                <a:solidFill>
                  <a:schemeClr val="tx1"/>
                </a:solidFill>
                <a:effectLst/>
                <a:uLnTx/>
                <a:uFillTx/>
                <a:cs typeface="Times New Roman" panose="02020603050405020304" pitchFamily="18" charset="0"/>
              </a:rPr>
              <a:t> Edition(SE)</a:t>
            </a:r>
          </a:p>
          <a:p>
            <a:pPr marL="539496" lvl="1" fontAlgn="auto">
              <a:lnSpc>
                <a:spcPct val="150000"/>
              </a:lnSpc>
              <a:spcBef>
                <a:spcPts val="600"/>
              </a:spcBef>
              <a:spcAft>
                <a:spcPts val="0"/>
              </a:spcAft>
              <a:buClr>
                <a:schemeClr val="accent1"/>
              </a:buClr>
              <a:buSzPct val="80000"/>
              <a:defRPr/>
            </a:pPr>
            <a:r>
              <a:rPr lang="en-US" sz="2200" baseline="0" dirty="0" smtClean="0">
                <a:cs typeface="Times New Roman" panose="02020603050405020304" pitchFamily="18" charset="0"/>
              </a:rPr>
              <a:t>Standard</a:t>
            </a:r>
            <a:r>
              <a:rPr lang="en-US" sz="2200" dirty="0" smtClean="0">
                <a:cs typeface="Times New Roman" panose="02020603050405020304" pitchFamily="18" charset="0"/>
              </a:rPr>
              <a:t> for core language and runtime environment(JRE)</a:t>
            </a:r>
          </a:p>
          <a:p>
            <a:pPr marL="365760" indent="-283464" fontAlgn="auto">
              <a:lnSpc>
                <a:spcPct val="150000"/>
              </a:lnSpc>
              <a:spcBef>
                <a:spcPts val="600"/>
              </a:spcBef>
              <a:spcAft>
                <a:spcPts val="0"/>
              </a:spcAft>
              <a:buClr>
                <a:schemeClr val="accent1"/>
              </a:buClr>
              <a:buSzPct val="80000"/>
              <a:buFont typeface="Wingdings 2"/>
              <a:buChar char=""/>
              <a:defRPr/>
            </a:pPr>
            <a:r>
              <a:rPr lang="en-US" sz="2200" b="1" dirty="0">
                <a:cs typeface="Times New Roman" panose="02020603050405020304" pitchFamily="18" charset="0"/>
              </a:rPr>
              <a:t>Java Platform, </a:t>
            </a:r>
            <a:r>
              <a:rPr lang="en-US" sz="2200" b="1" dirty="0" smtClean="0">
                <a:cs typeface="Times New Roman" panose="02020603050405020304" pitchFamily="18" charset="0"/>
              </a:rPr>
              <a:t>Enterprise Edition(EE)</a:t>
            </a:r>
          </a:p>
          <a:p>
            <a:pPr marL="539496" lvl="1" fontAlgn="auto">
              <a:lnSpc>
                <a:spcPct val="150000"/>
              </a:lnSpc>
              <a:spcBef>
                <a:spcPts val="600"/>
              </a:spcBef>
              <a:spcAft>
                <a:spcPts val="0"/>
              </a:spcAft>
              <a:buClr>
                <a:schemeClr val="accent1"/>
              </a:buClr>
              <a:buSzPct val="80000"/>
              <a:defRPr/>
            </a:pPr>
            <a:r>
              <a:rPr lang="en-US" sz="2200" dirty="0" smtClean="0">
                <a:cs typeface="Times New Roman" panose="02020603050405020304" pitchFamily="18" charset="0"/>
              </a:rPr>
              <a:t>Standard for building industrial-strength web applications</a:t>
            </a:r>
          </a:p>
          <a:p>
            <a:pPr marL="365760" indent="-283464" fontAlgn="auto">
              <a:lnSpc>
                <a:spcPct val="150000"/>
              </a:lnSpc>
              <a:spcBef>
                <a:spcPts val="600"/>
              </a:spcBef>
              <a:spcAft>
                <a:spcPts val="0"/>
              </a:spcAft>
              <a:buClr>
                <a:schemeClr val="accent1"/>
              </a:buClr>
              <a:buSzPct val="80000"/>
              <a:buFont typeface="Wingdings 2"/>
              <a:buChar char=""/>
              <a:defRPr/>
            </a:pPr>
            <a:r>
              <a:rPr lang="en-US" sz="2200" b="1" dirty="0" smtClean="0">
                <a:cs typeface="Times New Roman" panose="02020603050405020304" pitchFamily="18" charset="0"/>
              </a:rPr>
              <a:t>Java Platform, Micro Edition (ME)</a:t>
            </a:r>
            <a:endParaRPr lang="en-US" sz="2200" b="1" dirty="0">
              <a:cs typeface="Times New Roman" panose="02020603050405020304" pitchFamily="18" charset="0"/>
            </a:endParaRPr>
          </a:p>
          <a:p>
            <a:pPr marL="539496" lvl="1" fontAlgn="auto">
              <a:lnSpc>
                <a:spcPct val="150000"/>
              </a:lnSpc>
              <a:spcBef>
                <a:spcPts val="600"/>
              </a:spcBef>
              <a:spcAft>
                <a:spcPts val="0"/>
              </a:spcAft>
              <a:buClr>
                <a:schemeClr val="accent1"/>
              </a:buClr>
              <a:buSzPct val="80000"/>
              <a:defRPr/>
            </a:pPr>
            <a:r>
              <a:rPr lang="en-US" sz="2200" dirty="0" smtClean="0">
                <a:cs typeface="Times New Roman" panose="02020603050405020304" pitchFamily="18" charset="0"/>
              </a:rPr>
              <a:t>Micro-controllers, sensors, and mobile devices</a:t>
            </a:r>
          </a:p>
          <a:p>
            <a:pPr marL="82296" marR="0" lvl="0" algn="l" defTabSz="914400" rtl="0" eaLnBrk="1" fontAlgn="auto" latinLnBrk="0" hangingPunct="1">
              <a:lnSpc>
                <a:spcPct val="150000"/>
              </a:lnSpc>
              <a:spcBef>
                <a:spcPts val="600"/>
              </a:spcBef>
              <a:spcAft>
                <a:spcPts val="0"/>
              </a:spcAft>
              <a:buClr>
                <a:schemeClr val="accent1"/>
              </a:buClr>
              <a:buSzPct val="80000"/>
              <a:tabLst/>
              <a:defRPr/>
            </a:pPr>
            <a:endParaRPr kumimoji="0" lang="en-US" sz="2200" b="0" i="0" u="none" strike="noStrike" kern="1200" cap="none" spc="0" normalizeH="0" baseline="0" noProof="0" dirty="0">
              <a:ln>
                <a:noFill/>
              </a:ln>
              <a:solidFill>
                <a:schemeClr val="tx1"/>
              </a:solidFill>
              <a:effectLst/>
              <a:uLnTx/>
              <a:uFillTx/>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10</a:t>
            </a:fld>
            <a:endParaRPr lang="en-US"/>
          </a:p>
        </p:txBody>
      </p:sp>
    </p:spTree>
    <p:extLst>
      <p:ext uri="{BB962C8B-B14F-4D97-AF65-F5344CB8AC3E}">
        <p14:creationId xmlns:p14="http://schemas.microsoft.com/office/powerpoint/2010/main" val="144336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Java SE Development Kit(JDK)</a:t>
            </a:r>
          </a:p>
        </p:txBody>
      </p:sp>
      <p:sp>
        <p:nvSpPr>
          <p:cNvPr id="4" name="Rectangle 3"/>
          <p:cNvSpPr txBox="1">
            <a:spLocks noChangeArrowheads="1"/>
          </p:cNvSpPr>
          <p:nvPr/>
        </p:nvSpPr>
        <p:spPr>
          <a:xfrm>
            <a:off x="152400" y="1447800"/>
            <a:ext cx="8458200" cy="5105400"/>
          </a:xfrm>
          <a:prstGeom prst="rect">
            <a:avLst/>
          </a:prstGeom>
        </p:spPr>
        <p:txBody>
          <a:bodyPr>
            <a:noAutofit/>
          </a:bodyPr>
          <a:lstStyle/>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kumimoji="0" lang="en-US" sz="2200" i="0" u="none" strike="noStrike" kern="1200" cap="none" spc="0" normalizeH="0" baseline="0" noProof="0" dirty="0" smtClean="0">
                <a:ln>
                  <a:noFill/>
                </a:ln>
                <a:solidFill>
                  <a:schemeClr val="tx1"/>
                </a:solidFill>
                <a:effectLst/>
                <a:uLnTx/>
                <a:uFillTx/>
                <a:cs typeface="Times New Roman" panose="02020603050405020304" pitchFamily="18" charset="0"/>
              </a:rPr>
              <a:t>Available</a:t>
            </a:r>
            <a:r>
              <a:rPr lang="en-US" sz="2200" dirty="0" smtClean="0">
                <a:cs typeface="Times New Roman" panose="02020603050405020304" pitchFamily="18" charset="0"/>
              </a:rPr>
              <a:t>e at no cost from Oracle</a:t>
            </a:r>
          </a:p>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kumimoji="0" lang="en-US" sz="2200" i="0" u="none" strike="noStrike" kern="1200" cap="none" spc="0" normalizeH="0" baseline="0" noProof="0" dirty="0" smtClean="0">
                <a:ln>
                  <a:noFill/>
                </a:ln>
                <a:solidFill>
                  <a:schemeClr val="tx1"/>
                </a:solidFill>
                <a:effectLst/>
                <a:uLnTx/>
                <a:uFillTx/>
                <a:cs typeface="Times New Roman" panose="02020603050405020304" pitchFamily="18" charset="0"/>
              </a:rPr>
              <a:t>Includes tools for compilation and packaging</a:t>
            </a:r>
          </a:p>
          <a:p>
            <a:pPr marL="882396" lvl="1" indent="-342900" fontAlgn="auto">
              <a:lnSpc>
                <a:spcPct val="150000"/>
              </a:lnSpc>
              <a:spcBef>
                <a:spcPts val="600"/>
              </a:spcBef>
              <a:spcAft>
                <a:spcPts val="0"/>
              </a:spcAft>
              <a:buClr>
                <a:schemeClr val="accent1"/>
              </a:buClr>
              <a:buSzPct val="80000"/>
              <a:buFont typeface="Wingdings" panose="05000000000000000000" pitchFamily="2" charset="2"/>
              <a:buChar char="Ø"/>
              <a:defRPr/>
            </a:pPr>
            <a:r>
              <a:rPr lang="en-US" sz="2200" dirty="0">
                <a:cs typeface="Times New Roman" panose="02020603050405020304" pitchFamily="18" charset="0"/>
              </a:rPr>
              <a:t>j</a:t>
            </a:r>
            <a:r>
              <a:rPr kumimoji="0" lang="en-US" sz="2200" b="0" i="0" u="none" strike="noStrike" kern="1200" cap="none" spc="0" normalizeH="0" baseline="0" noProof="0" dirty="0" smtClean="0">
                <a:ln>
                  <a:noFill/>
                </a:ln>
                <a:solidFill>
                  <a:schemeClr val="tx1"/>
                </a:solidFill>
                <a:effectLst/>
                <a:uLnTx/>
                <a:uFillTx/>
                <a:cs typeface="Times New Roman" panose="02020603050405020304" pitchFamily="18" charset="0"/>
              </a:rPr>
              <a:t>ava: runtime</a:t>
            </a:r>
          </a:p>
          <a:p>
            <a:pPr marL="882396" lvl="1" indent="-342900" fontAlgn="auto">
              <a:lnSpc>
                <a:spcPct val="150000"/>
              </a:lnSpc>
              <a:spcBef>
                <a:spcPts val="600"/>
              </a:spcBef>
              <a:spcAft>
                <a:spcPts val="0"/>
              </a:spcAft>
              <a:buClr>
                <a:schemeClr val="accent1"/>
              </a:buClr>
              <a:buSzPct val="80000"/>
              <a:buFont typeface="Wingdings" panose="05000000000000000000" pitchFamily="2" charset="2"/>
              <a:buChar char="Ø"/>
              <a:defRPr/>
            </a:pPr>
            <a:r>
              <a:rPr lang="en-US" sz="2200" dirty="0" err="1">
                <a:cs typeface="Times New Roman" panose="02020603050405020304" pitchFamily="18" charset="0"/>
              </a:rPr>
              <a:t>j</a:t>
            </a:r>
            <a:r>
              <a:rPr lang="en-US" sz="2200" dirty="0" err="1" smtClean="0">
                <a:cs typeface="Times New Roman" panose="02020603050405020304" pitchFamily="18" charset="0"/>
              </a:rPr>
              <a:t>avac</a:t>
            </a:r>
            <a:r>
              <a:rPr lang="en-US" sz="2200" dirty="0" smtClean="0">
                <a:cs typeface="Times New Roman" panose="02020603050405020304" pitchFamily="18" charset="0"/>
              </a:rPr>
              <a:t>: compiler</a:t>
            </a:r>
          </a:p>
          <a:p>
            <a:pPr marL="882396" lvl="1" indent="-342900" fontAlgn="auto">
              <a:lnSpc>
                <a:spcPct val="150000"/>
              </a:lnSpc>
              <a:spcBef>
                <a:spcPts val="600"/>
              </a:spcBef>
              <a:spcAft>
                <a:spcPts val="0"/>
              </a:spcAft>
              <a:buClr>
                <a:schemeClr val="accent1"/>
              </a:buClr>
              <a:buSzPct val="80000"/>
              <a:buFont typeface="Wingdings" panose="05000000000000000000" pitchFamily="2" charset="2"/>
              <a:buChar char="Ø"/>
              <a:defRPr/>
            </a:pPr>
            <a:r>
              <a:rPr lang="en-US" sz="2200" dirty="0">
                <a:cs typeface="Times New Roman" panose="02020603050405020304" pitchFamily="18" charset="0"/>
              </a:rPr>
              <a:t>j</a:t>
            </a:r>
            <a:r>
              <a:rPr kumimoji="0" lang="en-US" sz="2200" b="0" i="0" u="none" strike="noStrike" kern="1200" cap="none" spc="0" normalizeH="0" baseline="0" noProof="0" dirty="0" err="1" smtClean="0">
                <a:ln>
                  <a:noFill/>
                </a:ln>
                <a:solidFill>
                  <a:schemeClr val="tx1"/>
                </a:solidFill>
                <a:effectLst/>
                <a:uLnTx/>
                <a:uFillTx/>
                <a:cs typeface="Times New Roman" panose="02020603050405020304" pitchFamily="18" charset="0"/>
              </a:rPr>
              <a:t>avadoc</a:t>
            </a:r>
            <a:r>
              <a:rPr kumimoji="0" lang="en-US" sz="2200" b="0" i="0" u="none" strike="noStrike" kern="1200" cap="none" spc="0" normalizeH="0" baseline="0" noProof="0" dirty="0" smtClean="0">
                <a:ln>
                  <a:noFill/>
                </a:ln>
                <a:solidFill>
                  <a:schemeClr val="tx1"/>
                </a:solidFill>
                <a:effectLst/>
                <a:uLnTx/>
                <a:uFillTx/>
                <a:cs typeface="Times New Roman" panose="02020603050405020304" pitchFamily="18" charset="0"/>
              </a:rPr>
              <a:t>: docs builder</a:t>
            </a:r>
          </a:p>
          <a:p>
            <a:pPr marL="882396" lvl="1" indent="-342900" fontAlgn="auto">
              <a:lnSpc>
                <a:spcPct val="150000"/>
              </a:lnSpc>
              <a:spcBef>
                <a:spcPts val="600"/>
              </a:spcBef>
              <a:spcAft>
                <a:spcPts val="0"/>
              </a:spcAft>
              <a:buClr>
                <a:schemeClr val="accent1"/>
              </a:buClr>
              <a:buSzPct val="80000"/>
              <a:buFont typeface="Wingdings" panose="05000000000000000000" pitchFamily="2" charset="2"/>
              <a:buChar char="Ø"/>
              <a:defRPr/>
            </a:pPr>
            <a:r>
              <a:rPr lang="en-US" sz="2200" dirty="0">
                <a:cs typeface="Times New Roman" panose="02020603050405020304" pitchFamily="18" charset="0"/>
              </a:rPr>
              <a:t>j</a:t>
            </a:r>
            <a:r>
              <a:rPr lang="en-US" sz="2200" dirty="0" smtClean="0">
                <a:cs typeface="Times New Roman" panose="02020603050405020304" pitchFamily="18" charset="0"/>
              </a:rPr>
              <a:t>ar: archive builder</a:t>
            </a:r>
            <a:endParaRPr kumimoji="0" lang="en-US" sz="2200" b="0" i="0" u="none" strike="noStrike" kern="1200" cap="none" spc="0" normalizeH="0" baseline="0" noProof="0" dirty="0">
              <a:ln>
                <a:noFill/>
              </a:ln>
              <a:solidFill>
                <a:schemeClr val="tx1"/>
              </a:solidFill>
              <a:effectLst/>
              <a:uLnTx/>
              <a:uFillTx/>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Choosing a Development Environment</a:t>
            </a:r>
          </a:p>
        </p:txBody>
      </p:sp>
      <p:sp>
        <p:nvSpPr>
          <p:cNvPr id="4" name="Rectangle 3"/>
          <p:cNvSpPr txBox="1">
            <a:spLocks noChangeArrowheads="1"/>
          </p:cNvSpPr>
          <p:nvPr/>
        </p:nvSpPr>
        <p:spPr>
          <a:xfrm>
            <a:off x="0" y="1447800"/>
            <a:ext cx="9144000" cy="5105400"/>
          </a:xfrm>
          <a:prstGeom prst="rect">
            <a:avLst/>
          </a:prstGeom>
        </p:spPr>
        <p:txBody>
          <a:bodyPr>
            <a:noAutofit/>
          </a:bodyPr>
          <a:lstStyle/>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kumimoji="0" lang="en-US" sz="2200" i="0" u="none" strike="noStrike" kern="1200" cap="none" spc="0" normalizeH="0" baseline="0" noProof="0" dirty="0" smtClean="0">
                <a:ln>
                  <a:noFill/>
                </a:ln>
                <a:solidFill>
                  <a:schemeClr val="tx1"/>
                </a:solidFill>
                <a:effectLst/>
                <a:uLnTx/>
                <a:uFillTx/>
                <a:cs typeface="Times New Roman" panose="02020603050405020304" pitchFamily="18" charset="0"/>
              </a:rPr>
              <a:t>Any text editor will do it</a:t>
            </a:r>
          </a:p>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lang="en-US" sz="2200" b="0" dirty="0" smtClean="0">
                <a:cs typeface="Times New Roman" panose="02020603050405020304" pitchFamily="18" charset="0"/>
              </a:rPr>
              <a:t>But many java IDEs are availab</a:t>
            </a:r>
            <a:r>
              <a:rPr lang="en-US" sz="2200" dirty="0" smtClean="0">
                <a:cs typeface="Times New Roman" panose="02020603050405020304" pitchFamily="18" charset="0"/>
              </a:rPr>
              <a:t>le</a:t>
            </a:r>
          </a:p>
          <a:p>
            <a:pPr marL="365760" indent="-283464" fontAlgn="auto">
              <a:lnSpc>
                <a:spcPct val="150000"/>
              </a:lnSpc>
              <a:spcBef>
                <a:spcPts val="600"/>
              </a:spcBef>
              <a:spcAft>
                <a:spcPts val="0"/>
              </a:spcAft>
              <a:buClr>
                <a:schemeClr val="accent1"/>
              </a:buClr>
              <a:buSzPct val="80000"/>
              <a:buFont typeface="Wingdings 2"/>
              <a:buChar char=""/>
              <a:defRPr/>
            </a:pPr>
            <a:r>
              <a:rPr lang="en-US" sz="2200" dirty="0" smtClean="0">
                <a:cs typeface="Times New Roman" panose="02020603050405020304" pitchFamily="18" charset="0"/>
              </a:rPr>
              <a:t>On</a:t>
            </a:r>
            <a:r>
              <a:rPr kumimoji="0" lang="en-US" sz="2200" b="0" i="0" u="none" strike="noStrike" kern="1200" cap="none" spc="0" normalizeH="0" noProof="0" dirty="0" smtClean="0">
                <a:ln>
                  <a:noFill/>
                </a:ln>
                <a:solidFill>
                  <a:schemeClr val="tx1"/>
                </a:solidFill>
                <a:effectLst/>
                <a:uLnTx/>
                <a:uFillTx/>
                <a:cs typeface="Times New Roman" panose="02020603050405020304" pitchFamily="18" charset="0"/>
              </a:rPr>
              <a:t> OS X</a:t>
            </a:r>
          </a:p>
          <a:p>
            <a:pPr marL="882396" lvl="1" indent="-342900" fontAlgn="auto">
              <a:lnSpc>
                <a:spcPct val="150000"/>
              </a:lnSpc>
              <a:spcBef>
                <a:spcPts val="600"/>
              </a:spcBef>
              <a:spcAft>
                <a:spcPts val="0"/>
              </a:spcAft>
              <a:buClr>
                <a:schemeClr val="accent1"/>
              </a:buClr>
              <a:buSzPct val="80000"/>
              <a:buFont typeface="Wingdings" panose="05000000000000000000" pitchFamily="2" charset="2"/>
              <a:buChar char="Ø"/>
              <a:defRPr/>
            </a:pPr>
            <a:r>
              <a:rPr lang="en-US" sz="2200" baseline="0" dirty="0" err="1" smtClean="0">
                <a:cs typeface="Times New Roman" panose="02020603050405020304" pitchFamily="18" charset="0"/>
              </a:rPr>
              <a:t>BDEdit</a:t>
            </a:r>
            <a:r>
              <a:rPr lang="en-US" sz="2200" baseline="0" dirty="0" smtClean="0">
                <a:cs typeface="Times New Roman" panose="02020603050405020304" pitchFamily="18" charset="0"/>
              </a:rPr>
              <a:t> and </a:t>
            </a:r>
            <a:r>
              <a:rPr lang="en-US" sz="2200" dirty="0" err="1" smtClean="0">
                <a:cs typeface="Times New Roman" panose="02020603050405020304" pitchFamily="18" charset="0"/>
              </a:rPr>
              <a:t>T</a:t>
            </a:r>
            <a:r>
              <a:rPr lang="en-US" sz="2200" baseline="0" dirty="0" err="1" smtClean="0">
                <a:cs typeface="Times New Roman" panose="02020603050405020304" pitchFamily="18" charset="0"/>
              </a:rPr>
              <a:t>extWrangler</a:t>
            </a:r>
            <a:r>
              <a:rPr lang="en-US" sz="2200" baseline="0" dirty="0" smtClean="0">
                <a:cs typeface="Times New Roman" panose="02020603050405020304" pitchFamily="18" charset="0"/>
              </a:rPr>
              <a:t>: not a java</a:t>
            </a:r>
            <a:r>
              <a:rPr lang="en-US" sz="2200" dirty="0" smtClean="0">
                <a:cs typeface="Times New Roman" panose="02020603050405020304" pitchFamily="18" charset="0"/>
              </a:rPr>
              <a:t> “</a:t>
            </a:r>
            <a:r>
              <a:rPr lang="en-US" sz="2200" baseline="0" dirty="0" err="1" smtClean="0">
                <a:cs typeface="Times New Roman" panose="02020603050405020304" pitchFamily="18" charset="0"/>
              </a:rPr>
              <a:t>specialis”t</a:t>
            </a:r>
            <a:r>
              <a:rPr lang="en-US" sz="2200" baseline="0" dirty="0" smtClean="0">
                <a:cs typeface="Times New Roman" panose="02020603050405020304" pitchFamily="18" charset="0"/>
              </a:rPr>
              <a:t> IDE</a:t>
            </a:r>
          </a:p>
          <a:p>
            <a:pPr marL="425196" indent="-342900" fontAlgn="auto">
              <a:lnSpc>
                <a:spcPct val="150000"/>
              </a:lnSpc>
              <a:spcBef>
                <a:spcPts val="600"/>
              </a:spcBef>
              <a:spcAft>
                <a:spcPts val="0"/>
              </a:spcAft>
              <a:buClr>
                <a:schemeClr val="accent1"/>
              </a:buClr>
              <a:buSzPct val="80000"/>
              <a:buFont typeface="Arial" panose="020B0604020202020204" pitchFamily="34" charset="0"/>
              <a:buChar char="•"/>
              <a:defRPr/>
            </a:pPr>
            <a:r>
              <a:rPr kumimoji="0" lang="en-US" sz="2200" b="0" i="0" u="none" strike="noStrike" kern="1200" cap="none" spc="0" normalizeH="0" baseline="0" noProof="0" dirty="0" smtClean="0">
                <a:ln>
                  <a:noFill/>
                </a:ln>
                <a:solidFill>
                  <a:schemeClr val="tx1"/>
                </a:solidFill>
                <a:effectLst/>
                <a:uLnTx/>
                <a:uFillTx/>
                <a:cs typeface="Times New Roman" panose="02020603050405020304" pitchFamily="18" charset="0"/>
              </a:rPr>
              <a:t>On windows:</a:t>
            </a:r>
          </a:p>
          <a:p>
            <a:pPr marL="882396" lvl="1" indent="-342900" fontAlgn="auto">
              <a:lnSpc>
                <a:spcPct val="150000"/>
              </a:lnSpc>
              <a:spcBef>
                <a:spcPts val="600"/>
              </a:spcBef>
              <a:spcAft>
                <a:spcPts val="0"/>
              </a:spcAft>
              <a:buClr>
                <a:schemeClr val="accent1"/>
              </a:buClr>
              <a:buSzPct val="80000"/>
              <a:buFont typeface="Wingdings" panose="05000000000000000000" pitchFamily="2" charset="2"/>
              <a:buChar char="Ø"/>
              <a:defRPr/>
            </a:pPr>
            <a:r>
              <a:rPr lang="en-US" sz="2200" dirty="0" err="1" smtClean="0">
                <a:cs typeface="Times New Roman" panose="02020603050405020304" pitchFamily="18" charset="0"/>
              </a:rPr>
              <a:t>TextPad</a:t>
            </a:r>
            <a:endParaRPr lang="en-US" sz="2200" dirty="0">
              <a:cs typeface="Times New Roman" panose="02020603050405020304" pitchFamily="18" charset="0"/>
            </a:endParaRPr>
          </a:p>
          <a:p>
            <a:pPr marL="882396" lvl="1" indent="-342900" fontAlgn="auto">
              <a:lnSpc>
                <a:spcPct val="150000"/>
              </a:lnSpc>
              <a:spcBef>
                <a:spcPts val="600"/>
              </a:spcBef>
              <a:spcAft>
                <a:spcPts val="0"/>
              </a:spcAft>
              <a:buClr>
                <a:schemeClr val="accent1"/>
              </a:buClr>
              <a:buSzPct val="80000"/>
              <a:buFont typeface="Wingdings" panose="05000000000000000000" pitchFamily="2" charset="2"/>
              <a:buChar char="Ø"/>
              <a:defRPr/>
            </a:pPr>
            <a:r>
              <a:rPr lang="en-US" sz="2200" dirty="0">
                <a:cs typeface="Times New Roman" panose="02020603050405020304" pitchFamily="18" charset="0"/>
              </a:rPr>
              <a:t>J</a:t>
            </a:r>
            <a:r>
              <a:rPr kumimoji="0" lang="en-US" sz="2200" b="0" i="0" u="none" strike="noStrike" kern="1200" cap="none" spc="0" normalizeH="0" baseline="0" noProof="0" dirty="0" smtClean="0">
                <a:ln>
                  <a:noFill/>
                </a:ln>
                <a:solidFill>
                  <a:schemeClr val="tx1"/>
                </a:solidFill>
                <a:effectLst/>
                <a:uLnTx/>
                <a:uFillTx/>
                <a:cs typeface="Times New Roman" panose="02020603050405020304" pitchFamily="18" charset="0"/>
              </a:rPr>
              <a:t>Creator</a:t>
            </a:r>
            <a:endParaRPr kumimoji="0" lang="en-US" sz="2200" b="0" i="0" u="none" strike="noStrike" kern="1200" cap="none" spc="0" normalizeH="0" baseline="0" noProof="0" dirty="0">
              <a:ln>
                <a:noFill/>
              </a:ln>
              <a:solidFill>
                <a:schemeClr val="tx1"/>
              </a:solidFill>
              <a:effectLst/>
              <a:uLnTx/>
              <a:uFillTx/>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12</a:t>
            </a:fld>
            <a:endParaRPr lang="en-US"/>
          </a:p>
        </p:txBody>
      </p:sp>
    </p:spTree>
    <p:extLst>
      <p:ext uri="{BB962C8B-B14F-4D97-AF65-F5344CB8AC3E}">
        <p14:creationId xmlns:p14="http://schemas.microsoft.com/office/powerpoint/2010/main" val="1406144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Top Cross- Platform IDEs</a:t>
            </a:r>
          </a:p>
        </p:txBody>
      </p:sp>
      <p:sp>
        <p:nvSpPr>
          <p:cNvPr id="4" name="Rectangle 3"/>
          <p:cNvSpPr txBox="1">
            <a:spLocks noChangeArrowheads="1"/>
          </p:cNvSpPr>
          <p:nvPr/>
        </p:nvSpPr>
        <p:spPr>
          <a:xfrm>
            <a:off x="152400" y="1447800"/>
            <a:ext cx="8839200" cy="5105400"/>
          </a:xfrm>
          <a:prstGeom prst="rect">
            <a:avLst/>
          </a:prstGeom>
        </p:spPr>
        <p:txBody>
          <a:bodyPr>
            <a:noAutofit/>
          </a:bodyPr>
          <a:lstStyle/>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kumimoji="0" lang="en-US" sz="2200" b="1" i="0" u="none" strike="noStrike" kern="1200" cap="none" spc="0" normalizeH="0" baseline="0" noProof="0" dirty="0" smtClean="0">
                <a:ln>
                  <a:noFill/>
                </a:ln>
                <a:solidFill>
                  <a:schemeClr val="tx1"/>
                </a:solidFill>
                <a:effectLst/>
                <a:uLnTx/>
                <a:uFillTx/>
                <a:cs typeface="Times New Roman" panose="02020603050405020304" pitchFamily="18" charset="0"/>
              </a:rPr>
              <a:t>NetBeans</a:t>
            </a:r>
          </a:p>
          <a:p>
            <a:pPr marL="822960" lvl="1" indent="-283464" fontAlgn="auto">
              <a:lnSpc>
                <a:spcPct val="150000"/>
              </a:lnSpc>
              <a:spcBef>
                <a:spcPts val="600"/>
              </a:spcBef>
              <a:spcAft>
                <a:spcPts val="0"/>
              </a:spcAft>
              <a:buClr>
                <a:schemeClr val="accent1"/>
              </a:buClr>
              <a:buSzPct val="80000"/>
              <a:buFont typeface="Wingdings 2"/>
              <a:buChar char=""/>
              <a:defRPr/>
            </a:pPr>
            <a:r>
              <a:rPr kumimoji="0" lang="en-US" sz="2200" i="0" u="none" strike="noStrike" kern="1200" cap="none" spc="0" normalizeH="0" baseline="0" noProof="0" dirty="0" smtClean="0">
                <a:ln>
                  <a:noFill/>
                </a:ln>
                <a:solidFill>
                  <a:schemeClr val="tx1"/>
                </a:solidFill>
                <a:effectLst/>
                <a:uLnTx/>
                <a:uFillTx/>
                <a:cs typeface="Times New Roman" panose="02020603050405020304" pitchFamily="18" charset="0"/>
              </a:rPr>
              <a:t>Excellent</a:t>
            </a:r>
            <a:r>
              <a:rPr kumimoji="0" lang="en-US" sz="2200" i="0" u="none" strike="noStrike" kern="1200" cap="none" spc="0" normalizeH="0" noProof="0" dirty="0" smtClean="0">
                <a:ln>
                  <a:noFill/>
                </a:ln>
                <a:solidFill>
                  <a:schemeClr val="tx1"/>
                </a:solidFill>
                <a:effectLst/>
                <a:uLnTx/>
                <a:uFillTx/>
                <a:cs typeface="Times New Roman" panose="02020603050405020304" pitchFamily="18" charset="0"/>
              </a:rPr>
              <a:t> support for JEE development</a:t>
            </a:r>
          </a:p>
          <a:p>
            <a:pPr marL="822960" lvl="1" indent="-283464" fontAlgn="auto">
              <a:lnSpc>
                <a:spcPct val="150000"/>
              </a:lnSpc>
              <a:spcBef>
                <a:spcPts val="600"/>
              </a:spcBef>
              <a:spcAft>
                <a:spcPts val="0"/>
              </a:spcAft>
              <a:buClr>
                <a:schemeClr val="accent1"/>
              </a:buClr>
              <a:buSzPct val="80000"/>
              <a:buFont typeface="Wingdings 2"/>
              <a:buChar char=""/>
              <a:defRPr/>
            </a:pPr>
            <a:r>
              <a:rPr lang="en-US" sz="2200" b="0" baseline="0" dirty="0" smtClean="0">
                <a:cs typeface="Times New Roman" panose="02020603050405020304" pitchFamily="18" charset="0"/>
              </a:rPr>
              <a:t>Also support</a:t>
            </a:r>
            <a:r>
              <a:rPr lang="en-US" sz="2200" dirty="0" smtClean="0">
                <a:cs typeface="Times New Roman" panose="02020603050405020304" pitchFamily="18" charset="0"/>
              </a:rPr>
              <a:t>s C, C++, and PHP</a:t>
            </a:r>
          </a:p>
          <a:p>
            <a:pPr marL="365760" indent="-283464" fontAlgn="auto">
              <a:lnSpc>
                <a:spcPct val="150000"/>
              </a:lnSpc>
              <a:spcBef>
                <a:spcPts val="600"/>
              </a:spcBef>
              <a:spcAft>
                <a:spcPts val="0"/>
              </a:spcAft>
              <a:buClr>
                <a:schemeClr val="accent1"/>
              </a:buClr>
              <a:buSzPct val="80000"/>
              <a:buFont typeface="Wingdings 2"/>
              <a:buChar char=""/>
              <a:defRPr/>
            </a:pPr>
            <a:r>
              <a:rPr kumimoji="0" lang="en-US" sz="2200" b="1" i="0" u="none" strike="noStrike" kern="1200" cap="none" spc="0" normalizeH="0" baseline="0" noProof="0" dirty="0" smtClean="0">
                <a:ln>
                  <a:noFill/>
                </a:ln>
                <a:solidFill>
                  <a:schemeClr val="tx1"/>
                </a:solidFill>
                <a:effectLst/>
                <a:uLnTx/>
                <a:uFillTx/>
                <a:cs typeface="Times New Roman" panose="02020603050405020304" pitchFamily="18" charset="0"/>
              </a:rPr>
              <a:t>Eclipse</a:t>
            </a:r>
            <a:r>
              <a:rPr kumimoji="0" lang="en-US" sz="2200" b="1" i="0" u="none" strike="noStrike" kern="1200" cap="none" spc="0" normalizeH="0" noProof="0" dirty="0" smtClean="0">
                <a:ln>
                  <a:noFill/>
                </a:ln>
                <a:solidFill>
                  <a:schemeClr val="tx1"/>
                </a:solidFill>
                <a:effectLst/>
                <a:uLnTx/>
                <a:uFillTx/>
                <a:cs typeface="Times New Roman" panose="02020603050405020304" pitchFamily="18" charset="0"/>
              </a:rPr>
              <a:t> with Java Developer tools</a:t>
            </a:r>
          </a:p>
          <a:p>
            <a:pPr marL="822960" lvl="1" indent="-283464" fontAlgn="auto">
              <a:lnSpc>
                <a:spcPct val="150000"/>
              </a:lnSpc>
              <a:spcBef>
                <a:spcPts val="600"/>
              </a:spcBef>
              <a:spcAft>
                <a:spcPts val="0"/>
              </a:spcAft>
              <a:buClr>
                <a:schemeClr val="accent1"/>
              </a:buClr>
              <a:buSzPct val="80000"/>
              <a:buFont typeface="Wingdings 2"/>
              <a:buChar char=""/>
              <a:defRPr/>
            </a:pPr>
            <a:r>
              <a:rPr lang="en-US" sz="2200" baseline="0" dirty="0" smtClean="0">
                <a:cs typeface="Times New Roman" panose="02020603050405020304" pitchFamily="18" charset="0"/>
              </a:rPr>
              <a:t>Free and open source</a:t>
            </a:r>
          </a:p>
          <a:p>
            <a:pPr marL="822960" lvl="1" indent="-283464" fontAlgn="auto">
              <a:lnSpc>
                <a:spcPct val="150000"/>
              </a:lnSpc>
              <a:spcBef>
                <a:spcPts val="600"/>
              </a:spcBef>
              <a:spcAft>
                <a:spcPts val="0"/>
              </a:spcAft>
              <a:buClr>
                <a:schemeClr val="accent1"/>
              </a:buClr>
              <a:buSzPct val="80000"/>
              <a:buFont typeface="Wingdings 2"/>
              <a:buChar char=""/>
              <a:defRPr/>
            </a:pPr>
            <a:r>
              <a:rPr kumimoji="0" lang="en-US" sz="2200" b="0" i="0" u="none" strike="noStrike" kern="1200" cap="none" spc="0" normalizeH="0" noProof="0" dirty="0" smtClean="0">
                <a:ln>
                  <a:noFill/>
                </a:ln>
                <a:solidFill>
                  <a:schemeClr val="tx1"/>
                </a:solidFill>
                <a:effectLst/>
                <a:uLnTx/>
                <a:uFillTx/>
                <a:cs typeface="Times New Roman" panose="02020603050405020304" pitchFamily="18" charset="0"/>
              </a:rPr>
              <a:t>Distributions for many languages and platform</a:t>
            </a:r>
          </a:p>
          <a:p>
            <a:pPr marL="365760" indent="-283464" fontAlgn="auto">
              <a:lnSpc>
                <a:spcPct val="150000"/>
              </a:lnSpc>
              <a:spcBef>
                <a:spcPts val="600"/>
              </a:spcBef>
              <a:spcAft>
                <a:spcPts val="0"/>
              </a:spcAft>
              <a:buClr>
                <a:schemeClr val="accent1"/>
              </a:buClr>
              <a:buSzPct val="80000"/>
              <a:buFont typeface="Wingdings 2"/>
              <a:buChar char=""/>
              <a:defRPr/>
            </a:pPr>
            <a:r>
              <a:rPr lang="en-US" sz="2200" b="1" baseline="0" dirty="0" smtClean="0">
                <a:cs typeface="Times New Roman" panose="02020603050405020304" pitchFamily="18" charset="0"/>
              </a:rPr>
              <a:t>IntelliJ IDEA</a:t>
            </a:r>
          </a:p>
          <a:p>
            <a:pPr marL="822960" lvl="1" indent="-283464" fontAlgn="auto">
              <a:lnSpc>
                <a:spcPct val="150000"/>
              </a:lnSpc>
              <a:spcBef>
                <a:spcPts val="600"/>
              </a:spcBef>
              <a:spcAft>
                <a:spcPts val="0"/>
              </a:spcAft>
              <a:buClr>
                <a:schemeClr val="accent1"/>
              </a:buClr>
              <a:buSzPct val="80000"/>
              <a:buFont typeface="Wingdings 2"/>
              <a:buChar char=""/>
              <a:defRPr/>
            </a:pPr>
            <a:r>
              <a:rPr kumimoji="0" lang="en-US" sz="2200" b="0" i="0" u="none" strike="noStrike" kern="1200" cap="none" spc="0" normalizeH="0" noProof="0" dirty="0" smtClean="0">
                <a:ln>
                  <a:noFill/>
                </a:ln>
                <a:solidFill>
                  <a:schemeClr val="tx1"/>
                </a:solidFill>
                <a:effectLst/>
                <a:uLnTx/>
                <a:uFillTx/>
                <a:cs typeface="Times New Roman" panose="02020603050405020304" pitchFamily="18" charset="0"/>
              </a:rPr>
              <a:t>Free “community” edition, paid “pro” edition</a:t>
            </a:r>
          </a:p>
          <a:p>
            <a:pPr marL="822960" lvl="1" indent="-283464" fontAlgn="auto">
              <a:lnSpc>
                <a:spcPct val="150000"/>
              </a:lnSpc>
              <a:spcBef>
                <a:spcPts val="600"/>
              </a:spcBef>
              <a:spcAft>
                <a:spcPts val="0"/>
              </a:spcAft>
              <a:buClr>
                <a:schemeClr val="accent1"/>
              </a:buClr>
              <a:buSzPct val="80000"/>
              <a:buFont typeface="Wingdings 2"/>
              <a:buChar char=""/>
              <a:defRPr/>
            </a:pPr>
            <a:r>
              <a:rPr lang="en-US" sz="2200" baseline="0" dirty="0" smtClean="0">
                <a:cs typeface="Times New Roman" panose="02020603050405020304" pitchFamily="18" charset="0"/>
              </a:rPr>
              <a:t>Foundation of Google’s Android Studio</a:t>
            </a:r>
            <a:endParaRPr kumimoji="0" lang="en-US" sz="2200" b="0" i="0" u="none" strike="noStrike" kern="1200" cap="none" spc="0" normalizeH="0" baseline="0" noProof="0" dirty="0">
              <a:ln>
                <a:noFill/>
              </a:ln>
              <a:solidFill>
                <a:schemeClr val="tx1"/>
              </a:solidFill>
              <a:effectLst/>
              <a:uLnTx/>
              <a:uFillTx/>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13</a:t>
            </a:fld>
            <a:endParaRPr lang="en-US"/>
          </a:p>
        </p:txBody>
      </p:sp>
    </p:spTree>
    <p:extLst>
      <p:ext uri="{BB962C8B-B14F-4D97-AF65-F5344CB8AC3E}">
        <p14:creationId xmlns:p14="http://schemas.microsoft.com/office/powerpoint/2010/main" val="164834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Java Basic Syntax</a:t>
            </a:r>
          </a:p>
        </p:txBody>
      </p:sp>
      <p:sp>
        <p:nvSpPr>
          <p:cNvPr id="4" name="Rectangle 3"/>
          <p:cNvSpPr txBox="1">
            <a:spLocks noChangeArrowheads="1"/>
          </p:cNvSpPr>
          <p:nvPr/>
        </p:nvSpPr>
        <p:spPr>
          <a:xfrm>
            <a:off x="152400" y="1447800"/>
            <a:ext cx="8839200" cy="5105400"/>
          </a:xfrm>
          <a:prstGeom prst="rect">
            <a:avLst/>
          </a:prstGeom>
        </p:spPr>
        <p:txBody>
          <a:bodyPr>
            <a:noAutofit/>
          </a:bodyPr>
          <a:lstStyle/>
          <a:p>
            <a:pPr marL="82296" marR="0" lvl="0" algn="l" defTabSz="914400" rtl="0" eaLnBrk="1" fontAlgn="auto" latinLnBrk="0" hangingPunct="1">
              <a:lnSpc>
                <a:spcPct val="150000"/>
              </a:lnSpc>
              <a:spcBef>
                <a:spcPts val="600"/>
              </a:spcBef>
              <a:spcAft>
                <a:spcPts val="0"/>
              </a:spcAft>
              <a:buClr>
                <a:schemeClr val="accent1"/>
              </a:buClr>
              <a:buSzPct val="80000"/>
              <a:tabLst/>
              <a:defRPr/>
            </a:pPr>
            <a:r>
              <a:rPr lang="en-US" sz="2200" b="1" noProof="0" dirty="0" smtClean="0">
                <a:cs typeface="Times New Roman" panose="02020603050405020304" pitchFamily="18" charset="0"/>
              </a:rPr>
              <a:t>JAVA CLASSES:</a:t>
            </a:r>
          </a:p>
          <a:p>
            <a:pPr marL="882396" lvl="1" indent="-342900" fontAlgn="auto">
              <a:lnSpc>
                <a:spcPct val="150000"/>
              </a:lnSpc>
              <a:spcBef>
                <a:spcPts val="600"/>
              </a:spcBef>
              <a:spcAft>
                <a:spcPts val="0"/>
              </a:spcAft>
              <a:buClr>
                <a:schemeClr val="accent1"/>
              </a:buClr>
              <a:buSzPct val="80000"/>
              <a:buFont typeface="Arial" panose="020B0604020202020204" pitchFamily="34" charset="0"/>
              <a:buChar char="•"/>
              <a:defRPr/>
            </a:pPr>
            <a:r>
              <a:rPr kumimoji="0" lang="en-US" sz="2200" i="0" u="none" strike="noStrike" kern="1200" cap="none" spc="0" normalizeH="0" baseline="0" dirty="0" smtClean="0">
                <a:ln>
                  <a:noFill/>
                </a:ln>
                <a:solidFill>
                  <a:schemeClr val="tx1"/>
                </a:solidFill>
                <a:effectLst/>
                <a:uLnTx/>
                <a:uFillTx/>
                <a:cs typeface="Times New Roman" panose="02020603050405020304" pitchFamily="18" charset="0"/>
              </a:rPr>
              <a:t>All code is defined in </a:t>
            </a:r>
            <a:r>
              <a:rPr kumimoji="0" lang="en-US" sz="2200" b="1" i="0" u="none" strike="noStrike" kern="1200" cap="none" spc="0" normalizeH="0" baseline="0" dirty="0" smtClean="0">
                <a:ln>
                  <a:noFill/>
                </a:ln>
                <a:solidFill>
                  <a:schemeClr val="tx1"/>
                </a:solidFill>
                <a:effectLst/>
                <a:uLnTx/>
                <a:uFillTx/>
                <a:cs typeface="Times New Roman" panose="02020603050405020304" pitchFamily="18" charset="0"/>
              </a:rPr>
              <a:t>classes</a:t>
            </a:r>
          </a:p>
          <a:p>
            <a:pPr marL="882396" lvl="1" indent="-342900" fontAlgn="auto">
              <a:lnSpc>
                <a:spcPct val="150000"/>
              </a:lnSpc>
              <a:spcBef>
                <a:spcPts val="600"/>
              </a:spcBef>
              <a:spcAft>
                <a:spcPts val="0"/>
              </a:spcAft>
              <a:buClr>
                <a:schemeClr val="accent1"/>
              </a:buClr>
              <a:buSzPct val="80000"/>
              <a:buFont typeface="Arial" panose="020B0604020202020204" pitchFamily="34" charset="0"/>
              <a:buChar char="•"/>
              <a:defRPr/>
            </a:pPr>
            <a:r>
              <a:rPr lang="en-US" sz="2200" b="1" dirty="0" smtClean="0">
                <a:cs typeface="Times New Roman" panose="02020603050405020304" pitchFamily="18" charset="0"/>
              </a:rPr>
              <a:t>Classes</a:t>
            </a:r>
            <a:r>
              <a:rPr lang="en-US" sz="2200" dirty="0" smtClean="0">
                <a:cs typeface="Times New Roman" panose="02020603050405020304" pitchFamily="18" charset="0"/>
              </a:rPr>
              <a:t> are defined in source code files with .java extension</a:t>
            </a:r>
          </a:p>
          <a:p>
            <a:pPr marL="882396" lvl="1" indent="-342900" fontAlgn="auto">
              <a:lnSpc>
                <a:spcPct val="150000"/>
              </a:lnSpc>
              <a:spcBef>
                <a:spcPts val="600"/>
              </a:spcBef>
              <a:spcAft>
                <a:spcPts val="0"/>
              </a:spcAft>
              <a:buClr>
                <a:schemeClr val="accent1"/>
              </a:buClr>
              <a:buSzPct val="80000"/>
              <a:buFont typeface="Arial" panose="020B0604020202020204" pitchFamily="34" charset="0"/>
              <a:buChar char="•"/>
              <a:defRPr/>
            </a:pPr>
            <a:r>
              <a:rPr kumimoji="0" lang="en-US" sz="2200" i="0" u="none" strike="noStrike" kern="1200" cap="none" spc="0" normalizeH="0" baseline="0" dirty="0" smtClean="0">
                <a:ln>
                  <a:noFill/>
                </a:ln>
                <a:solidFill>
                  <a:schemeClr val="tx1"/>
                </a:solidFill>
                <a:effectLst/>
                <a:uLnTx/>
                <a:uFillTx/>
                <a:cs typeface="Times New Roman" panose="02020603050405020304" pitchFamily="18" charset="0"/>
              </a:rPr>
              <a:t>The</a:t>
            </a:r>
            <a:r>
              <a:rPr kumimoji="0" lang="en-US" sz="2200" i="0" u="none" strike="noStrike" kern="1200" cap="none" spc="0" normalizeH="0" dirty="0" smtClean="0">
                <a:ln>
                  <a:noFill/>
                </a:ln>
                <a:solidFill>
                  <a:schemeClr val="tx1"/>
                </a:solidFill>
                <a:effectLst/>
                <a:uLnTx/>
                <a:uFillTx/>
                <a:cs typeface="Times New Roman" panose="02020603050405020304" pitchFamily="18" charset="0"/>
              </a:rPr>
              <a:t> </a:t>
            </a:r>
            <a:r>
              <a:rPr kumimoji="0" lang="en-US" sz="2200" b="1" i="0" u="none" strike="noStrike" kern="1200" cap="none" spc="0" normalizeH="0" dirty="0" err="1" smtClean="0">
                <a:ln>
                  <a:noFill/>
                </a:ln>
                <a:solidFill>
                  <a:schemeClr val="tx1"/>
                </a:solidFill>
                <a:effectLst/>
                <a:uLnTx/>
                <a:uFillTx/>
                <a:cs typeface="Times New Roman" panose="02020603050405020304" pitchFamily="18" charset="0"/>
              </a:rPr>
              <a:t>javac</a:t>
            </a:r>
            <a:r>
              <a:rPr kumimoji="0" lang="en-US" sz="2200" i="0" u="none" strike="noStrike" kern="1200" cap="none" spc="0" normalizeH="0" dirty="0" smtClean="0">
                <a:ln>
                  <a:noFill/>
                </a:ln>
                <a:solidFill>
                  <a:schemeClr val="tx1"/>
                </a:solidFill>
                <a:effectLst/>
                <a:uLnTx/>
                <a:uFillTx/>
                <a:cs typeface="Times New Roman" panose="02020603050405020304" pitchFamily="18" charset="0"/>
              </a:rPr>
              <a:t> command compiles Java code into bytecode</a:t>
            </a:r>
          </a:p>
          <a:p>
            <a:pPr marL="882396" lvl="1" indent="-342900" fontAlgn="auto">
              <a:lnSpc>
                <a:spcPct val="150000"/>
              </a:lnSpc>
              <a:spcBef>
                <a:spcPts val="600"/>
              </a:spcBef>
              <a:spcAft>
                <a:spcPts val="0"/>
              </a:spcAft>
              <a:buClr>
                <a:schemeClr val="accent1"/>
              </a:buClr>
              <a:buSzPct val="80000"/>
              <a:buFont typeface="Arial" panose="020B0604020202020204" pitchFamily="34" charset="0"/>
              <a:buChar char="•"/>
              <a:defRPr/>
            </a:pPr>
            <a:r>
              <a:rPr lang="en-US" sz="2200" baseline="0" dirty="0" smtClean="0">
                <a:cs typeface="Times New Roman" panose="02020603050405020304" pitchFamily="18" charset="0"/>
              </a:rPr>
              <a:t>The </a:t>
            </a:r>
            <a:r>
              <a:rPr lang="en-US" sz="2200" b="1" baseline="0" dirty="0" smtClean="0">
                <a:cs typeface="Times New Roman" panose="02020603050405020304" pitchFamily="18" charset="0"/>
              </a:rPr>
              <a:t>java</a:t>
            </a:r>
            <a:r>
              <a:rPr lang="en-US" sz="2200" baseline="0" dirty="0" smtClean="0">
                <a:cs typeface="Times New Roman" panose="02020603050405020304" pitchFamily="18" charset="0"/>
              </a:rPr>
              <a:t> command runs compiled</a:t>
            </a:r>
            <a:r>
              <a:rPr lang="en-US" sz="2200" dirty="0" smtClean="0">
                <a:cs typeface="Times New Roman" panose="02020603050405020304" pitchFamily="18" charset="0"/>
              </a:rPr>
              <a:t> bytecode files.</a:t>
            </a:r>
            <a:endParaRPr kumimoji="0" lang="en-US" sz="2200" i="0" u="none" strike="noStrike" kern="1200" cap="none" spc="0" normalizeH="0" baseline="0" dirty="0" smtClean="0">
              <a:ln>
                <a:noFill/>
              </a:ln>
              <a:solidFill>
                <a:schemeClr val="tx1"/>
              </a:solidFill>
              <a:effectLst/>
              <a:uLnTx/>
              <a:uFillTx/>
              <a:cs typeface="Times New Roman" panose="02020603050405020304" pitchFamily="18" charset="0"/>
            </a:endParaRPr>
          </a:p>
          <a:p>
            <a:pPr marL="82296" marR="0" lvl="0" algn="l" defTabSz="914400" rtl="0" eaLnBrk="1" fontAlgn="auto" latinLnBrk="0" hangingPunct="1">
              <a:lnSpc>
                <a:spcPct val="150000"/>
              </a:lnSpc>
              <a:spcBef>
                <a:spcPts val="600"/>
              </a:spcBef>
              <a:spcAft>
                <a:spcPts val="0"/>
              </a:spcAft>
              <a:buClr>
                <a:schemeClr val="accent1"/>
              </a:buClr>
              <a:buSzPct val="80000"/>
              <a:tabLst/>
              <a:defRPr/>
            </a:pPr>
            <a:endParaRPr kumimoji="0" lang="en-US" sz="2200" b="0" i="0" u="none" strike="noStrike" kern="1200" cap="none" spc="0" normalizeH="0" baseline="0" noProof="0" dirty="0">
              <a:ln>
                <a:noFill/>
              </a:ln>
              <a:solidFill>
                <a:schemeClr val="tx1"/>
              </a:solidFill>
              <a:effectLst/>
              <a:uLnTx/>
              <a:uFillTx/>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14</a:t>
            </a:fld>
            <a:endParaRPr lang="en-US"/>
          </a:p>
        </p:txBody>
      </p:sp>
    </p:spTree>
    <p:extLst>
      <p:ext uri="{BB962C8B-B14F-4D97-AF65-F5344CB8AC3E}">
        <p14:creationId xmlns:p14="http://schemas.microsoft.com/office/powerpoint/2010/main" val="3938614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Java Basic Syntax</a:t>
            </a:r>
          </a:p>
        </p:txBody>
      </p:sp>
      <p:sp>
        <p:nvSpPr>
          <p:cNvPr id="3075" name="Rectangle 3"/>
          <p:cNvSpPr>
            <a:spLocks noGrp="1" noChangeArrowheads="1"/>
          </p:cNvSpPr>
          <p:nvPr>
            <p:ph type="body" idx="1"/>
          </p:nvPr>
        </p:nvSpPr>
        <p:spPr>
          <a:xfrm>
            <a:off x="152400" y="1600200"/>
            <a:ext cx="8991600" cy="4525963"/>
          </a:xfrm>
        </p:spPr>
        <p:txBody>
          <a:bodyPr/>
          <a:lstStyle/>
          <a:p>
            <a:pPr marL="0" indent="0">
              <a:lnSpc>
                <a:spcPct val="80000"/>
              </a:lnSpc>
              <a:buNone/>
            </a:pPr>
            <a:r>
              <a:rPr lang="en-US" sz="2800" dirty="0">
                <a:latin typeface="Times New Roman" panose="02020603050405020304" pitchFamily="18" charset="0"/>
                <a:cs typeface="Times New Roman" panose="02020603050405020304" pitchFamily="18" charset="0"/>
              </a:rPr>
              <a:t>Simple Java Program:</a:t>
            </a:r>
          </a:p>
          <a:p>
            <a:pPr lvl="1">
              <a:lnSpc>
                <a:spcPct val="80000"/>
              </a:lnSpc>
            </a:pPr>
            <a:r>
              <a:rPr lang="en-US" sz="2400" dirty="0">
                <a:latin typeface="Times New Roman" panose="02020603050405020304" pitchFamily="18" charset="0"/>
                <a:cs typeface="Times New Roman" panose="02020603050405020304" pitchFamily="18" charset="0"/>
              </a:rPr>
              <a:t>Let us look at a simple code that would print the words </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I rule!”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590800" y="3158377"/>
            <a:ext cx="6400800" cy="304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1600" dirty="0" smtClean="0">
                <a:solidFill>
                  <a:srgbClr val="7030A0"/>
                </a:solidFill>
                <a:latin typeface="Courier New" pitchFamily="49" charset="0"/>
                <a:cs typeface="Courier New" pitchFamily="49" charset="0"/>
              </a:rPr>
              <a:t>public class MyFirstApp {</a:t>
            </a:r>
          </a:p>
          <a:p>
            <a:pPr>
              <a:lnSpc>
                <a:spcPct val="200000"/>
              </a:lnSpc>
            </a:pPr>
            <a:r>
              <a:rPr lang="en-US" sz="1600" dirty="0" smtClean="0">
                <a:solidFill>
                  <a:srgbClr val="7030A0"/>
                </a:solidFill>
                <a:latin typeface="Courier New" pitchFamily="49" charset="0"/>
                <a:cs typeface="Courier New" pitchFamily="49" charset="0"/>
              </a:rPr>
              <a:t>	public static void main(String []args) { 		System.out.println("I rule!");</a:t>
            </a:r>
          </a:p>
          <a:p>
            <a:pPr>
              <a:lnSpc>
                <a:spcPct val="200000"/>
              </a:lnSpc>
            </a:pPr>
            <a:r>
              <a:rPr lang="en-US" sz="1600" dirty="0" smtClean="0">
                <a:solidFill>
                  <a:srgbClr val="7030A0"/>
                </a:solidFill>
                <a:latin typeface="Courier New" pitchFamily="49" charset="0"/>
                <a:cs typeface="Courier New" pitchFamily="49" charset="0"/>
              </a:rPr>
              <a:t>	}</a:t>
            </a:r>
          </a:p>
          <a:p>
            <a:pPr>
              <a:lnSpc>
                <a:spcPct val="200000"/>
              </a:lnSpc>
            </a:pPr>
            <a:r>
              <a:rPr lang="en-US" sz="1600" dirty="0" smtClean="0">
                <a:solidFill>
                  <a:srgbClr val="7030A0"/>
                </a:solidFill>
                <a:latin typeface="Courier New" pitchFamily="49" charset="0"/>
                <a:cs typeface="Courier New" pitchFamily="49" charset="0"/>
              </a:rPr>
              <a:t> } </a:t>
            </a:r>
          </a:p>
          <a:p>
            <a:pPr algn="ctr">
              <a:lnSpc>
                <a:spcPct val="200000"/>
              </a:lnSpc>
            </a:pPr>
            <a:endParaRPr lang="en-GB" sz="1600" dirty="0">
              <a:solidFill>
                <a:srgbClr val="7030A0"/>
              </a:solidFill>
              <a:latin typeface="Courier New" pitchFamily="49" charset="0"/>
              <a:cs typeface="Courier New" pitchFamily="49" charset="0"/>
            </a:endParaRPr>
          </a:p>
        </p:txBody>
      </p:sp>
      <p:sp>
        <p:nvSpPr>
          <p:cNvPr id="2" name="Rectangle 1"/>
          <p:cNvSpPr/>
          <p:nvPr/>
        </p:nvSpPr>
        <p:spPr>
          <a:xfrm>
            <a:off x="152400" y="3276600"/>
            <a:ext cx="2133600" cy="473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2060"/>
                </a:solidFill>
              </a:rPr>
              <a:t>Class declaration</a:t>
            </a:r>
            <a:endParaRPr lang="en-US" sz="2000" dirty="0">
              <a:solidFill>
                <a:srgbClr val="002060"/>
              </a:solidFill>
            </a:endParaRPr>
          </a:p>
        </p:txBody>
      </p:sp>
      <p:sp>
        <p:nvSpPr>
          <p:cNvPr id="6" name="Rectangle 5"/>
          <p:cNvSpPr/>
          <p:nvPr/>
        </p:nvSpPr>
        <p:spPr>
          <a:xfrm>
            <a:off x="152400" y="3810000"/>
            <a:ext cx="2133600" cy="473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2060"/>
                </a:solidFill>
              </a:rPr>
              <a:t>Main method</a:t>
            </a:r>
            <a:endParaRPr lang="en-US" sz="2000" dirty="0">
              <a:solidFill>
                <a:srgbClr val="002060"/>
              </a:solidFill>
            </a:endParaRPr>
          </a:p>
        </p:txBody>
      </p:sp>
      <p:sp>
        <p:nvSpPr>
          <p:cNvPr id="7" name="Rectangle 6"/>
          <p:cNvSpPr/>
          <p:nvPr/>
        </p:nvSpPr>
        <p:spPr>
          <a:xfrm>
            <a:off x="152400" y="4343400"/>
            <a:ext cx="2133600" cy="473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2060"/>
                </a:solidFill>
              </a:rPr>
              <a:t>Executable code</a:t>
            </a:r>
            <a:endParaRPr lang="en-US" sz="2000" dirty="0">
              <a:solidFill>
                <a:srgbClr val="002060"/>
              </a:solidFill>
            </a:endParaRPr>
          </a:p>
        </p:txBody>
      </p:sp>
      <p:sp>
        <p:nvSpPr>
          <p:cNvPr id="3" name="Right Arrow 2"/>
          <p:cNvSpPr/>
          <p:nvPr/>
        </p:nvSpPr>
        <p:spPr>
          <a:xfrm>
            <a:off x="2286000" y="3513137"/>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286000" y="3962400"/>
            <a:ext cx="1219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286000" y="4495800"/>
            <a:ext cx="2133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pPr>
              <a:defRPr/>
            </a:pPr>
            <a:fld id="{9FBBAF62-2765-4BD3-AD00-8C5149FD59A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3964" y="304800"/>
            <a:ext cx="8887636" cy="64008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lIns="91440" tIns="45720" rIns="91440" bIns="45720" rtlCol="0" anchor="ctr">
            <a:normAutofit/>
          </a:bodyPr>
          <a:lstStyle/>
          <a:p>
            <a:r>
              <a:rPr lang="en-US" sz="3200" b="1">
                <a:latin typeface="Times New Roman" panose="02020603050405020304" pitchFamily="18" charset="0"/>
                <a:cs typeface="Times New Roman" panose="02020603050405020304" pitchFamily="18" charset="0"/>
              </a:rPr>
              <a:t>how to save the file, compile and run the program.</a:t>
            </a:r>
          </a:p>
        </p:txBody>
      </p:sp>
      <p:sp>
        <p:nvSpPr>
          <p:cNvPr id="4099" name="Rectangle 3"/>
          <p:cNvSpPr>
            <a:spLocks noGrp="1" noChangeArrowheads="1"/>
          </p:cNvSpPr>
          <p:nvPr>
            <p:ph type="body" idx="1"/>
          </p:nvPr>
        </p:nvSpPr>
        <p:spPr>
          <a:xfrm>
            <a:off x="152400" y="1676400"/>
            <a:ext cx="8534400" cy="4953000"/>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Let's look at how to save the file, compile and run the program. Please follow the steps given below:</a:t>
            </a:r>
          </a:p>
          <a:p>
            <a:pPr>
              <a:lnSpc>
                <a:spcPct val="150000"/>
              </a:lnSpc>
            </a:pPr>
            <a:r>
              <a:rPr lang="en-US" sz="2200" dirty="0">
                <a:latin typeface="Times New Roman" panose="02020603050405020304" pitchFamily="18" charset="0"/>
                <a:cs typeface="Times New Roman" panose="02020603050405020304" pitchFamily="18" charset="0"/>
              </a:rPr>
              <a:t>Open notepad and add the code as above.</a:t>
            </a:r>
          </a:p>
          <a:p>
            <a:pPr>
              <a:lnSpc>
                <a:spcPct val="150000"/>
              </a:lnSpc>
            </a:pPr>
            <a:r>
              <a:rPr lang="en-US" sz="2200" dirty="0">
                <a:latin typeface="Times New Roman" panose="02020603050405020304" pitchFamily="18" charset="0"/>
                <a:cs typeface="Times New Roman" panose="02020603050405020304" pitchFamily="18" charset="0"/>
              </a:rPr>
              <a:t>Save the file as: </a:t>
            </a:r>
            <a:r>
              <a:rPr lang="en-US" sz="2200" dirty="0" smtClean="0">
                <a:latin typeface="Times New Roman" panose="02020603050405020304" pitchFamily="18" charset="0"/>
                <a:cs typeface="Times New Roman" panose="02020603050405020304" pitchFamily="18" charset="0"/>
              </a:rPr>
              <a:t>MyFirstApp.java.</a:t>
            </a:r>
            <a:endParaRPr lang="en-US"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how to save the file, compile and run the program.</a:t>
            </a:r>
          </a:p>
        </p:txBody>
      </p:sp>
      <p:sp>
        <p:nvSpPr>
          <p:cNvPr id="4099" name="Rectangle 3"/>
          <p:cNvSpPr>
            <a:spLocks noGrp="1" noChangeArrowheads="1"/>
          </p:cNvSpPr>
          <p:nvPr>
            <p:ph type="body" idx="1"/>
          </p:nvPr>
        </p:nvSpPr>
        <p:spPr>
          <a:xfrm>
            <a:off x="0" y="1600200"/>
            <a:ext cx="8686800" cy="4953000"/>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Open a command prompt window and go o the directory where you saved the class. Assume it's C:\.</a:t>
            </a:r>
          </a:p>
          <a:p>
            <a:pPr>
              <a:lnSpc>
                <a:spcPct val="150000"/>
              </a:lnSpc>
            </a:pPr>
            <a:r>
              <a:rPr lang="en-US" sz="2200" dirty="0" smtClean="0">
                <a:latin typeface="Times New Roman" panose="02020603050405020304" pitchFamily="18" charset="0"/>
                <a:cs typeface="Times New Roman" panose="02020603050405020304" pitchFamily="18" charset="0"/>
              </a:rPr>
              <a:t>Type ' </a:t>
            </a:r>
            <a:r>
              <a:rPr lang="en-US" sz="2200" dirty="0" err="1" smtClean="0">
                <a:latin typeface="Times New Roman" panose="02020603050405020304" pitchFamily="18" charset="0"/>
                <a:cs typeface="Times New Roman" panose="02020603050405020304" pitchFamily="18" charset="0"/>
              </a:rPr>
              <a:t>javac</a:t>
            </a:r>
            <a:r>
              <a:rPr lang="en-US" sz="2200" dirty="0" smtClean="0">
                <a:latin typeface="Times New Roman" panose="02020603050405020304" pitchFamily="18" charset="0"/>
                <a:cs typeface="Times New Roman" panose="02020603050405020304" pitchFamily="18" charset="0"/>
              </a:rPr>
              <a:t> MyFirstApp.java ' and press enter to compile your code. If there are no errors in your code, the command prompt will take you to the next line (Assumption : The path variable is set).</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lIns="91440" tIns="45720" rIns="91440" bIns="45720" rtlCol="0" anchor="ctr">
            <a:normAutofit/>
          </a:bodyPr>
          <a:lstStyle/>
          <a:p>
            <a:r>
              <a:rPr lang="en-US" sz="3200" b="1">
                <a:latin typeface="Times New Roman" panose="02020603050405020304" pitchFamily="18" charset="0"/>
                <a:cs typeface="Times New Roman" panose="02020603050405020304" pitchFamily="18" charset="0"/>
              </a:rPr>
              <a:t>how to save the file, compile and run the program.</a:t>
            </a:r>
          </a:p>
        </p:txBody>
      </p:sp>
      <p:sp>
        <p:nvSpPr>
          <p:cNvPr id="4099" name="Rectangle 3"/>
          <p:cNvSpPr>
            <a:spLocks noGrp="1" noChangeArrowheads="1"/>
          </p:cNvSpPr>
          <p:nvPr>
            <p:ph type="body" idx="1"/>
          </p:nvPr>
        </p:nvSpPr>
        <p:spPr>
          <a:xfrm>
            <a:off x="0" y="1600200"/>
            <a:ext cx="9067800" cy="4953000"/>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Now, type ' java MyFirstApp' to run your program.</a:t>
            </a:r>
          </a:p>
          <a:p>
            <a:pPr>
              <a:lnSpc>
                <a:spcPct val="150000"/>
              </a:lnSpc>
            </a:pPr>
            <a:r>
              <a:rPr lang="en-US" sz="2200" dirty="0" smtClean="0">
                <a:latin typeface="Times New Roman" panose="02020603050405020304" pitchFamily="18" charset="0"/>
                <a:cs typeface="Times New Roman" panose="02020603050405020304" pitchFamily="18" charset="0"/>
              </a:rPr>
              <a:t>You will be able to see ‘I rule!' printed on the window.</a:t>
            </a:r>
          </a:p>
        </p:txBody>
      </p:sp>
      <p:pic>
        <p:nvPicPr>
          <p:cNvPr id="2" name="Picture 1"/>
          <p:cNvPicPr>
            <a:picLocks noChangeAspect="1"/>
          </p:cNvPicPr>
          <p:nvPr/>
        </p:nvPicPr>
        <p:blipFill>
          <a:blip r:embed="rId2"/>
          <a:stretch>
            <a:fillRect/>
          </a:stretch>
        </p:blipFill>
        <p:spPr>
          <a:xfrm>
            <a:off x="990600" y="3200399"/>
            <a:ext cx="5334000" cy="2689795"/>
          </a:xfrm>
          <a:prstGeom prst="rect">
            <a:avLst/>
          </a:prstGeom>
        </p:spPr>
      </p:pic>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LECTURE 1: </a:t>
            </a:r>
            <a:r>
              <a:rPr lang="en-US" sz="3200" b="1" dirty="0" smtClean="0">
                <a:latin typeface="Times New Roman" panose="02020603050405020304" pitchFamily="18" charset="0"/>
                <a:cs typeface="Times New Roman" panose="02020603050405020304" pitchFamily="18" charset="0"/>
              </a:rPr>
              <a:t>JAVA BASICS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lgn="ctr">
              <a:buNone/>
            </a:pPr>
            <a:r>
              <a:rPr lang="en-US" sz="8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rPr>
              <a:t>Write Once, Run Everywhere</a:t>
            </a:r>
          </a:p>
          <a:p>
            <a:pPr algn="ctr">
              <a:buNone/>
            </a:pPr>
            <a:endParaRPr lang="en-US" dirty="0"/>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2</a:t>
            </a:fld>
            <a:endParaRPr lang="en-US"/>
          </a:p>
        </p:txBody>
      </p:sp>
    </p:spTree>
    <p:extLst>
      <p:ext uri="{BB962C8B-B14F-4D97-AF65-F5344CB8AC3E}">
        <p14:creationId xmlns:p14="http://schemas.microsoft.com/office/powerpoint/2010/main" val="1246493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Parsing Arguments to a console application</a:t>
            </a:r>
          </a:p>
        </p:txBody>
      </p:sp>
      <p:sp>
        <p:nvSpPr>
          <p:cNvPr id="4" name="Rectangle 3"/>
          <p:cNvSpPr/>
          <p:nvPr/>
        </p:nvSpPr>
        <p:spPr>
          <a:xfrm>
            <a:off x="420189" y="1828800"/>
            <a:ext cx="8534400" cy="259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smtClean="0">
                <a:solidFill>
                  <a:srgbClr val="7030A0"/>
                </a:solidFill>
                <a:latin typeface="Courier New" pitchFamily="49" charset="0"/>
                <a:cs typeface="Courier New" pitchFamily="49" charset="0"/>
              </a:rPr>
              <a:t>public class MyFirstApp {</a:t>
            </a:r>
          </a:p>
          <a:p>
            <a:pPr>
              <a:lnSpc>
                <a:spcPct val="150000"/>
              </a:lnSpc>
            </a:pPr>
            <a:r>
              <a:rPr lang="en-US" sz="1600" dirty="0" smtClean="0">
                <a:solidFill>
                  <a:srgbClr val="7030A0"/>
                </a:solidFill>
                <a:latin typeface="Courier New" pitchFamily="49" charset="0"/>
                <a:cs typeface="Courier New" pitchFamily="49" charset="0"/>
              </a:rPr>
              <a:t>	public static void main(String []args) { 		System.out.println("I rule!");</a:t>
            </a:r>
          </a:p>
          <a:p>
            <a:pPr>
              <a:lnSpc>
                <a:spcPct val="150000"/>
              </a:lnSpc>
            </a:pPr>
            <a:r>
              <a:rPr lang="en-US" sz="1600" dirty="0">
                <a:solidFill>
                  <a:srgbClr val="7030A0"/>
                </a:solidFill>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System.out.println(</a:t>
            </a:r>
            <a:r>
              <a:rPr lang="en-US" sz="1600" dirty="0" err="1" smtClean="0">
                <a:solidFill>
                  <a:srgbClr val="7030A0"/>
                </a:solidFill>
                <a:latin typeface="Courier New" pitchFamily="49" charset="0"/>
                <a:cs typeface="Courier New" pitchFamily="49" charset="0"/>
              </a:rPr>
              <a:t>args</a:t>
            </a:r>
            <a:r>
              <a:rPr lang="en-US" sz="1600" dirty="0" smtClean="0">
                <a:solidFill>
                  <a:srgbClr val="7030A0"/>
                </a:solidFill>
                <a:latin typeface="Courier New" pitchFamily="49" charset="0"/>
                <a:cs typeface="Courier New" pitchFamily="49" charset="0"/>
              </a:rPr>
              <a:t>[0]);</a:t>
            </a:r>
          </a:p>
          <a:p>
            <a:pPr>
              <a:lnSpc>
                <a:spcPct val="150000"/>
              </a:lnSpc>
            </a:pPr>
            <a:r>
              <a:rPr lang="en-US" sz="1600" dirty="0" smtClean="0">
                <a:solidFill>
                  <a:srgbClr val="7030A0"/>
                </a:solidFill>
                <a:latin typeface="Courier New" pitchFamily="49" charset="0"/>
                <a:cs typeface="Courier New" pitchFamily="49" charset="0"/>
              </a:rPr>
              <a:t>	}</a:t>
            </a:r>
          </a:p>
          <a:p>
            <a:pPr>
              <a:lnSpc>
                <a:spcPct val="150000"/>
              </a:lnSpc>
            </a:pPr>
            <a:r>
              <a:rPr lang="en-US" sz="1600" dirty="0" smtClean="0">
                <a:solidFill>
                  <a:srgbClr val="7030A0"/>
                </a:solidFill>
                <a:latin typeface="Courier New" pitchFamily="49" charset="0"/>
                <a:cs typeface="Courier New" pitchFamily="49" charset="0"/>
              </a:rPr>
              <a:t> } </a:t>
            </a:r>
          </a:p>
        </p:txBody>
      </p:sp>
      <p:pic>
        <p:nvPicPr>
          <p:cNvPr id="9" name="Picture 8"/>
          <p:cNvPicPr>
            <a:picLocks noChangeAspect="1"/>
          </p:cNvPicPr>
          <p:nvPr/>
        </p:nvPicPr>
        <p:blipFill>
          <a:blip r:embed="rId2"/>
          <a:stretch>
            <a:fillRect/>
          </a:stretch>
        </p:blipFill>
        <p:spPr>
          <a:xfrm>
            <a:off x="478971" y="4572000"/>
            <a:ext cx="5007429" cy="2122146"/>
          </a:xfrm>
          <a:prstGeom prst="rect">
            <a:avLst/>
          </a:prstGeom>
        </p:spPr>
      </p:pic>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20</a:t>
            </a:fld>
            <a:endParaRPr lang="en-US"/>
          </a:p>
        </p:txBody>
      </p:sp>
    </p:spTree>
    <p:extLst>
      <p:ext uri="{BB962C8B-B14F-4D97-AF65-F5344CB8AC3E}">
        <p14:creationId xmlns:p14="http://schemas.microsoft.com/office/powerpoint/2010/main" val="867250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219200" y="304800"/>
            <a:ext cx="7467600" cy="6858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COMMENTS IN JAVA</a:t>
            </a:r>
          </a:p>
        </p:txBody>
      </p:sp>
      <p:sp>
        <p:nvSpPr>
          <p:cNvPr id="93187" name="Rectangle 3"/>
          <p:cNvSpPr>
            <a:spLocks noGrp="1" noChangeArrowheads="1"/>
          </p:cNvSpPr>
          <p:nvPr>
            <p:ph type="body" idx="1"/>
          </p:nvPr>
        </p:nvSpPr>
        <p:spPr>
          <a:xfrm>
            <a:off x="0" y="1295400"/>
            <a:ext cx="9144000" cy="5257800"/>
          </a:xfrm>
        </p:spPr>
        <p:txBody>
          <a:bodyPr>
            <a:normAutofit/>
          </a:bodyPr>
          <a:lstStyle/>
          <a:p>
            <a:pPr lvl="1"/>
            <a:r>
              <a:rPr lang="en-US" sz="2200" dirty="0" smtClean="0">
                <a:latin typeface="Times New Roman" panose="02020603050405020304" pitchFamily="18" charset="0"/>
                <a:cs typeface="Times New Roman" panose="02020603050405020304" pitchFamily="18" charset="0"/>
              </a:rPr>
              <a:t>Comments </a:t>
            </a:r>
            <a:r>
              <a:rPr lang="en-US" sz="2200" dirty="0">
                <a:latin typeface="Times New Roman" panose="02020603050405020304" pitchFamily="18" charset="0"/>
                <a:cs typeface="Times New Roman" panose="02020603050405020304" pitchFamily="18" charset="0"/>
              </a:rPr>
              <a:t>start with: </a:t>
            </a:r>
            <a:r>
              <a:rPr lang="en-US" sz="2200" b="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2"/>
            <a:r>
              <a:rPr lang="en-US" sz="2200" dirty="0">
                <a:latin typeface="Times New Roman" panose="02020603050405020304" pitchFamily="18" charset="0"/>
                <a:cs typeface="Times New Roman" panose="02020603050405020304" pitchFamily="18" charset="0"/>
              </a:rPr>
              <a:t>Comments ignored during program execution</a:t>
            </a:r>
          </a:p>
          <a:p>
            <a:pPr lvl="2"/>
            <a:r>
              <a:rPr lang="en-US" sz="2200" dirty="0">
                <a:latin typeface="Times New Roman" panose="02020603050405020304" pitchFamily="18" charset="0"/>
                <a:cs typeface="Times New Roman" panose="02020603050405020304" pitchFamily="18" charset="0"/>
              </a:rPr>
              <a:t>Document and describe code</a:t>
            </a:r>
          </a:p>
          <a:p>
            <a:pPr lvl="2"/>
            <a:r>
              <a:rPr lang="en-US" sz="2200" dirty="0">
                <a:latin typeface="Times New Roman" panose="02020603050405020304" pitchFamily="18" charset="0"/>
                <a:cs typeface="Times New Roman" panose="02020603050405020304" pitchFamily="18" charset="0"/>
              </a:rPr>
              <a:t>Provides code readability</a:t>
            </a:r>
          </a:p>
          <a:p>
            <a:pPr lvl="1"/>
            <a:r>
              <a:rPr lang="en-US" sz="2200" dirty="0">
                <a:latin typeface="Times New Roman" panose="02020603050405020304" pitchFamily="18" charset="0"/>
                <a:cs typeface="Times New Roman" panose="02020603050405020304" pitchFamily="18" charset="0"/>
              </a:rPr>
              <a:t>Multiple line comments: </a:t>
            </a:r>
            <a:r>
              <a:rPr lang="en-US" sz="2200" b="1" dirty="0">
                <a:latin typeface="Times New Roman" panose="02020603050405020304" pitchFamily="18" charset="0"/>
                <a:cs typeface="Times New Roman" panose="02020603050405020304" pitchFamily="18" charset="0"/>
              </a:rPr>
              <a:t>/* ... */</a:t>
            </a:r>
          </a:p>
          <a:p>
            <a:pPr lvl="1">
              <a:buFontTx/>
              <a:buNone/>
            </a:pPr>
            <a:r>
              <a:rPr lang="en-US" sz="2200" b="1" dirty="0">
                <a:latin typeface="Times New Roman" panose="02020603050405020304" pitchFamily="18" charset="0"/>
                <a:cs typeface="Times New Roman" panose="02020603050405020304" pitchFamily="18" charset="0"/>
              </a:rPr>
              <a:t>	/* This is a multiple</a:t>
            </a:r>
          </a:p>
          <a:p>
            <a:pPr lvl="1">
              <a:buFontTx/>
              <a:buNone/>
            </a:pPr>
            <a:r>
              <a:rPr lang="en-US" sz="2200" b="1" dirty="0">
                <a:latin typeface="Times New Roman" panose="02020603050405020304" pitchFamily="18" charset="0"/>
                <a:cs typeface="Times New Roman" panose="02020603050405020304" pitchFamily="18" charset="0"/>
              </a:rPr>
              <a:t>		  line comment. It can</a:t>
            </a:r>
          </a:p>
          <a:p>
            <a:pPr lvl="1">
              <a:buFontTx/>
              <a:buNone/>
            </a:pPr>
            <a:r>
              <a:rPr lang="en-US" sz="2200" b="1" dirty="0">
                <a:latin typeface="Times New Roman" panose="02020603050405020304" pitchFamily="18" charset="0"/>
                <a:cs typeface="Times New Roman" panose="02020603050405020304" pitchFamily="18" charset="0"/>
              </a:rPr>
              <a:t>	   be split over many lines */</a:t>
            </a:r>
          </a:p>
          <a:p>
            <a:pPr marL="457200" lvl="1" indent="0">
              <a:buNone/>
            </a:pPr>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Another line of comments</a:t>
            </a:r>
          </a:p>
          <a:p>
            <a:pPr lvl="1"/>
            <a:r>
              <a:rPr lang="en-US" sz="2200" dirty="0">
                <a:latin typeface="Times New Roman" panose="02020603050405020304" pitchFamily="18" charset="0"/>
                <a:cs typeface="Times New Roman" panose="02020603050405020304" pitchFamily="18" charset="0"/>
              </a:rPr>
              <a:t>Note: line numbers not part of program, added for reference</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35608" y="274638"/>
            <a:ext cx="7498080" cy="7159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Basic Syntax:</a:t>
            </a:r>
          </a:p>
        </p:txBody>
      </p:sp>
      <p:sp>
        <p:nvSpPr>
          <p:cNvPr id="5123" name="Rectangle 3"/>
          <p:cNvSpPr>
            <a:spLocks noGrp="1" noChangeArrowheads="1"/>
          </p:cNvSpPr>
          <p:nvPr>
            <p:ph type="body" idx="1"/>
          </p:nvPr>
        </p:nvSpPr>
        <p:spPr>
          <a:xfrm>
            <a:off x="152400" y="1143000"/>
            <a:ext cx="8781288" cy="5486400"/>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About </a:t>
            </a:r>
            <a:r>
              <a:rPr lang="en-US" sz="2200" dirty="0">
                <a:latin typeface="Times New Roman" panose="02020603050405020304" pitchFamily="18" charset="0"/>
                <a:cs typeface="Times New Roman" panose="02020603050405020304" pitchFamily="18" charset="0"/>
              </a:rPr>
              <a:t>Java programs, it is very important to keep in mind the following points.</a:t>
            </a:r>
          </a:p>
          <a:p>
            <a:pPr>
              <a:lnSpc>
                <a:spcPct val="150000"/>
              </a:lnSpc>
            </a:pPr>
            <a:r>
              <a:rPr lang="en-US" sz="2200" b="1" dirty="0">
                <a:latin typeface="Times New Roman" panose="02020603050405020304" pitchFamily="18" charset="0"/>
                <a:cs typeface="Times New Roman" panose="02020603050405020304" pitchFamily="18" charset="0"/>
              </a:rPr>
              <a:t>Case </a:t>
            </a:r>
            <a:r>
              <a:rPr lang="en-US" sz="2200" b="1" dirty="0" smtClean="0">
                <a:latin typeface="Times New Roman" panose="02020603050405020304" pitchFamily="18" charset="0"/>
                <a:cs typeface="Times New Roman" panose="02020603050405020304" pitchFamily="18" charset="0"/>
              </a:rPr>
              <a:t>Sensitivity</a:t>
            </a:r>
          </a:p>
          <a:p>
            <a:pPr lvl="1">
              <a:lnSpc>
                <a:spcPct val="150000"/>
              </a:lnSpc>
            </a:pPr>
            <a:r>
              <a:rPr lang="en-US" sz="2200" dirty="0" smtClean="0">
                <a:latin typeface="Times New Roman" panose="02020603050405020304" pitchFamily="18" charset="0"/>
                <a:cs typeface="Times New Roman" panose="02020603050405020304" pitchFamily="18" charset="0"/>
              </a:rPr>
              <a:t>Java </a:t>
            </a:r>
            <a:r>
              <a:rPr lang="en-US" sz="2200" dirty="0">
                <a:latin typeface="Times New Roman" panose="02020603050405020304" pitchFamily="18" charset="0"/>
                <a:cs typeface="Times New Roman" panose="02020603050405020304" pitchFamily="18" charset="0"/>
              </a:rPr>
              <a:t>is case sensitive, which means identifier </a:t>
            </a:r>
            <a:r>
              <a:rPr lang="en-US" sz="2200" b="1" dirty="0">
                <a:latin typeface="Times New Roman" panose="02020603050405020304" pitchFamily="18" charset="0"/>
                <a:cs typeface="Times New Roman" panose="02020603050405020304" pitchFamily="18" charset="0"/>
              </a:rPr>
              <a:t>Hello</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hello</a:t>
            </a:r>
            <a:r>
              <a:rPr lang="en-US" sz="2200" dirty="0">
                <a:latin typeface="Times New Roman" panose="02020603050405020304" pitchFamily="18" charset="0"/>
                <a:cs typeface="Times New Roman" panose="02020603050405020304" pitchFamily="18" charset="0"/>
              </a:rPr>
              <a:t> would have different meaning in Java</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b="1" dirty="0" smtClean="0">
                <a:latin typeface="Times New Roman" panose="02020603050405020304" pitchFamily="18" charset="0"/>
                <a:cs typeface="Times New Roman" panose="02020603050405020304" pitchFamily="18" charset="0"/>
              </a:rPr>
              <a:t>White space</a:t>
            </a:r>
          </a:p>
          <a:p>
            <a:pPr lvl="1">
              <a:lnSpc>
                <a:spcPct val="150000"/>
              </a:lnSpc>
            </a:pPr>
            <a:r>
              <a:rPr lang="en-US" sz="2200" dirty="0" smtClean="0">
                <a:latin typeface="Times New Roman" panose="02020603050405020304" pitchFamily="18" charset="0"/>
                <a:cs typeface="Times New Roman" panose="02020603050405020304" pitchFamily="18" charset="0"/>
              </a:rPr>
              <a:t>white space doesn’t affect interpretation of code</a:t>
            </a:r>
          </a:p>
          <a:p>
            <a:pPr lvl="1">
              <a:lnSpc>
                <a:spcPct val="150000"/>
              </a:lnSpc>
            </a:pPr>
            <a:r>
              <a:rPr lang="en-US" sz="2200" dirty="0" smtClean="0">
                <a:latin typeface="Times New Roman" panose="02020603050405020304" pitchFamily="18" charset="0"/>
                <a:cs typeface="Times New Roman" panose="02020603050405020304" pitchFamily="18" charset="0"/>
              </a:rPr>
              <a:t>space, tabs, and line feeds are “collapsed” by compiler</a:t>
            </a:r>
          </a:p>
          <a:p>
            <a:pPr lvl="1">
              <a:lnSpc>
                <a:spcPct val="150000"/>
              </a:lnSpc>
            </a:pPr>
            <a:r>
              <a:rPr lang="en-US" sz="2200" dirty="0" smtClean="0">
                <a:latin typeface="Times New Roman" panose="02020603050405020304" pitchFamily="18" charset="0"/>
                <a:cs typeface="Times New Roman" panose="02020603050405020304" pitchFamily="18" charset="0"/>
              </a:rPr>
              <a:t>All statements must end with must end with semicolon(;).</a:t>
            </a:r>
            <a:endParaRPr lang="en-US"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24722" y="6248400"/>
            <a:ext cx="5519943" cy="533400"/>
          </a:xfrm>
          <a:prstGeom prst="rect">
            <a:avLst/>
          </a:prstGeom>
        </p:spPr>
      </p:pic>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35608" y="274638"/>
            <a:ext cx="7498080" cy="7159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Basic Syntax:</a:t>
            </a:r>
          </a:p>
        </p:txBody>
      </p:sp>
      <p:sp>
        <p:nvSpPr>
          <p:cNvPr id="5123" name="Rectangle 3"/>
          <p:cNvSpPr>
            <a:spLocks noGrp="1" noChangeArrowheads="1"/>
          </p:cNvSpPr>
          <p:nvPr>
            <p:ph type="body" idx="1"/>
          </p:nvPr>
        </p:nvSpPr>
        <p:spPr>
          <a:xfrm>
            <a:off x="228600" y="914400"/>
            <a:ext cx="8705088" cy="5715000"/>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Class Names</a:t>
            </a:r>
          </a:p>
          <a:p>
            <a:pPr lvl="1">
              <a:lnSpc>
                <a:spcPct val="150000"/>
              </a:lnSpc>
            </a:pP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all class names the first letter should be in Upper Case. </a:t>
            </a:r>
            <a:endParaRPr lang="en-US" sz="2200" dirty="0" smtClean="0">
              <a:latin typeface="Times New Roman" panose="02020603050405020304" pitchFamily="18" charset="0"/>
              <a:cs typeface="Times New Roman" panose="02020603050405020304" pitchFamily="18" charset="0"/>
            </a:endParaRPr>
          </a:p>
          <a:p>
            <a:pPr lvl="1">
              <a:lnSpc>
                <a:spcPct val="150000"/>
              </a:lnSpc>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several words are used to form a name of the class, each inner word's first letter should be in Upper </a:t>
            </a:r>
            <a:r>
              <a:rPr lang="en-US" sz="2200" dirty="0" smtClean="0">
                <a:latin typeface="Times New Roman" panose="02020603050405020304" pitchFamily="18" charset="0"/>
                <a:cs typeface="Times New Roman" panose="02020603050405020304" pitchFamily="18" charset="0"/>
              </a:rPr>
              <a:t>Case.</a:t>
            </a:r>
            <a:endParaRPr lang="en-US" sz="2200" dirty="0">
              <a:latin typeface="Times New Roman" panose="02020603050405020304" pitchFamily="18" charset="0"/>
              <a:cs typeface="Times New Roman" panose="02020603050405020304" pitchFamily="18" charset="0"/>
            </a:endParaRPr>
          </a:p>
          <a:p>
            <a:pPr lvl="1">
              <a:lnSpc>
                <a:spcPct val="150000"/>
              </a:lnSpc>
            </a:pPr>
            <a:r>
              <a:rPr lang="en-US" sz="2200" dirty="0" smtClean="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class </a:t>
            </a:r>
            <a:r>
              <a:rPr lang="en-US" sz="2200" b="1" dirty="0">
                <a:latin typeface="Times New Roman" panose="02020603050405020304" pitchFamily="18" charset="0"/>
                <a:cs typeface="Times New Roman" panose="02020603050405020304" pitchFamily="18" charset="0"/>
              </a:rPr>
              <a:t>MyFirstApp</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23</a:t>
            </a:fld>
            <a:endParaRPr lang="en-US"/>
          </a:p>
        </p:txBody>
      </p:sp>
    </p:spTree>
    <p:extLst>
      <p:ext uri="{BB962C8B-B14F-4D97-AF65-F5344CB8AC3E}">
        <p14:creationId xmlns:p14="http://schemas.microsoft.com/office/powerpoint/2010/main" val="1341907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35608" y="274638"/>
            <a:ext cx="7498080" cy="7159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Basic Syntax:</a:t>
            </a:r>
          </a:p>
        </p:txBody>
      </p:sp>
      <p:sp>
        <p:nvSpPr>
          <p:cNvPr id="5123" name="Rectangle 3"/>
          <p:cNvSpPr>
            <a:spLocks noGrp="1" noChangeArrowheads="1"/>
          </p:cNvSpPr>
          <p:nvPr>
            <p:ph type="body" idx="1"/>
          </p:nvPr>
        </p:nvSpPr>
        <p:spPr>
          <a:xfrm>
            <a:off x="0" y="914400"/>
            <a:ext cx="8933688" cy="5715000"/>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Method Names</a:t>
            </a:r>
          </a:p>
          <a:p>
            <a:pPr lvl="1">
              <a:lnSpc>
                <a:spcPct val="150000"/>
              </a:lnSpc>
            </a:pPr>
            <a:r>
              <a:rPr lang="en-US" sz="2200" dirty="0" smtClean="0">
                <a:latin typeface="Times New Roman" panose="02020603050405020304" pitchFamily="18" charset="0"/>
                <a:cs typeface="Times New Roman" panose="02020603050405020304" pitchFamily="18" charset="0"/>
              </a:rPr>
              <a:t>All method names should start with a Lower Case letter. </a:t>
            </a:r>
          </a:p>
          <a:p>
            <a:pPr lvl="1">
              <a:lnSpc>
                <a:spcPct val="150000"/>
              </a:lnSpc>
            </a:pPr>
            <a:r>
              <a:rPr lang="en-US" sz="2200" dirty="0" smtClean="0">
                <a:latin typeface="Times New Roman" panose="02020603050405020304" pitchFamily="18" charset="0"/>
                <a:cs typeface="Times New Roman" panose="02020603050405020304" pitchFamily="18" charset="0"/>
              </a:rPr>
              <a:t>If several words are used to form the name of the method, then each inner word's first letter should be in Upper Case.</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Example </a:t>
            </a:r>
            <a:r>
              <a:rPr lang="en-US" sz="2200" i="1" dirty="0" smtClean="0">
                <a:latin typeface="Times New Roman" panose="02020603050405020304" pitchFamily="18" charset="0"/>
                <a:cs typeface="Times New Roman" panose="02020603050405020304" pitchFamily="18" charset="0"/>
              </a:rPr>
              <a:t>public void </a:t>
            </a:r>
            <a:r>
              <a:rPr lang="en-US" sz="2200" i="1" dirty="0" err="1" smtClean="0">
                <a:latin typeface="Times New Roman" panose="02020603050405020304" pitchFamily="18" charset="0"/>
                <a:cs typeface="Times New Roman" panose="02020603050405020304" pitchFamily="18" charset="0"/>
              </a:rPr>
              <a:t>myMethodName</a:t>
            </a:r>
            <a:r>
              <a:rPr lang="en-US" sz="2200" i="1" dirty="0" smtClean="0">
                <a:latin typeface="Times New Roman" panose="02020603050405020304" pitchFamily="18" charset="0"/>
                <a:cs typeface="Times New Roman" panose="02020603050405020304" pitchFamily="18" charset="0"/>
              </a:rPr>
              <a:t>()</a:t>
            </a:r>
          </a:p>
          <a:p>
            <a:pPr>
              <a:lnSpc>
                <a:spcPct val="150000"/>
              </a:lnSpc>
            </a:pPr>
            <a:r>
              <a:rPr lang="en-US" sz="2200" b="1" dirty="0" smtClean="0">
                <a:latin typeface="Times New Roman" panose="02020603050405020304" pitchFamily="18" charset="0"/>
                <a:cs typeface="Times New Roman" panose="02020603050405020304" pitchFamily="18" charset="0"/>
              </a:rPr>
              <a:t>public static void main(String args[])</a:t>
            </a:r>
          </a:p>
          <a:p>
            <a:pPr lvl="1">
              <a:lnSpc>
                <a:spcPct val="150000"/>
              </a:lnSpc>
            </a:pPr>
            <a:r>
              <a:rPr lang="en-US" sz="2200" dirty="0" smtClean="0">
                <a:latin typeface="Times New Roman" panose="02020603050405020304" pitchFamily="18" charset="0"/>
                <a:cs typeface="Times New Roman" panose="02020603050405020304" pitchFamily="18" charset="0"/>
              </a:rPr>
              <a:t>Java program processing starts from the main() method which is a mandatory part of every Java program.</a:t>
            </a:r>
          </a:p>
          <a:p>
            <a:pPr>
              <a:lnSpc>
                <a:spcPct val="150000"/>
              </a:lnSpc>
            </a:pPr>
            <a:r>
              <a:rPr lang="en-US" sz="2200" b="1" dirty="0" smtClean="0">
                <a:latin typeface="Times New Roman" panose="02020603050405020304" pitchFamily="18" charset="0"/>
                <a:cs typeface="Times New Roman" panose="02020603050405020304" pitchFamily="18" charset="0"/>
              </a:rPr>
              <a:t>Constants are all uppercase</a:t>
            </a:r>
          </a:p>
          <a:p>
            <a:pPr lvl="1">
              <a:lnSpc>
                <a:spcPct val="150000"/>
              </a:lnSpc>
            </a:pPr>
            <a:endParaRPr lang="en-US" sz="22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09600" y="6014249"/>
            <a:ext cx="6248399" cy="310351"/>
          </a:xfrm>
          <a:prstGeom prst="rect">
            <a:avLst/>
          </a:prstGeom>
        </p:spPr>
      </p:pic>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35608" y="274638"/>
            <a:ext cx="7498080" cy="7159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Basic Syntax:</a:t>
            </a:r>
          </a:p>
        </p:txBody>
      </p:sp>
      <p:sp>
        <p:nvSpPr>
          <p:cNvPr id="5123" name="Rectangle 3"/>
          <p:cNvSpPr>
            <a:spLocks noGrp="1" noChangeArrowheads="1"/>
          </p:cNvSpPr>
          <p:nvPr>
            <p:ph type="body" idx="1"/>
          </p:nvPr>
        </p:nvSpPr>
        <p:spPr>
          <a:xfrm>
            <a:off x="228600" y="914400"/>
            <a:ext cx="8705088" cy="5715000"/>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Program File Name</a:t>
            </a:r>
          </a:p>
          <a:p>
            <a:pPr lvl="1">
              <a:lnSpc>
                <a:spcPct val="150000"/>
              </a:lnSpc>
            </a:pPr>
            <a:r>
              <a:rPr lang="en-US" sz="2200" dirty="0" smtClean="0">
                <a:latin typeface="Times New Roman" panose="02020603050405020304" pitchFamily="18" charset="0"/>
                <a:cs typeface="Times New Roman" panose="02020603050405020304" pitchFamily="18" charset="0"/>
              </a:rPr>
              <a:t>Name of the program file should exactly match the class name. </a:t>
            </a:r>
          </a:p>
          <a:p>
            <a:pPr lvl="1">
              <a:lnSpc>
                <a:spcPct val="150000"/>
              </a:lnSpc>
            </a:pPr>
            <a:r>
              <a:rPr lang="en-US" sz="2200" dirty="0" smtClean="0">
                <a:latin typeface="Times New Roman" panose="02020603050405020304" pitchFamily="18" charset="0"/>
                <a:cs typeface="Times New Roman" panose="02020603050405020304" pitchFamily="18" charset="0"/>
              </a:rPr>
              <a:t>When saving the file, you should save it using the class name (Remember Java is case sensitive) and append '.java' to the end of the name (if the file name and the class name do not match your program will not compile).</a:t>
            </a:r>
            <a:endParaRPr lang="en-US" sz="2200" dirty="0">
              <a:latin typeface="Times New Roman" panose="02020603050405020304" pitchFamily="18" charset="0"/>
              <a:cs typeface="Times New Roman" panose="02020603050405020304" pitchFamily="18" charset="0"/>
            </a:endParaRPr>
          </a:p>
          <a:p>
            <a:pPr lvl="1">
              <a:lnSpc>
                <a:spcPct val="150000"/>
              </a:lnSpc>
            </a:pPr>
            <a:r>
              <a:rPr lang="en-US" sz="2200" dirty="0" smtClean="0">
                <a:latin typeface="Times New Roman" panose="02020603050405020304" pitchFamily="18" charset="0"/>
                <a:cs typeface="Times New Roman" panose="02020603050405020304" pitchFamily="18" charset="0"/>
              </a:rPr>
              <a:t>Example : Assume '</a:t>
            </a:r>
            <a:r>
              <a:rPr lang="en-US" sz="2200" dirty="0" err="1" smtClean="0">
                <a:latin typeface="Times New Roman" panose="02020603050405020304" pitchFamily="18" charset="0"/>
                <a:cs typeface="Times New Roman" panose="02020603050405020304" pitchFamily="18" charset="0"/>
              </a:rPr>
              <a:t>MyFirstApp</a:t>
            </a:r>
            <a:r>
              <a:rPr lang="en-US" sz="2200" dirty="0" smtClean="0">
                <a:latin typeface="Times New Roman" panose="02020603050405020304" pitchFamily="18" charset="0"/>
                <a:cs typeface="Times New Roman" panose="02020603050405020304" pitchFamily="18" charset="0"/>
              </a:rPr>
              <a:t>' is the class name. Then the file should be saved as</a:t>
            </a:r>
            <a:r>
              <a:rPr lang="en-US" sz="2200" i="1"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MyFirstApp</a:t>
            </a:r>
            <a:r>
              <a:rPr lang="en-US" sz="2200" i="1" dirty="0" smtClean="0">
                <a:latin typeface="Times New Roman" panose="02020603050405020304" pitchFamily="18" charset="0"/>
                <a:cs typeface="Times New Roman" panose="02020603050405020304" pitchFamily="18" charset="0"/>
              </a:rPr>
              <a:t>.java'</a:t>
            </a:r>
            <a:endParaRPr lang="en-US"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Java Identifiers:</a:t>
            </a:r>
          </a:p>
        </p:txBody>
      </p:sp>
      <p:sp>
        <p:nvSpPr>
          <p:cNvPr id="6147" name="Rectangle 3"/>
          <p:cNvSpPr>
            <a:spLocks noGrp="1" noChangeArrowheads="1"/>
          </p:cNvSpPr>
          <p:nvPr>
            <p:ph type="body" idx="1"/>
          </p:nvPr>
        </p:nvSpPr>
        <p:spPr>
          <a:xfrm>
            <a:off x="152400" y="1219200"/>
            <a:ext cx="8781288" cy="5181600"/>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Java components require names. Names used for classes, variables and methods are called identifiers.</a:t>
            </a:r>
          </a:p>
          <a:p>
            <a:pPr>
              <a:lnSpc>
                <a:spcPct val="150000"/>
              </a:lnSpc>
            </a:pPr>
            <a:r>
              <a:rPr lang="en-US" sz="2200" dirty="0">
                <a:latin typeface="Times New Roman" panose="02020603050405020304" pitchFamily="18" charset="0"/>
                <a:cs typeface="Times New Roman" panose="02020603050405020304" pitchFamily="18" charset="0"/>
              </a:rPr>
              <a:t>In Java, there are several points to remember about identifiers. They are as follows:</a:t>
            </a:r>
          </a:p>
          <a:p>
            <a:pPr>
              <a:lnSpc>
                <a:spcPct val="150000"/>
              </a:lnSpc>
            </a:pPr>
            <a:r>
              <a:rPr lang="en-US" sz="2200" dirty="0">
                <a:latin typeface="Times New Roman" panose="02020603050405020304" pitchFamily="18" charset="0"/>
                <a:cs typeface="Times New Roman" panose="02020603050405020304" pitchFamily="18" charset="0"/>
              </a:rPr>
              <a:t>All identifiers should begin with a letter (A to Z or a to z), currency character ($) or an underscore </a:t>
            </a:r>
            <a:r>
              <a:rPr lang="en-US" sz="2200" dirty="0" smtClean="0">
                <a:latin typeface="Times New Roman" panose="02020603050405020304" pitchFamily="18" charset="0"/>
                <a:cs typeface="Times New Roman" panose="02020603050405020304" pitchFamily="18" charset="0"/>
              </a:rPr>
              <a:t>(_).</a:t>
            </a:r>
            <a:endParaRPr lang="en-US"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Java Identifiers:</a:t>
            </a:r>
          </a:p>
        </p:txBody>
      </p:sp>
      <p:sp>
        <p:nvSpPr>
          <p:cNvPr id="6147" name="Rectangle 3"/>
          <p:cNvSpPr>
            <a:spLocks noGrp="1" noChangeArrowheads="1"/>
          </p:cNvSpPr>
          <p:nvPr>
            <p:ph type="body" idx="1"/>
          </p:nvPr>
        </p:nvSpPr>
        <p:spPr>
          <a:xfrm>
            <a:off x="152400" y="1219200"/>
            <a:ext cx="8781288" cy="5181600"/>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After </a:t>
            </a:r>
            <a:r>
              <a:rPr lang="en-US" sz="2200" dirty="0">
                <a:latin typeface="Times New Roman" panose="02020603050405020304" pitchFamily="18" charset="0"/>
                <a:cs typeface="Times New Roman" panose="02020603050405020304" pitchFamily="18" charset="0"/>
              </a:rPr>
              <a:t>the first character identifiers can have any combination of characters.</a:t>
            </a:r>
          </a:p>
          <a:p>
            <a:pPr>
              <a:lnSpc>
                <a:spcPct val="150000"/>
              </a:lnSpc>
            </a:pPr>
            <a:r>
              <a:rPr lang="en-US" sz="2200" dirty="0">
                <a:latin typeface="Times New Roman" panose="02020603050405020304" pitchFamily="18" charset="0"/>
                <a:cs typeface="Times New Roman" panose="02020603050405020304" pitchFamily="18" charset="0"/>
              </a:rPr>
              <a:t>A key word cannot be used as an identifier</a:t>
            </a:r>
            <a:r>
              <a:rPr lang="en-US" sz="22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200" dirty="0" smtClean="0">
                <a:latin typeface="Times New Roman" panose="02020603050405020304" pitchFamily="18" charset="0"/>
                <a:cs typeface="Times New Roman" panose="02020603050405020304" pitchFamily="18" charset="0"/>
                <a:hlinkClick r:id="rId3"/>
              </a:rPr>
              <a:t>https://docs.oracle.com/javase/tutorial/java/nutsandbolts/_keywords.html</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Most importantly identifiers are case sensitive.</a:t>
            </a:r>
          </a:p>
          <a:p>
            <a:pPr>
              <a:lnSpc>
                <a:spcPct val="150000"/>
              </a:lnSpc>
            </a:pPr>
            <a:r>
              <a:rPr lang="en-US" sz="2200" dirty="0">
                <a:latin typeface="Times New Roman" panose="02020603050405020304" pitchFamily="18" charset="0"/>
                <a:cs typeface="Times New Roman" panose="02020603050405020304" pitchFamily="18" charset="0"/>
              </a:rPr>
              <a:t>Examples of legal identifiers: age, $salary, _value, __1_value</a:t>
            </a:r>
          </a:p>
          <a:p>
            <a:pPr>
              <a:lnSpc>
                <a:spcPct val="150000"/>
              </a:lnSpc>
            </a:pPr>
            <a:r>
              <a:rPr lang="en-US" sz="2200" dirty="0">
                <a:latin typeface="Times New Roman" panose="02020603050405020304" pitchFamily="18" charset="0"/>
                <a:cs typeface="Times New Roman" panose="02020603050405020304" pitchFamily="18" charset="0"/>
              </a:rPr>
              <a:t>Examples of illegal identifiers: </a:t>
            </a:r>
            <a:r>
              <a:rPr lang="en-US" sz="2200" dirty="0">
                <a:solidFill>
                  <a:srgbClr val="FF0000"/>
                </a:solidFill>
                <a:latin typeface="Times New Roman" panose="02020603050405020304" pitchFamily="18" charset="0"/>
                <a:cs typeface="Times New Roman" panose="02020603050405020304" pitchFamily="18" charset="0"/>
              </a:rPr>
              <a:t>123abc, -</a:t>
            </a:r>
            <a:r>
              <a:rPr lang="en-US" sz="2200" dirty="0" smtClean="0">
                <a:solidFill>
                  <a:srgbClr val="FF0000"/>
                </a:solidFill>
                <a:latin typeface="Times New Roman" panose="02020603050405020304" pitchFamily="18" charset="0"/>
                <a:cs typeface="Times New Roman" panose="02020603050405020304" pitchFamily="18" charset="0"/>
              </a:rPr>
              <a:t>salary</a:t>
            </a:r>
            <a:endParaRPr lang="en-US" sz="22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Using Character Escape Codes</a:t>
            </a:r>
          </a:p>
        </p:txBody>
      </p:sp>
      <p:sp>
        <p:nvSpPr>
          <p:cNvPr id="3" name="Content Placeholder 2"/>
          <p:cNvSpPr>
            <a:spLocks noGrp="1"/>
          </p:cNvSpPr>
          <p:nvPr>
            <p:ph idx="1"/>
          </p:nvPr>
        </p:nvSpPr>
        <p:spPr>
          <a:xfrm>
            <a:off x="0" y="1600200"/>
            <a:ext cx="8991600" cy="4525963"/>
          </a:xfrm>
        </p:spPr>
        <p:txBody>
          <a:bodyPr>
            <a:normAutofit/>
          </a:bodyPr>
          <a:lstStyle/>
          <a:p>
            <a:pPr>
              <a:lnSpc>
                <a:spcPct val="150000"/>
              </a:lnSpc>
            </a:pPr>
            <a:r>
              <a:rPr lang="en-US" sz="2200" dirty="0" smtClean="0">
                <a:latin typeface="Times New Roman" panose="02020603050405020304" pitchFamily="18" charset="0"/>
                <a:cs typeface="Times New Roman" panose="02020603050405020304" pitchFamily="18" charset="0"/>
              </a:rPr>
              <a:t>There are some characters that will cause problems in your code if typed explicitly, such as the carriage return or double</a:t>
            </a:r>
          </a:p>
          <a:p>
            <a:pPr>
              <a:lnSpc>
                <a:spcPct val="150000"/>
              </a:lnSpc>
            </a:pPr>
            <a:r>
              <a:rPr lang="en-US" sz="2200" b="1" dirty="0" smtClean="0">
                <a:latin typeface="Times New Roman" panose="02020603050405020304" pitchFamily="18" charset="0"/>
                <a:cs typeface="Times New Roman" panose="02020603050405020304" pitchFamily="18" charset="0"/>
              </a:rPr>
              <a:t>Quotation mark</a:t>
            </a:r>
            <a:r>
              <a:rPr lang="en-US" sz="2200" dirty="0" smtClean="0">
                <a:latin typeface="Times New Roman" panose="02020603050405020304" pitchFamily="18" charset="0"/>
                <a:cs typeface="Times New Roman" panose="02020603050405020304" pitchFamily="18" charset="0"/>
              </a:rPr>
              <a:t>. Typing these directly into your code where you want them to print is problematic and would most likely cause compiler errors. </a:t>
            </a:r>
          </a:p>
          <a:p>
            <a:pPr>
              <a:lnSpc>
                <a:spcPct val="150000"/>
              </a:lnSpc>
            </a:pPr>
            <a:r>
              <a:rPr lang="en-US" sz="2200" dirty="0" smtClean="0">
                <a:latin typeface="Times New Roman" panose="02020603050405020304" pitchFamily="18" charset="0"/>
                <a:cs typeface="Times New Roman" panose="02020603050405020304" pitchFamily="18" charset="0"/>
              </a:rPr>
              <a:t>For example</a:t>
            </a:r>
          </a:p>
        </p:txBody>
      </p:sp>
      <p:sp>
        <p:nvSpPr>
          <p:cNvPr id="4" name="Rectangle 3"/>
          <p:cNvSpPr/>
          <p:nvPr/>
        </p:nvSpPr>
        <p:spPr>
          <a:xfrm>
            <a:off x="533400" y="4800600"/>
            <a:ext cx="84582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dirty="0" smtClean="0">
                <a:solidFill>
                  <a:srgbClr val="7030A0"/>
                </a:solidFill>
                <a:latin typeface="Courier New" pitchFamily="49" charset="0"/>
                <a:cs typeface="Courier New" pitchFamily="49" charset="0"/>
              </a:rPr>
              <a:t>System.out.println(“Some people call me “Joey”.”);  //compile error</a:t>
            </a:r>
          </a:p>
        </p:txBody>
      </p:sp>
      <p:sp>
        <p:nvSpPr>
          <p:cNvPr id="5" name="Slide Number Placeholder 4"/>
          <p:cNvSpPr>
            <a:spLocks noGrp="1"/>
          </p:cNvSpPr>
          <p:nvPr>
            <p:ph type="sldNum" sz="quarter" idx="12"/>
          </p:nvPr>
        </p:nvSpPr>
        <p:spPr/>
        <p:txBody>
          <a:bodyPr/>
          <a:lstStyle/>
          <a:p>
            <a:pPr>
              <a:defRPr/>
            </a:pPr>
            <a:fld id="{9FBBAF62-2765-4BD3-AD00-8C5149FD59A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CHARACTER ESCAPE CODES</a:t>
            </a:r>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609600" y="1524000"/>
            <a:ext cx="7467600" cy="3323813"/>
          </a:xfrm>
          <a:prstGeom prst="rect">
            <a:avLst/>
          </a:prstGeom>
          <a:noFill/>
          <a:ln w="9525">
            <a:noFill/>
            <a:miter lim="800000"/>
            <a:headEnd/>
            <a:tailEnd/>
          </a:ln>
          <a:effectLst/>
        </p:spPr>
      </p:pic>
      <p:sp>
        <p:nvSpPr>
          <p:cNvPr id="6" name="Rectangle 5"/>
          <p:cNvSpPr/>
          <p:nvPr/>
        </p:nvSpPr>
        <p:spPr>
          <a:xfrm>
            <a:off x="533400" y="5105400"/>
            <a:ext cx="84582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rgbClr val="7030A0"/>
                </a:solidFill>
                <a:latin typeface="Courier New" pitchFamily="49" charset="0"/>
                <a:cs typeface="Courier New" pitchFamily="49" charset="0"/>
              </a:rPr>
              <a:t>System.out.println(“Some people call me \”Joey\”.”);  //no error</a:t>
            </a:r>
            <a:endParaRPr lang="en-US" sz="1600" dirty="0">
              <a:solidFill>
                <a:srgbClr val="7030A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Java’s origins</a:t>
            </a:r>
          </a:p>
        </p:txBody>
      </p:sp>
      <p:sp>
        <p:nvSpPr>
          <p:cNvPr id="4" name="Rectangle 3"/>
          <p:cNvSpPr txBox="1">
            <a:spLocks noChangeArrowheads="1"/>
          </p:cNvSpPr>
          <p:nvPr/>
        </p:nvSpPr>
        <p:spPr>
          <a:xfrm>
            <a:off x="0" y="1447800"/>
            <a:ext cx="8991600" cy="5105400"/>
          </a:xfrm>
          <a:prstGeom prst="rect">
            <a:avLst/>
          </a:prstGeom>
        </p:spPr>
        <p:txBody>
          <a:bodyPr>
            <a:noAutofit/>
          </a:bodyPr>
          <a:lstStyle/>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cs typeface="Times New Roman" panose="02020603050405020304" pitchFamily="18" charset="0"/>
              </a:rPr>
              <a:t>Work on java started in 1991</a:t>
            </a:r>
          </a:p>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lang="en-US" sz="2200" dirty="0" smtClean="0">
                <a:cs typeface="Times New Roman" panose="02020603050405020304" pitchFamily="18" charset="0"/>
              </a:rPr>
              <a:t>The goal: a new portable language</a:t>
            </a:r>
          </a:p>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cs typeface="Times New Roman" panose="02020603050405020304" pitchFamily="18" charset="0"/>
              </a:rPr>
              <a:t>Original</a:t>
            </a:r>
            <a:r>
              <a:rPr kumimoji="0" lang="en-US" sz="2200" b="0" i="0" u="none" strike="noStrike" kern="1200" cap="none" spc="0" normalizeH="0" noProof="0" dirty="0" smtClean="0">
                <a:ln>
                  <a:noFill/>
                </a:ln>
                <a:solidFill>
                  <a:schemeClr val="tx1"/>
                </a:solidFill>
                <a:effectLst/>
                <a:uLnTx/>
                <a:uFillTx/>
                <a:cs typeface="Times New Roman" panose="02020603050405020304" pitchFamily="18" charset="0"/>
              </a:rPr>
              <a:t> name: Oak</a:t>
            </a:r>
          </a:p>
          <a:p>
            <a:pPr marL="365760" marR="0" lvl="0" indent="-283464" algn="l" defTabSz="914400" rtl="0" eaLnBrk="1" fontAlgn="auto" latinLnBrk="0" hangingPunct="1">
              <a:lnSpc>
                <a:spcPct val="150000"/>
              </a:lnSpc>
              <a:spcBef>
                <a:spcPts val="600"/>
              </a:spcBef>
              <a:spcAft>
                <a:spcPts val="0"/>
              </a:spcAft>
              <a:buClr>
                <a:schemeClr val="accent1"/>
              </a:buClr>
              <a:buSzPct val="80000"/>
              <a:buFont typeface="Wingdings 2"/>
              <a:buChar char=""/>
              <a:tabLst/>
              <a:defRPr/>
            </a:pPr>
            <a:r>
              <a:rPr lang="en-US" sz="2200" baseline="0" dirty="0" smtClean="0">
                <a:cs typeface="Times New Roman" panose="02020603050405020304" pitchFamily="18" charset="0"/>
              </a:rPr>
              <a:t>Original tagline:</a:t>
            </a:r>
            <a:r>
              <a:rPr lang="en-US" sz="2200" dirty="0" smtClean="0">
                <a:cs typeface="Times New Roman" panose="02020603050405020304" pitchFamily="18" charset="0"/>
              </a:rPr>
              <a:t> Write Once, Run Everywhere</a:t>
            </a:r>
            <a:endParaRPr kumimoji="0" lang="en-US" sz="2200" b="0" i="0" u="none" strike="noStrike" kern="1200" cap="none" spc="0" normalizeH="0" baseline="0" noProof="0" dirty="0">
              <a:ln>
                <a:noFill/>
              </a:ln>
              <a:solidFill>
                <a:schemeClr val="tx1"/>
              </a:solidFill>
              <a:effectLst/>
              <a:uLnTx/>
              <a:uFillTx/>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GB" sz="3200" b="1" dirty="0">
                <a:latin typeface="Times New Roman" panose="02020603050405020304" pitchFamily="18" charset="0"/>
                <a:cs typeface="Times New Roman" panose="02020603050405020304" pitchFamily="18" charset="0"/>
              </a:rPr>
              <a:t>Primitive Types and Variables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600200"/>
            <a:ext cx="8839200" cy="4525963"/>
          </a:xfrm>
        </p:spPr>
        <p:txBody>
          <a:bodyPr>
            <a:normAutofit/>
          </a:bodyPr>
          <a:lstStyle/>
          <a:p>
            <a:pPr>
              <a:lnSpc>
                <a:spcPct val="150000"/>
              </a:lnSpc>
            </a:pPr>
            <a:r>
              <a:rPr lang="en-GB" sz="2200" dirty="0" smtClean="0">
                <a:latin typeface="Times New Roman" panose="02020603050405020304" pitchFamily="18" charset="0"/>
                <a:cs typeface="Times New Roman" panose="02020603050405020304" pitchFamily="18" charset="0"/>
              </a:rPr>
              <a:t>Boolean, char, byte, short, </a:t>
            </a:r>
            <a:r>
              <a:rPr lang="en-GB" sz="2200" dirty="0" err="1" smtClean="0">
                <a:latin typeface="Times New Roman" panose="02020603050405020304" pitchFamily="18" charset="0"/>
                <a:cs typeface="Times New Roman" panose="02020603050405020304" pitchFamily="18" charset="0"/>
              </a:rPr>
              <a:t>int</a:t>
            </a:r>
            <a:r>
              <a:rPr lang="en-GB" sz="2200" dirty="0" smtClean="0">
                <a:latin typeface="Times New Roman" panose="02020603050405020304" pitchFamily="18" charset="0"/>
                <a:cs typeface="Times New Roman" panose="02020603050405020304" pitchFamily="18" charset="0"/>
              </a:rPr>
              <a:t>, long, float, double etc.</a:t>
            </a:r>
          </a:p>
          <a:p>
            <a:pPr>
              <a:lnSpc>
                <a:spcPct val="150000"/>
              </a:lnSpc>
            </a:pPr>
            <a:r>
              <a:rPr lang="en-GB" sz="2200" dirty="0" smtClean="0">
                <a:latin typeface="Times New Roman" panose="02020603050405020304" pitchFamily="18" charset="0"/>
                <a:cs typeface="Times New Roman" panose="02020603050405020304" pitchFamily="18" charset="0"/>
              </a:rPr>
              <a:t>These basic (or primitive) types are the only types that are not objects (due to performance issues).</a:t>
            </a:r>
          </a:p>
          <a:p>
            <a:pPr>
              <a:lnSpc>
                <a:spcPct val="150000"/>
              </a:lnSpc>
            </a:pPr>
            <a:r>
              <a:rPr lang="en-GB" sz="2200" dirty="0" smtClean="0">
                <a:latin typeface="Times New Roman" panose="02020603050405020304" pitchFamily="18" charset="0"/>
                <a:cs typeface="Times New Roman" panose="02020603050405020304" pitchFamily="18" charset="0"/>
              </a:rPr>
              <a:t>This means that you don’t use the new operator to create a primitive variable</a:t>
            </a:r>
          </a:p>
          <a:p>
            <a:pPr>
              <a:lnSpc>
                <a:spcPct val="150000"/>
              </a:lnSpc>
            </a:pPr>
            <a:r>
              <a:rPr lang="en-GB" sz="2200" dirty="0" smtClean="0">
                <a:latin typeface="Times New Roman" panose="02020603050405020304" pitchFamily="18" charset="0"/>
                <a:cs typeface="Times New Roman" panose="02020603050405020304" pitchFamily="18" charset="0"/>
              </a:rPr>
              <a:t>Declaring primitive variables:</a:t>
            </a:r>
          </a:p>
          <a:p>
            <a:pPr>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838200" y="4953000"/>
            <a:ext cx="7620000" cy="1371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rgbClr val="7030A0"/>
                </a:solidFill>
                <a:latin typeface="Courier New" pitchFamily="49" charset="0"/>
                <a:cs typeface="Courier New" pitchFamily="49" charset="0"/>
              </a:rPr>
              <a:t>float </a:t>
            </a:r>
            <a:r>
              <a:rPr lang="en-GB" sz="2000" dirty="0" err="1" smtClean="0">
                <a:solidFill>
                  <a:srgbClr val="7030A0"/>
                </a:solidFill>
                <a:latin typeface="Courier New" pitchFamily="49" charset="0"/>
                <a:cs typeface="Courier New" pitchFamily="49" charset="0"/>
              </a:rPr>
              <a:t>initVal</a:t>
            </a:r>
            <a:r>
              <a:rPr lang="en-GB" sz="2000" dirty="0" smtClean="0">
                <a:solidFill>
                  <a:srgbClr val="7030A0"/>
                </a:solidFill>
                <a:latin typeface="Courier New" pitchFamily="49" charset="0"/>
                <a:cs typeface="Courier New" pitchFamily="49" charset="0"/>
              </a:rPr>
              <a:t>;</a:t>
            </a:r>
          </a:p>
          <a:p>
            <a:r>
              <a:rPr lang="en-GB" sz="2000" dirty="0" err="1" smtClean="0">
                <a:solidFill>
                  <a:srgbClr val="7030A0"/>
                </a:solidFill>
                <a:latin typeface="Courier New" pitchFamily="49" charset="0"/>
                <a:cs typeface="Courier New" pitchFamily="49" charset="0"/>
              </a:rPr>
              <a:t>int</a:t>
            </a:r>
            <a:r>
              <a:rPr lang="en-GB" sz="2000" dirty="0" smtClean="0">
                <a:solidFill>
                  <a:srgbClr val="7030A0"/>
                </a:solidFill>
                <a:latin typeface="Courier New" pitchFamily="49" charset="0"/>
                <a:cs typeface="Courier New" pitchFamily="49" charset="0"/>
              </a:rPr>
              <a:t> </a:t>
            </a:r>
            <a:r>
              <a:rPr lang="en-GB" sz="2000" dirty="0" err="1" smtClean="0">
                <a:solidFill>
                  <a:srgbClr val="7030A0"/>
                </a:solidFill>
                <a:latin typeface="Courier New" pitchFamily="49" charset="0"/>
                <a:cs typeface="Courier New" pitchFamily="49" charset="0"/>
              </a:rPr>
              <a:t>retVal</a:t>
            </a:r>
            <a:r>
              <a:rPr lang="en-GB" sz="2000" dirty="0" smtClean="0">
                <a:solidFill>
                  <a:srgbClr val="7030A0"/>
                </a:solidFill>
                <a:latin typeface="Courier New" pitchFamily="49" charset="0"/>
                <a:cs typeface="Courier New" pitchFamily="49" charset="0"/>
              </a:rPr>
              <a:t> = 2;</a:t>
            </a:r>
          </a:p>
          <a:p>
            <a:r>
              <a:rPr lang="en-GB" sz="2000" dirty="0" smtClean="0">
                <a:solidFill>
                  <a:srgbClr val="7030A0"/>
                </a:solidFill>
                <a:latin typeface="Courier New" pitchFamily="49" charset="0"/>
                <a:cs typeface="Courier New" pitchFamily="49" charset="0"/>
              </a:rPr>
              <a:t>double gamma = 1.2;</a:t>
            </a:r>
          </a:p>
          <a:p>
            <a:r>
              <a:rPr lang="en-GB" sz="2000" dirty="0" err="1" smtClean="0">
                <a:solidFill>
                  <a:srgbClr val="7030A0"/>
                </a:solidFill>
                <a:latin typeface="Courier New" pitchFamily="49" charset="0"/>
                <a:cs typeface="Courier New" pitchFamily="49" charset="0"/>
              </a:rPr>
              <a:t>boolean</a:t>
            </a:r>
            <a:r>
              <a:rPr lang="en-GB" sz="2000" dirty="0" smtClean="0">
                <a:solidFill>
                  <a:srgbClr val="7030A0"/>
                </a:solidFill>
                <a:latin typeface="Courier New" pitchFamily="49" charset="0"/>
                <a:cs typeface="Courier New" pitchFamily="49" charset="0"/>
              </a:rPr>
              <a:t> </a:t>
            </a:r>
            <a:r>
              <a:rPr lang="en-GB" sz="2000" dirty="0" err="1" smtClean="0">
                <a:solidFill>
                  <a:srgbClr val="7030A0"/>
                </a:solidFill>
                <a:latin typeface="Courier New" pitchFamily="49" charset="0"/>
                <a:cs typeface="Courier New" pitchFamily="49" charset="0"/>
              </a:rPr>
              <a:t>valueOk</a:t>
            </a:r>
            <a:r>
              <a:rPr lang="en-GB" sz="2000" dirty="0" smtClean="0">
                <a:solidFill>
                  <a:srgbClr val="7030A0"/>
                </a:solidFill>
                <a:latin typeface="Courier New" pitchFamily="49" charset="0"/>
                <a:cs typeface="Courier New" pitchFamily="49" charset="0"/>
              </a:rPr>
              <a:t> = false;</a:t>
            </a:r>
            <a:endParaRPr lang="en-GB" sz="1800" dirty="0" smtClean="0">
              <a:solidFill>
                <a:srgbClr val="7030A0"/>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9FBBAF62-2765-4BD3-AD00-8C5149FD59A0}" type="slidenum">
              <a:rPr lang="en-US" smtClean="0"/>
              <a:pPr>
                <a:defRPr/>
              </a:pPr>
              <a:t>30</a:t>
            </a:fld>
            <a:endParaRPr lang="en-US"/>
          </a:p>
        </p:txBody>
      </p:sp>
    </p:spTree>
    <p:extLst>
      <p:ext uri="{BB962C8B-B14F-4D97-AF65-F5344CB8AC3E}">
        <p14:creationId xmlns:p14="http://schemas.microsoft.com/office/powerpoint/2010/main" val="1748871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GB" sz="3200" b="1" dirty="0">
                <a:latin typeface="Times New Roman" panose="02020603050405020304" pitchFamily="18" charset="0"/>
                <a:cs typeface="Times New Roman" panose="02020603050405020304" pitchFamily="18" charset="0"/>
              </a:rPr>
              <a:t>Primitive Types and Variables</a:t>
            </a:r>
            <a:endParaRPr lang="en-US" sz="32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685800" y="1600200"/>
            <a:ext cx="8077200" cy="4295433"/>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31</a:t>
            </a:fld>
            <a:endParaRPr lang="en-US"/>
          </a:p>
        </p:txBody>
      </p:sp>
    </p:spTree>
    <p:extLst>
      <p:ext uri="{BB962C8B-B14F-4D97-AF65-F5344CB8AC3E}">
        <p14:creationId xmlns:p14="http://schemas.microsoft.com/office/powerpoint/2010/main" val="536133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Primitive Variable &amp; Reference Variable</a:t>
            </a:r>
          </a:p>
        </p:txBody>
      </p:sp>
      <p:sp>
        <p:nvSpPr>
          <p:cNvPr id="3" name="Content Placeholder 2"/>
          <p:cNvSpPr>
            <a:spLocks noGrp="1"/>
          </p:cNvSpPr>
          <p:nvPr>
            <p:ph idx="1"/>
          </p:nvPr>
        </p:nvSpPr>
        <p:spPr>
          <a:xfrm>
            <a:off x="0" y="1600200"/>
            <a:ext cx="8991600" cy="4525963"/>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When you think of java variable, think of a container that holds something.</a:t>
            </a:r>
          </a:p>
          <a:p>
            <a:pPr>
              <a:lnSpc>
                <a:spcPct val="150000"/>
              </a:lnSpc>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container (java variable) has size and a type.</a:t>
            </a:r>
          </a:p>
          <a:p>
            <a:pPr>
              <a:lnSpc>
                <a:spcPct val="150000"/>
              </a:lnSpc>
            </a:pPr>
            <a:r>
              <a:rPr lang="en-US" sz="2200" dirty="0" smtClean="0">
                <a:latin typeface="Times New Roman" panose="02020603050405020304" pitchFamily="18" charset="0"/>
                <a:cs typeface="Times New Roman" panose="02020603050405020304" pitchFamily="18" charset="0"/>
              </a:rPr>
              <a:t>Primitive </a:t>
            </a:r>
            <a:r>
              <a:rPr lang="en-US" sz="2200" dirty="0">
                <a:latin typeface="Times New Roman" panose="02020603050405020304" pitchFamily="18" charset="0"/>
                <a:cs typeface="Times New Roman" panose="02020603050405020304" pitchFamily="18" charset="0"/>
              </a:rPr>
              <a:t>containers (variables) have </a:t>
            </a:r>
            <a:r>
              <a:rPr lang="en-US" sz="2200" dirty="0" smtClean="0">
                <a:latin typeface="Times New Roman" panose="02020603050405020304" pitchFamily="18" charset="0"/>
                <a:cs typeface="Times New Roman" panose="02020603050405020304" pitchFamily="18" charset="0"/>
              </a:rPr>
              <a:t>different </a:t>
            </a:r>
            <a:r>
              <a:rPr lang="en-US" sz="2200" dirty="0">
                <a:latin typeface="Times New Roman" panose="02020603050405020304" pitchFamily="18" charset="0"/>
                <a:cs typeface="Times New Roman" panose="02020603050405020304" pitchFamily="18" charset="0"/>
              </a:rPr>
              <a:t>sizes and those </a:t>
            </a:r>
            <a:r>
              <a:rPr lang="en-US" sz="2200" dirty="0" smtClean="0">
                <a:latin typeface="Times New Roman" panose="02020603050405020304" pitchFamily="18" charset="0"/>
                <a:cs typeface="Times New Roman" panose="02020603050405020304" pitchFamily="18" charset="0"/>
              </a:rPr>
              <a:t>sizes have </a:t>
            </a:r>
            <a:r>
              <a:rPr lang="en-US" sz="2200" dirty="0">
                <a:latin typeface="Times New Roman" panose="02020603050405020304" pitchFamily="18" charset="0"/>
                <a:cs typeface="Times New Roman" panose="02020603050405020304" pitchFamily="18" charset="0"/>
              </a:rPr>
              <a:t>names</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Each primitive variable has a fixed number of bits (container size).</a:t>
            </a:r>
          </a:p>
          <a:p>
            <a:pPr>
              <a:lnSpc>
                <a:spcPct val="150000"/>
              </a:lnSpc>
            </a:pP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cups´size</a:t>
            </a:r>
            <a:r>
              <a:rPr lang="en-US" sz="2200" dirty="0">
                <a:latin typeface="Times New Roman" panose="02020603050405020304" pitchFamily="18" charset="0"/>
                <a:cs typeface="Times New Roman" panose="02020603050405020304" pitchFamily="18" charset="0"/>
              </a:rPr>
              <a:t> analogy of the six numeric primitives variables in </a:t>
            </a:r>
            <a:r>
              <a:rPr lang="en-US" sz="2200" dirty="0" smtClean="0">
                <a:latin typeface="Times New Roman" panose="02020603050405020304" pitchFamily="18" charset="0"/>
                <a:cs typeface="Times New Roman" panose="02020603050405020304" pitchFamily="18" charset="0"/>
              </a:rPr>
              <a:t>Java are </a:t>
            </a:r>
            <a:r>
              <a:rPr lang="en-US" sz="2200" dirty="0">
                <a:latin typeface="Times New Roman" panose="02020603050405020304" pitchFamily="18" charset="0"/>
                <a:cs typeface="Times New Roman" panose="02020603050405020304" pitchFamily="18" charset="0"/>
              </a:rPr>
              <a:t>shown below</a:t>
            </a:r>
          </a:p>
        </p:txBody>
      </p:sp>
      <p:pic>
        <p:nvPicPr>
          <p:cNvPr id="5" name="Picture 4"/>
          <p:cNvPicPr>
            <a:picLocks noChangeAspect="1"/>
          </p:cNvPicPr>
          <p:nvPr/>
        </p:nvPicPr>
        <p:blipFill>
          <a:blip r:embed="rId2"/>
          <a:stretch>
            <a:fillRect/>
          </a:stretch>
        </p:blipFill>
        <p:spPr>
          <a:xfrm>
            <a:off x="2286000" y="5111785"/>
            <a:ext cx="5181600" cy="1562464"/>
          </a:xfrm>
          <a:prstGeom prst="rect">
            <a:avLst/>
          </a:prstGeom>
        </p:spPr>
      </p:pic>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Primitive Variable &amp; Reference Variable</a:t>
            </a:r>
          </a:p>
        </p:txBody>
      </p:sp>
      <p:sp>
        <p:nvSpPr>
          <p:cNvPr id="3" name="Content Placeholder 2"/>
          <p:cNvSpPr>
            <a:spLocks noGrp="1"/>
          </p:cNvSpPr>
          <p:nvPr>
            <p:ph idx="1"/>
          </p:nvPr>
        </p:nvSpPr>
        <p:spPr>
          <a:xfrm>
            <a:off x="152400" y="1600200"/>
            <a:ext cx="8534400" cy="4525963"/>
          </a:xfrm>
        </p:spPr>
        <p:txBody>
          <a:bodyPr>
            <a:normAutofit/>
          </a:bodyPr>
          <a:lstStyle/>
          <a:p>
            <a:r>
              <a:rPr lang="en-US" sz="2200" dirty="0">
                <a:latin typeface="Times New Roman" panose="02020603050405020304" pitchFamily="18" charset="0"/>
                <a:cs typeface="Times New Roman" panose="02020603050405020304" pitchFamily="18" charset="0"/>
              </a:rPr>
              <a:t>Java cares about types, you can´t put different things in a </a:t>
            </a:r>
            <a:r>
              <a:rPr lang="en-US" sz="2200" dirty="0" smtClean="0">
                <a:latin typeface="Times New Roman" panose="02020603050405020304" pitchFamily="18" charset="0"/>
                <a:cs typeface="Times New Roman" panose="02020603050405020304" pitchFamily="18" charset="0"/>
              </a:rPr>
              <a:t>different type </a:t>
            </a:r>
            <a:r>
              <a:rPr lang="en-US" sz="2200" dirty="0">
                <a:latin typeface="Times New Roman" panose="02020603050405020304" pitchFamily="18" charset="0"/>
                <a:cs typeface="Times New Roman" panose="02020603050405020304" pitchFamily="18" charset="0"/>
              </a:rPr>
              <a:t>of a </a:t>
            </a:r>
            <a:r>
              <a:rPr lang="en-US" sz="2200" dirty="0" smtClean="0">
                <a:latin typeface="Times New Roman" panose="02020603050405020304" pitchFamily="18" charset="0"/>
                <a:cs typeface="Times New Roman" panose="02020603050405020304" pitchFamily="18" charset="0"/>
              </a:rPr>
              <a:t>container.</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E.g</a:t>
            </a:r>
            <a:r>
              <a:rPr lang="en-US" sz="2200" dirty="0">
                <a:latin typeface="Times New Roman" panose="02020603050405020304" pitchFamily="18" charset="0"/>
                <a:cs typeface="Times New Roman" panose="02020603050405020304" pitchFamily="18" charset="0"/>
              </a:rPr>
              <a:t>. Rabbit b = new Giraffe();</a:t>
            </a:r>
          </a:p>
          <a:p>
            <a:pPr marL="0" indent="0">
              <a:buNone/>
            </a:pPr>
            <a:r>
              <a:rPr lang="en-US" sz="2200" dirty="0" smtClean="0">
                <a:latin typeface="Times New Roman" panose="02020603050405020304" pitchFamily="18" charset="0"/>
                <a:cs typeface="Times New Roman" panose="02020603050405020304" pitchFamily="18" charset="0"/>
              </a:rPr>
              <a:t>	Don´t </a:t>
            </a:r>
            <a:r>
              <a:rPr lang="en-US" sz="2200" dirty="0">
                <a:latin typeface="Times New Roman" panose="02020603050405020304" pitchFamily="18" charset="0"/>
                <a:cs typeface="Times New Roman" panose="02020603050405020304" pitchFamily="18" charset="0"/>
              </a:rPr>
              <a:t>expect this to compile</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You can´t put a large value into a </a:t>
            </a:r>
            <a:r>
              <a:rPr lang="en-US" sz="2200" dirty="0" smtClean="0">
                <a:latin typeface="Times New Roman" panose="02020603050405020304" pitchFamily="18" charset="0"/>
                <a:cs typeface="Times New Roman" panose="02020603050405020304" pitchFamily="18" charset="0"/>
              </a:rPr>
              <a:t>small</a:t>
            </a:r>
          </a:p>
          <a:p>
            <a:pPr marL="0" indent="0">
              <a:buNone/>
            </a:pPr>
            <a:r>
              <a:rPr lang="en-US" sz="2200" dirty="0" smtClean="0">
                <a:latin typeface="Times New Roman" panose="02020603050405020304" pitchFamily="18" charset="0"/>
                <a:cs typeface="Times New Roman" panose="02020603050405020304" pitchFamily="18" charset="0"/>
              </a:rPr>
              <a:t>       byte </a:t>
            </a:r>
            <a:r>
              <a:rPr lang="en-US" sz="2200" dirty="0">
                <a:latin typeface="Times New Roman" panose="02020603050405020304" pitchFamily="18" charset="0"/>
                <a:cs typeface="Times New Roman" panose="02020603050405020304" pitchFamily="18" charset="0"/>
              </a:rPr>
              <a:t>b = </a:t>
            </a:r>
            <a:r>
              <a:rPr lang="en-US" sz="2200" dirty="0" smtClean="0">
                <a:latin typeface="Times New Roman" panose="02020603050405020304" pitchFamily="18" charset="0"/>
                <a:cs typeface="Times New Roman" panose="02020603050405020304" pitchFamily="18" charset="0"/>
              </a:rPr>
              <a:t>1500;</a:t>
            </a: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this will never work.</a:t>
            </a:r>
          </a:p>
        </p:txBody>
      </p:sp>
      <p:pic>
        <p:nvPicPr>
          <p:cNvPr id="4" name="Picture 3"/>
          <p:cNvPicPr>
            <a:picLocks noChangeAspect="1"/>
          </p:cNvPicPr>
          <p:nvPr/>
        </p:nvPicPr>
        <p:blipFill>
          <a:blip r:embed="rId2"/>
          <a:stretch>
            <a:fillRect/>
          </a:stretch>
        </p:blipFill>
        <p:spPr>
          <a:xfrm>
            <a:off x="6400800" y="2133600"/>
            <a:ext cx="1749335" cy="2745484"/>
          </a:xfrm>
          <a:prstGeom prst="rect">
            <a:avLst/>
          </a:prstGeom>
        </p:spPr>
      </p:pic>
      <p:pic>
        <p:nvPicPr>
          <p:cNvPr id="8" name="Picture 7"/>
          <p:cNvPicPr>
            <a:picLocks noChangeAspect="1"/>
          </p:cNvPicPr>
          <p:nvPr/>
        </p:nvPicPr>
        <p:blipFill>
          <a:blip r:embed="rId3"/>
          <a:stretch>
            <a:fillRect/>
          </a:stretch>
        </p:blipFill>
        <p:spPr>
          <a:xfrm>
            <a:off x="3724004" y="4191000"/>
            <a:ext cx="2140131" cy="2430766"/>
          </a:xfrm>
          <a:prstGeom prst="rect">
            <a:avLst/>
          </a:prstGeom>
        </p:spPr>
      </p:pic>
      <p:sp>
        <p:nvSpPr>
          <p:cNvPr id="5" name="Slide Number Placeholder 4"/>
          <p:cNvSpPr>
            <a:spLocks noGrp="1"/>
          </p:cNvSpPr>
          <p:nvPr>
            <p:ph type="sldNum" sz="quarter" idx="12"/>
          </p:nvPr>
        </p:nvSpPr>
        <p:spPr/>
        <p:txBody>
          <a:bodyPr/>
          <a:lstStyle/>
          <a:p>
            <a:pPr>
              <a:defRPr/>
            </a:pPr>
            <a:fld id="{9FBBAF62-2765-4BD3-AD00-8C5149FD59A0}" type="slidenum">
              <a:rPr lang="en-US" smtClean="0"/>
              <a:pPr>
                <a:defRPr/>
              </a:pPr>
              <a:t>33</a:t>
            </a:fld>
            <a:endParaRPr lang="en-US"/>
          </a:p>
        </p:txBody>
      </p:sp>
    </p:spTree>
    <p:extLst>
      <p:ext uri="{BB962C8B-B14F-4D97-AF65-F5344CB8AC3E}">
        <p14:creationId xmlns:p14="http://schemas.microsoft.com/office/powerpoint/2010/main" val="1449707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Primitive Variable &amp; Reference Variable</a:t>
            </a:r>
          </a:p>
        </p:txBody>
      </p:sp>
      <p:sp>
        <p:nvSpPr>
          <p:cNvPr id="3" name="Content Placeholder 2"/>
          <p:cNvSpPr>
            <a:spLocks noGrp="1"/>
          </p:cNvSpPr>
          <p:nvPr>
            <p:ph idx="1"/>
          </p:nvPr>
        </p:nvSpPr>
        <p:spPr>
          <a:xfrm>
            <a:off x="152400" y="1295400"/>
            <a:ext cx="8991600" cy="5334000"/>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You know how to declare a primitive variable and assign it a value.</a:t>
            </a:r>
          </a:p>
          <a:p>
            <a:pPr>
              <a:lnSpc>
                <a:spcPct val="150000"/>
              </a:lnSpc>
            </a:pPr>
            <a:r>
              <a:rPr lang="en-US" sz="2200" dirty="0">
                <a:latin typeface="Times New Roman" panose="02020603050405020304" pitchFamily="18" charset="0"/>
                <a:cs typeface="Times New Roman" panose="02020603050405020304" pitchFamily="18" charset="0"/>
              </a:rPr>
              <a:t>But now what about non-primitive variables? In other words, </a:t>
            </a:r>
            <a:r>
              <a:rPr lang="en-US" sz="2200" i="1" dirty="0" smtClean="0">
                <a:latin typeface="Times New Roman" panose="02020603050405020304" pitchFamily="18" charset="0"/>
                <a:cs typeface="Times New Roman" panose="02020603050405020304" pitchFamily="18" charset="0"/>
              </a:rPr>
              <a:t>what about </a:t>
            </a:r>
            <a:r>
              <a:rPr lang="en-US" sz="2200" i="1" dirty="0">
                <a:latin typeface="Times New Roman" panose="02020603050405020304" pitchFamily="18" charset="0"/>
                <a:cs typeface="Times New Roman" panose="02020603050405020304" pitchFamily="18" charset="0"/>
              </a:rPr>
              <a:t>objects</a:t>
            </a:r>
            <a:r>
              <a:rPr lang="en-US" sz="2200" i="1" dirty="0" smtClean="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There is actually no such thing as an object variable, there's only </a:t>
            </a:r>
            <a:r>
              <a:rPr lang="en-US" sz="2200" dirty="0" smtClean="0">
                <a:latin typeface="Times New Roman" panose="02020603050405020304" pitchFamily="18" charset="0"/>
                <a:cs typeface="Times New Roman" panose="02020603050405020304" pitchFamily="18" charset="0"/>
              </a:rPr>
              <a:t>an object </a:t>
            </a:r>
            <a:r>
              <a:rPr lang="en-US" sz="2200" dirty="0">
                <a:latin typeface="Times New Roman" panose="02020603050405020304" pitchFamily="18" charset="0"/>
                <a:cs typeface="Times New Roman" panose="02020603050405020304" pitchFamily="18" charset="0"/>
              </a:rPr>
              <a:t>reference variable</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It doesn't hold the object itself, It holds bits that represent a way </a:t>
            </a:r>
            <a:r>
              <a:rPr lang="en-US" sz="2200" dirty="0" smtClean="0">
                <a:latin typeface="Times New Roman" panose="02020603050405020304" pitchFamily="18" charset="0"/>
                <a:cs typeface="Times New Roman" panose="02020603050405020304" pitchFamily="18" charset="0"/>
              </a:rPr>
              <a:t>to access </a:t>
            </a:r>
            <a:r>
              <a:rPr lang="en-US" sz="2200" dirty="0">
                <a:latin typeface="Times New Roman" panose="02020603050405020304" pitchFamily="18" charset="0"/>
                <a:cs typeface="Times New Roman" panose="02020603050405020304" pitchFamily="18" charset="0"/>
              </a:rPr>
              <a:t>an </a:t>
            </a:r>
            <a:r>
              <a:rPr lang="en-US" sz="2200" dirty="0" smtClean="0">
                <a:latin typeface="Times New Roman" panose="02020603050405020304" pitchFamily="18" charset="0"/>
                <a:cs typeface="Times New Roman" panose="02020603050405020304" pitchFamily="18" charset="0"/>
              </a:rPr>
              <a:t>object</a:t>
            </a: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You can't </a:t>
            </a:r>
            <a:r>
              <a:rPr lang="en-US" sz="2200" dirty="0">
                <a:latin typeface="Times New Roman" panose="02020603050405020304" pitchFamily="18" charset="0"/>
                <a:cs typeface="Times New Roman" panose="02020603050405020304" pitchFamily="18" charset="0"/>
              </a:rPr>
              <a:t>put (store) an object into a variable.</a:t>
            </a:r>
          </a:p>
        </p:txBody>
      </p:sp>
      <p:pic>
        <p:nvPicPr>
          <p:cNvPr id="5" name="Picture 4"/>
          <p:cNvPicPr>
            <a:picLocks noChangeAspect="1"/>
          </p:cNvPicPr>
          <p:nvPr/>
        </p:nvPicPr>
        <p:blipFill>
          <a:blip r:embed="rId2"/>
          <a:stretch>
            <a:fillRect/>
          </a:stretch>
        </p:blipFill>
        <p:spPr>
          <a:xfrm>
            <a:off x="1718753" y="4639906"/>
            <a:ext cx="5367847" cy="1532294"/>
          </a:xfrm>
          <a:prstGeom prst="rect">
            <a:avLst/>
          </a:prstGeom>
        </p:spPr>
      </p:pic>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34</a:t>
            </a:fld>
            <a:endParaRPr lang="en-US"/>
          </a:p>
        </p:txBody>
      </p:sp>
    </p:spTree>
    <p:extLst>
      <p:ext uri="{BB962C8B-B14F-4D97-AF65-F5344CB8AC3E}">
        <p14:creationId xmlns:p14="http://schemas.microsoft.com/office/powerpoint/2010/main" val="2302890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51" y="266258"/>
            <a:ext cx="8935697" cy="6325483"/>
          </a:xfrm>
          <a:prstGeom prst="rect">
            <a:avLst/>
          </a:prstGeom>
        </p:spPr>
      </p:pic>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35</a:t>
            </a:fld>
            <a:endParaRPr lang="en-US"/>
          </a:p>
        </p:txBody>
      </p:sp>
    </p:spTree>
    <p:extLst>
      <p:ext uri="{BB962C8B-B14F-4D97-AF65-F5344CB8AC3E}">
        <p14:creationId xmlns:p14="http://schemas.microsoft.com/office/powerpoint/2010/main" val="3712890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vert="horz" lIns="91440" tIns="45720" rIns="91440" bIns="45720" rtlCol="0" anchor="ctr">
            <a:normAutofit/>
          </a:bodyPr>
          <a:lstStyle/>
          <a:p>
            <a:r>
              <a:rPr lang="en-GB" sz="3200" b="1">
                <a:latin typeface="Times New Roman" panose="02020603050405020304" pitchFamily="18" charset="0"/>
                <a:cs typeface="Times New Roman" panose="02020603050405020304" pitchFamily="18" charset="0"/>
              </a:rPr>
              <a:t>Initialisation</a:t>
            </a:r>
          </a:p>
        </p:txBody>
      </p:sp>
      <p:sp>
        <p:nvSpPr>
          <p:cNvPr id="44035" name="Rectangle 3"/>
          <p:cNvSpPr>
            <a:spLocks noGrp="1" noChangeArrowheads="1"/>
          </p:cNvSpPr>
          <p:nvPr>
            <p:ph type="body" idx="1"/>
          </p:nvPr>
        </p:nvSpPr>
        <p:spPr>
          <a:xfrm>
            <a:off x="152400" y="1600200"/>
            <a:ext cx="8534400" cy="4800600"/>
          </a:xfrm>
        </p:spPr>
        <p:txBody>
          <a:bodyPr>
            <a:normAutofit/>
          </a:bodyPr>
          <a:lstStyle/>
          <a:p>
            <a:pPr>
              <a:lnSpc>
                <a:spcPct val="150000"/>
              </a:lnSpc>
            </a:pPr>
            <a:r>
              <a:rPr lang="en-GB" sz="2200" dirty="0">
                <a:latin typeface="Times New Roman" panose="02020603050405020304" pitchFamily="18" charset="0"/>
                <a:cs typeface="Times New Roman" panose="02020603050405020304" pitchFamily="18" charset="0"/>
              </a:rPr>
              <a:t>If no value is assigned prior to use, then the compiler will give an error</a:t>
            </a:r>
          </a:p>
          <a:p>
            <a:pPr>
              <a:lnSpc>
                <a:spcPct val="150000"/>
              </a:lnSpc>
            </a:pPr>
            <a:r>
              <a:rPr lang="en-GB" sz="2200" dirty="0">
                <a:latin typeface="Times New Roman" panose="02020603050405020304" pitchFamily="18" charset="0"/>
                <a:cs typeface="Times New Roman" panose="02020603050405020304" pitchFamily="18" charset="0"/>
              </a:rPr>
              <a:t>Java sets primitive variables to zero or false in the case of a </a:t>
            </a:r>
            <a:r>
              <a:rPr lang="en-GB" sz="2200" dirty="0" smtClean="0">
                <a:latin typeface="Times New Roman" panose="02020603050405020304" pitchFamily="18" charset="0"/>
                <a:cs typeface="Times New Roman" panose="02020603050405020304" pitchFamily="18" charset="0"/>
              </a:rPr>
              <a:t>Boolean </a:t>
            </a:r>
            <a:r>
              <a:rPr lang="en-GB" sz="2200" dirty="0">
                <a:latin typeface="Times New Roman" panose="02020603050405020304" pitchFamily="18" charset="0"/>
                <a:cs typeface="Times New Roman" panose="02020603050405020304" pitchFamily="18" charset="0"/>
              </a:rPr>
              <a:t>variable</a:t>
            </a:r>
          </a:p>
          <a:p>
            <a:pPr>
              <a:lnSpc>
                <a:spcPct val="150000"/>
              </a:lnSpc>
            </a:pPr>
            <a:r>
              <a:rPr lang="en-GB" sz="2200" dirty="0">
                <a:latin typeface="Times New Roman" panose="02020603050405020304" pitchFamily="18" charset="0"/>
                <a:cs typeface="Times New Roman" panose="02020603050405020304" pitchFamily="18" charset="0"/>
              </a:rPr>
              <a:t>All object references are initially set to null</a:t>
            </a:r>
          </a:p>
          <a:p>
            <a:pPr>
              <a:lnSpc>
                <a:spcPct val="150000"/>
              </a:lnSpc>
            </a:pPr>
            <a:r>
              <a:rPr lang="en-GB" sz="2200" dirty="0">
                <a:latin typeface="Times New Roman" panose="02020603050405020304" pitchFamily="18" charset="0"/>
                <a:cs typeface="Times New Roman" panose="02020603050405020304" pitchFamily="18" charset="0"/>
              </a:rPr>
              <a:t>An array of anything is an object</a:t>
            </a:r>
          </a:p>
          <a:p>
            <a:pPr lvl="1">
              <a:lnSpc>
                <a:spcPct val="150000"/>
              </a:lnSpc>
            </a:pPr>
            <a:r>
              <a:rPr lang="en-GB" sz="2200" dirty="0">
                <a:latin typeface="Times New Roman" panose="02020603050405020304" pitchFamily="18" charset="0"/>
                <a:cs typeface="Times New Roman" panose="02020603050405020304" pitchFamily="18" charset="0"/>
              </a:rPr>
              <a:t>Set to null on declaration</a:t>
            </a:r>
          </a:p>
          <a:p>
            <a:pPr lvl="1">
              <a:lnSpc>
                <a:spcPct val="150000"/>
              </a:lnSpc>
            </a:pPr>
            <a:r>
              <a:rPr lang="en-GB" sz="2200" dirty="0">
                <a:latin typeface="Times New Roman" panose="02020603050405020304" pitchFamily="18" charset="0"/>
                <a:cs typeface="Times New Roman" panose="02020603050405020304" pitchFamily="18" charset="0"/>
              </a:rPr>
              <a:t>Elements to zero false or null on creation</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vert="horz" lIns="91440" tIns="45720" rIns="91440" bIns="45720" rtlCol="0" anchor="ctr">
            <a:normAutofit/>
          </a:bodyPr>
          <a:lstStyle/>
          <a:p>
            <a:r>
              <a:rPr lang="en-GB" sz="3200" b="1" dirty="0">
                <a:latin typeface="Times New Roman" panose="02020603050405020304" pitchFamily="18" charset="0"/>
                <a:cs typeface="Times New Roman" panose="02020603050405020304" pitchFamily="18" charset="0"/>
              </a:rPr>
              <a:t>MEMORY MANAGEMENT AND GARBAGE COLLECTION</a:t>
            </a:r>
          </a:p>
        </p:txBody>
      </p:sp>
      <p:sp>
        <p:nvSpPr>
          <p:cNvPr id="44035" name="Rectangle 3"/>
          <p:cNvSpPr>
            <a:spLocks noGrp="1" noChangeArrowheads="1"/>
          </p:cNvSpPr>
          <p:nvPr>
            <p:ph type="body" idx="1"/>
          </p:nvPr>
        </p:nvSpPr>
        <p:spPr>
          <a:xfrm>
            <a:off x="228600" y="1676400"/>
            <a:ext cx="8763000" cy="4800600"/>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Objects are born and objects die. You're in charge of an </a:t>
            </a:r>
            <a:r>
              <a:rPr lang="en-US" sz="2200" dirty="0" smtClean="0">
                <a:latin typeface="Times New Roman" panose="02020603050405020304" pitchFamily="18" charset="0"/>
                <a:cs typeface="Times New Roman" panose="02020603050405020304" pitchFamily="18" charset="0"/>
              </a:rPr>
              <a:t>object's </a:t>
            </a:r>
            <a:r>
              <a:rPr lang="en-US" sz="2200" dirty="0" err="1" smtClean="0">
                <a:latin typeface="Times New Roman" panose="02020603050405020304" pitchFamily="18" charset="0"/>
                <a:cs typeface="Times New Roman" panose="02020603050405020304" pitchFamily="18" charset="0"/>
              </a:rPr>
              <a:t>Iifecycle</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dirty="0" smtClean="0">
                <a:latin typeface="Times New Roman" panose="02020603050405020304" pitchFamily="18" charset="0"/>
                <a:cs typeface="Times New Roman" panose="02020603050405020304" pitchFamily="18" charset="0"/>
              </a:rPr>
              <a:t>You </a:t>
            </a:r>
            <a:r>
              <a:rPr lang="en-US" sz="2200" dirty="0">
                <a:latin typeface="Times New Roman" panose="02020603050405020304" pitchFamily="18" charset="0"/>
                <a:cs typeface="Times New Roman" panose="02020603050405020304" pitchFamily="18" charset="0"/>
              </a:rPr>
              <a:t>decide when and how to construct </a:t>
            </a:r>
            <a:r>
              <a:rPr lang="en-US" sz="2200" dirty="0" err="1">
                <a:latin typeface="Times New Roman" panose="02020603050405020304" pitchFamily="18" charset="0"/>
                <a:cs typeface="Times New Roman" panose="02020603050405020304" pitchFamily="18" charset="0"/>
              </a:rPr>
              <a:t>it.You</a:t>
            </a:r>
            <a:r>
              <a:rPr lang="en-US" sz="2200" dirty="0">
                <a:latin typeface="Times New Roman" panose="02020603050405020304" pitchFamily="18" charset="0"/>
                <a:cs typeface="Times New Roman" panose="02020603050405020304" pitchFamily="18" charset="0"/>
              </a:rPr>
              <a:t> decide when to </a:t>
            </a:r>
            <a:r>
              <a:rPr lang="en-US" sz="2200" dirty="0" smtClean="0">
                <a:latin typeface="Times New Roman" panose="02020603050405020304" pitchFamily="18" charset="0"/>
                <a:cs typeface="Times New Roman" panose="02020603050405020304" pitchFamily="18" charset="0"/>
              </a:rPr>
              <a:t>destroy It.</a:t>
            </a:r>
          </a:p>
          <a:p>
            <a:pPr>
              <a:lnSpc>
                <a:spcPct val="150000"/>
              </a:lnSpc>
            </a:pPr>
            <a:r>
              <a:rPr lang="en-US" sz="2200" i="1" dirty="0" smtClean="0">
                <a:latin typeface="Times New Roman" panose="02020603050405020304" pitchFamily="18" charset="0"/>
                <a:cs typeface="Times New Roman" panose="02020603050405020304" pitchFamily="18" charset="0"/>
              </a:rPr>
              <a:t>Except </a:t>
            </a:r>
            <a:r>
              <a:rPr lang="en-US" sz="2200" i="1" dirty="0">
                <a:latin typeface="Times New Roman" panose="02020603050405020304" pitchFamily="18" charset="0"/>
                <a:cs typeface="Times New Roman" panose="02020603050405020304" pitchFamily="18" charset="0"/>
              </a:rPr>
              <a:t>you don't actually destroy the object yourself, you </a:t>
            </a:r>
            <a:r>
              <a:rPr lang="en-US" sz="2200" i="1" dirty="0" smtClean="0">
                <a:latin typeface="Times New Roman" panose="02020603050405020304" pitchFamily="18" charset="0"/>
                <a:cs typeface="Times New Roman" panose="02020603050405020304" pitchFamily="18" charset="0"/>
              </a:rPr>
              <a:t>simply abandon </a:t>
            </a:r>
            <a:r>
              <a:rPr lang="en-US" sz="2200" i="1" dirty="0">
                <a:latin typeface="Times New Roman" panose="02020603050405020304" pitchFamily="18" charset="0"/>
                <a:cs typeface="Times New Roman" panose="02020603050405020304" pitchFamily="18" charset="0"/>
              </a:rPr>
              <a:t>it. But once it 's abandoned, the heartless </a:t>
            </a:r>
            <a:r>
              <a:rPr lang="en-US" sz="2200" i="1" dirty="0" smtClean="0">
                <a:latin typeface="Times New Roman" panose="02020603050405020304" pitchFamily="18" charset="0"/>
                <a:cs typeface="Times New Roman" panose="02020603050405020304" pitchFamily="18" charset="0"/>
              </a:rPr>
              <a:t>Garbage Collector</a:t>
            </a:r>
            <a:r>
              <a:rPr lang="en-US" sz="2200" i="1" dirty="0">
                <a:latin typeface="Times New Roman" panose="02020603050405020304" pitchFamily="18" charset="0"/>
                <a:cs typeface="Times New Roman" panose="02020603050405020304" pitchFamily="18" charset="0"/>
              </a:rPr>
              <a:t>, can vaporize it, reclaiming the memory that object </a:t>
            </a:r>
            <a:r>
              <a:rPr lang="en-US" sz="2200" i="1" dirty="0" smtClean="0">
                <a:latin typeface="Times New Roman" panose="02020603050405020304" pitchFamily="18" charset="0"/>
                <a:cs typeface="Times New Roman" panose="02020603050405020304" pitchFamily="18" charset="0"/>
              </a:rPr>
              <a:t>was using .</a:t>
            </a:r>
          </a:p>
          <a:p>
            <a:pPr>
              <a:lnSpc>
                <a:spcPct val="150000"/>
              </a:lnSpc>
            </a:pPr>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writing java programs, you will be creating objects. Sooner </a:t>
            </a:r>
            <a:r>
              <a:rPr lang="en-US" sz="2200" dirty="0" smtClean="0">
                <a:latin typeface="Times New Roman" panose="02020603050405020304" pitchFamily="18" charset="0"/>
                <a:cs typeface="Times New Roman" panose="02020603050405020304" pitchFamily="18" charset="0"/>
              </a:rPr>
              <a:t>or later</a:t>
            </a:r>
            <a:r>
              <a:rPr lang="en-US" sz="2200" dirty="0">
                <a:latin typeface="Times New Roman" panose="02020603050405020304" pitchFamily="18" charset="0"/>
                <a:cs typeface="Times New Roman" panose="02020603050405020304" pitchFamily="18" charset="0"/>
              </a:rPr>
              <a:t>, you´ve to let some of them go, or risk running out of RAM.</a:t>
            </a:r>
            <a:endParaRPr lang="en-GB"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37</a:t>
            </a:fld>
            <a:endParaRPr lang="en-US"/>
          </a:p>
        </p:txBody>
      </p:sp>
    </p:spTree>
    <p:extLst>
      <p:ext uri="{BB962C8B-B14F-4D97-AF65-F5344CB8AC3E}">
        <p14:creationId xmlns:p14="http://schemas.microsoft.com/office/powerpoint/2010/main" val="2633486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The Stack and the Heap: Where things live</a:t>
            </a:r>
            <a:endParaRPr lang="en-GB" sz="3200" b="1" dirty="0">
              <a:latin typeface="Times New Roman" panose="02020603050405020304" pitchFamily="18" charset="0"/>
              <a:cs typeface="Times New Roman" panose="02020603050405020304" pitchFamily="18" charset="0"/>
            </a:endParaRPr>
          </a:p>
        </p:txBody>
      </p:sp>
      <p:sp>
        <p:nvSpPr>
          <p:cNvPr id="44035" name="Rectangle 3"/>
          <p:cNvSpPr>
            <a:spLocks noGrp="1" noChangeArrowheads="1"/>
          </p:cNvSpPr>
          <p:nvPr>
            <p:ph type="body" idx="1"/>
          </p:nvPr>
        </p:nvSpPr>
        <p:spPr>
          <a:xfrm>
            <a:off x="76200" y="1600200"/>
            <a:ext cx="8839200" cy="4800600"/>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When a JVM starts up, it gets a chunk of memory from the </a:t>
            </a:r>
            <a:r>
              <a:rPr lang="en-US" sz="2200" dirty="0" smtClean="0">
                <a:latin typeface="Times New Roman" panose="02020603050405020304" pitchFamily="18" charset="0"/>
                <a:cs typeface="Times New Roman" panose="02020603050405020304" pitchFamily="18" charset="0"/>
              </a:rPr>
              <a:t>underlying OS</a:t>
            </a:r>
            <a:r>
              <a:rPr lang="en-US" sz="2200" dirty="0">
                <a:latin typeface="Times New Roman" panose="02020603050405020304" pitchFamily="18" charset="0"/>
                <a:cs typeface="Times New Roman" panose="02020603050405020304" pitchFamily="18" charset="0"/>
              </a:rPr>
              <a:t>, and uses it to run your Java program</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In java, we (programmers) care about two areas of </a:t>
            </a:r>
            <a:r>
              <a:rPr lang="en-US" sz="2200" dirty="0" smtClean="0">
                <a:latin typeface="Times New Roman" panose="02020603050405020304" pitchFamily="18" charset="0"/>
                <a:cs typeface="Times New Roman" panose="02020603050405020304" pitchFamily="18" charset="0"/>
              </a:rPr>
              <a:t>memory</a:t>
            </a:r>
          </a:p>
          <a:p>
            <a:pPr lvl="1">
              <a:lnSpc>
                <a:spcPct val="150000"/>
              </a:lnSpc>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one where objects live (the heap), and the one where </a:t>
            </a:r>
            <a:r>
              <a:rPr lang="en-US" sz="2200" dirty="0" smtClean="0">
                <a:latin typeface="Times New Roman" panose="02020603050405020304" pitchFamily="18" charset="0"/>
                <a:cs typeface="Times New Roman" panose="02020603050405020304" pitchFamily="18" charset="0"/>
              </a:rPr>
              <a:t>method invocations </a:t>
            </a:r>
            <a:r>
              <a:rPr lang="en-US" sz="2200" dirty="0">
                <a:latin typeface="Times New Roman" panose="02020603050405020304" pitchFamily="18" charset="0"/>
                <a:cs typeface="Times New Roman" panose="02020603050405020304" pitchFamily="18" charset="0"/>
              </a:rPr>
              <a:t>and local variables live (the stack).</a:t>
            </a:r>
            <a:endParaRPr lang="en-GB" sz="2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47800" y="4449762"/>
            <a:ext cx="5791200" cy="2133600"/>
          </a:xfrm>
          <a:prstGeom prst="rect">
            <a:avLst/>
          </a:prstGeom>
        </p:spPr>
      </p:pic>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38</a:t>
            </a:fld>
            <a:endParaRPr lang="en-US"/>
          </a:p>
        </p:txBody>
      </p:sp>
    </p:spTree>
    <p:extLst>
      <p:ext uri="{BB962C8B-B14F-4D97-AF65-F5344CB8AC3E}">
        <p14:creationId xmlns:p14="http://schemas.microsoft.com/office/powerpoint/2010/main" val="42641081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MATHEMATICAL OPERATORS:</a:t>
            </a:r>
          </a:p>
        </p:txBody>
      </p:sp>
      <p:sp>
        <p:nvSpPr>
          <p:cNvPr id="3" name="Content Placeholder 2"/>
          <p:cNvSpPr>
            <a:spLocks noGrp="1"/>
          </p:cNvSpPr>
          <p:nvPr>
            <p:ph idx="1"/>
          </p:nvPr>
        </p:nvSpPr>
        <p:spPr>
          <a:xfrm>
            <a:off x="457200" y="1371600"/>
            <a:ext cx="8229600" cy="4754563"/>
          </a:xfrm>
        </p:spPr>
        <p:txBody>
          <a:bodyPr>
            <a:normAutofit/>
          </a:bodyPr>
          <a:lstStyle/>
          <a:p>
            <a:r>
              <a:rPr lang="en-US" sz="2200" b="1" dirty="0" smtClean="0"/>
              <a:t>INTEGER MATH</a:t>
            </a:r>
          </a:p>
          <a:p>
            <a:endParaRPr lang="en-US" sz="2200" b="1" dirty="0" smtClean="0"/>
          </a:p>
          <a:p>
            <a:pPr marL="0" indent="0">
              <a:buNone/>
            </a:pPr>
            <a:endParaRPr lang="en-US" sz="2200" b="1" dirty="0" smtClean="0"/>
          </a:p>
          <a:p>
            <a:endParaRPr lang="en-US" sz="2200" b="1" dirty="0" smtClean="0"/>
          </a:p>
          <a:p>
            <a:endParaRPr lang="en-US" sz="2200" b="1" dirty="0" smtClean="0"/>
          </a:p>
          <a:p>
            <a:endParaRPr lang="en-US" sz="2200" b="1" dirty="0" smtClean="0"/>
          </a:p>
          <a:p>
            <a:endParaRPr lang="en-US" sz="2200" b="1" dirty="0" smtClean="0"/>
          </a:p>
          <a:p>
            <a:r>
              <a:rPr lang="en-US" sz="2200" b="1" dirty="0" smtClean="0"/>
              <a:t>FLOATING POINT MATH</a:t>
            </a:r>
          </a:p>
          <a:p>
            <a:pPr>
              <a:buNone/>
            </a:pPr>
            <a:endParaRPr lang="en-US" sz="2200" dirty="0"/>
          </a:p>
        </p:txBody>
      </p:sp>
      <p:pic>
        <p:nvPicPr>
          <p:cNvPr id="3074" name="Picture 2"/>
          <p:cNvPicPr>
            <a:picLocks noChangeAspect="1" noChangeArrowheads="1"/>
          </p:cNvPicPr>
          <p:nvPr/>
        </p:nvPicPr>
        <p:blipFill>
          <a:blip r:embed="rId2"/>
          <a:srcRect/>
          <a:stretch>
            <a:fillRect/>
          </a:stretch>
        </p:blipFill>
        <p:spPr bwMode="auto">
          <a:xfrm>
            <a:off x="1149531" y="2057400"/>
            <a:ext cx="7239000" cy="185343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143000" y="4724400"/>
            <a:ext cx="7239000" cy="1685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The history of java</a:t>
            </a:r>
          </a:p>
        </p:txBody>
      </p:sp>
      <p:pic>
        <p:nvPicPr>
          <p:cNvPr id="3" name="Picture 2"/>
          <p:cNvPicPr>
            <a:picLocks noChangeAspect="1"/>
          </p:cNvPicPr>
          <p:nvPr/>
        </p:nvPicPr>
        <p:blipFill>
          <a:blip r:embed="rId2"/>
          <a:stretch>
            <a:fillRect/>
          </a:stretch>
        </p:blipFill>
        <p:spPr>
          <a:xfrm>
            <a:off x="228600" y="1547812"/>
            <a:ext cx="8686800" cy="3762375"/>
          </a:xfrm>
          <a:prstGeom prst="rect">
            <a:avLst/>
          </a:prstGeom>
        </p:spPr>
      </p:pic>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4</a:t>
            </a:fld>
            <a:endParaRPr lang="en-US"/>
          </a:p>
        </p:txBody>
      </p:sp>
    </p:spTree>
    <p:extLst>
      <p:ext uri="{BB962C8B-B14F-4D97-AF65-F5344CB8AC3E}">
        <p14:creationId xmlns:p14="http://schemas.microsoft.com/office/powerpoint/2010/main" val="546112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Operator Precedence</a:t>
            </a:r>
          </a:p>
        </p:txBody>
      </p:sp>
      <p:sp>
        <p:nvSpPr>
          <p:cNvPr id="3" name="Content Placeholder 2"/>
          <p:cNvSpPr>
            <a:spLocks noGrp="1"/>
          </p:cNvSpPr>
          <p:nvPr>
            <p:ph idx="1"/>
          </p:nvPr>
        </p:nvSpPr>
        <p:spPr>
          <a:xfrm>
            <a:off x="0" y="1600200"/>
            <a:ext cx="8991600" cy="4525963"/>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Operator precedence determines the order in which operations are applied to numbers.</a:t>
            </a:r>
          </a:p>
          <a:p>
            <a:pPr>
              <a:lnSpc>
                <a:spcPct val="150000"/>
              </a:lnSpc>
            </a:pPr>
            <a:r>
              <a:rPr lang="en-US" sz="2200" dirty="0" smtClean="0">
                <a:latin typeface="Times New Roman" panose="02020603050405020304" pitchFamily="18" charset="0"/>
                <a:cs typeface="Times New Roman" panose="02020603050405020304" pitchFamily="18" charset="0"/>
              </a:rPr>
              <a:t>In general, multiplication (*), division (/), and modulus (%) have precedence over addition (+) and subtraction (–).</a:t>
            </a:r>
          </a:p>
          <a:p>
            <a:pPr>
              <a:lnSpc>
                <a:spcPct val="150000"/>
              </a:lnSpc>
            </a:pPr>
            <a:r>
              <a:rPr lang="en-US" sz="2200" dirty="0" smtClean="0">
                <a:latin typeface="Times New Roman" panose="02020603050405020304" pitchFamily="18" charset="0"/>
                <a:cs typeface="Times New Roman" panose="02020603050405020304" pitchFamily="18" charset="0"/>
              </a:rPr>
              <a:t>This means that multiplication, division, and modulus operations are evaluated before addition and subtraction.  When operator precedence is the same, operations occur from left to right</a:t>
            </a:r>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Operator Precedence</a:t>
            </a:r>
          </a:p>
        </p:txBody>
      </p:sp>
      <p:sp>
        <p:nvSpPr>
          <p:cNvPr id="3" name="Content Placeholder 2"/>
          <p:cNvSpPr>
            <a:spLocks noGrp="1"/>
          </p:cNvSpPr>
          <p:nvPr>
            <p:ph idx="1"/>
          </p:nvPr>
        </p:nvSpPr>
        <p:spPr>
          <a:xfrm>
            <a:off x="0" y="1600200"/>
            <a:ext cx="8991600" cy="4525963"/>
          </a:xfrm>
        </p:spPr>
        <p:txBody>
          <a:bodyPr>
            <a:noAutofit/>
          </a:bodyPr>
          <a:lstStyle/>
          <a:p>
            <a:pPr>
              <a:lnSpc>
                <a:spcPct val="150000"/>
              </a:lnSpc>
              <a:buNone/>
            </a:pPr>
            <a:r>
              <a:rPr lang="en-US" sz="2200" dirty="0" smtClean="0">
                <a:latin typeface="Times New Roman" panose="02020603050405020304" pitchFamily="18" charset="0"/>
                <a:cs typeface="Times New Roman" panose="02020603050405020304" pitchFamily="18" charset="0"/>
              </a:rPr>
              <a:t>Example </a:t>
            </a:r>
          </a:p>
          <a:p>
            <a:pPr>
              <a:lnSpc>
                <a:spcPct val="150000"/>
              </a:lnSpc>
              <a:buNone/>
            </a:pP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int</a:t>
            </a:r>
            <a:r>
              <a:rPr lang="en-US" sz="2200" dirty="0" smtClean="0">
                <a:latin typeface="Times New Roman" panose="02020603050405020304" pitchFamily="18" charset="0"/>
                <a:cs typeface="Times New Roman" panose="02020603050405020304" pitchFamily="18" charset="0"/>
              </a:rPr>
              <a:t> x = 10 – 4 + 14 / 2;</a:t>
            </a:r>
          </a:p>
          <a:p>
            <a:pPr>
              <a:lnSpc>
                <a:spcPct val="150000"/>
              </a:lnSpc>
            </a:pPr>
            <a:r>
              <a:rPr lang="en-US" sz="2200" dirty="0" smtClean="0">
                <a:latin typeface="Times New Roman" panose="02020603050405020304" pitchFamily="18" charset="0"/>
                <a:cs typeface="Times New Roman" panose="02020603050405020304" pitchFamily="18" charset="0"/>
              </a:rPr>
              <a:t>The value of x will be 10 if it evaluated strictly left to right.</a:t>
            </a:r>
          </a:p>
          <a:p>
            <a:pPr>
              <a:lnSpc>
                <a:spcPct val="150000"/>
              </a:lnSpc>
              <a:buNone/>
            </a:pPr>
            <a:r>
              <a:rPr lang="en-US" sz="2200" dirty="0" smtClean="0">
                <a:latin typeface="Times New Roman" panose="02020603050405020304" pitchFamily="18" charset="0"/>
                <a:cs typeface="Times New Roman" panose="02020603050405020304" pitchFamily="18" charset="0"/>
              </a:rPr>
              <a:t>	10 – 4 = 6; 6 + 14 = 20; 20 / 2 = 10.</a:t>
            </a:r>
          </a:p>
          <a:p>
            <a:pPr>
              <a:lnSpc>
                <a:spcPct val="150000"/>
              </a:lnSpc>
            </a:pPr>
            <a:r>
              <a:rPr lang="en-US" sz="2200" dirty="0" smtClean="0">
                <a:latin typeface="Times New Roman" panose="02020603050405020304" pitchFamily="18" charset="0"/>
                <a:cs typeface="Times New Roman" panose="02020603050405020304" pitchFamily="18" charset="0"/>
              </a:rPr>
              <a:t>Because the division operator is evaluated first, the value of this expression is 13. (10 – 4 + 7 = 13).</a:t>
            </a:r>
          </a:p>
          <a:p>
            <a:pPr>
              <a:lnSpc>
                <a:spcPct val="150000"/>
              </a:lnSpc>
            </a:pPr>
            <a:r>
              <a:rPr lang="en-US" sz="2200" dirty="0" smtClean="0">
                <a:latin typeface="Times New Roman" panose="02020603050405020304" pitchFamily="18" charset="0"/>
                <a:cs typeface="Times New Roman" panose="02020603050405020304" pitchFamily="18" charset="0"/>
              </a:rPr>
              <a:t>Therefore the correct value of x is 13;</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Enforcing operator precedence</a:t>
            </a:r>
          </a:p>
        </p:txBody>
      </p:sp>
      <p:sp>
        <p:nvSpPr>
          <p:cNvPr id="3" name="Content Placeholder 2"/>
          <p:cNvSpPr>
            <a:spLocks noGrp="1"/>
          </p:cNvSpPr>
          <p:nvPr>
            <p:ph idx="1"/>
          </p:nvPr>
        </p:nvSpPr>
        <p:spPr>
          <a:xfrm>
            <a:off x="152400" y="1600200"/>
            <a:ext cx="8839200" cy="4525963"/>
          </a:xfrm>
        </p:spPr>
        <p:txBody>
          <a:bodyPr>
            <a:normAutofit/>
          </a:bodyPr>
          <a:lstStyle/>
          <a:p>
            <a:pPr>
              <a:lnSpc>
                <a:spcPct val="150000"/>
              </a:lnSpc>
            </a:pPr>
            <a:r>
              <a:rPr lang="en-US" sz="2200" dirty="0" smtClean="0">
                <a:latin typeface="Times New Roman" panose="02020603050405020304" pitchFamily="18" charset="0"/>
                <a:cs typeface="Times New Roman" panose="02020603050405020304" pitchFamily="18" charset="0"/>
              </a:rPr>
              <a:t>There is a way to force operator precedence using parentheses (like in Algebra). </a:t>
            </a:r>
          </a:p>
          <a:p>
            <a:pPr>
              <a:lnSpc>
                <a:spcPct val="150000"/>
              </a:lnSpc>
            </a:pPr>
            <a:r>
              <a:rPr lang="en-US" sz="2200" dirty="0" smtClean="0">
                <a:latin typeface="Times New Roman" panose="02020603050405020304" pitchFamily="18" charset="0"/>
                <a:cs typeface="Times New Roman" panose="02020603050405020304" pitchFamily="18" charset="0"/>
              </a:rPr>
              <a:t>The operations within parentheses have precedence</a:t>
            </a:r>
          </a:p>
        </p:txBody>
      </p:sp>
      <p:sp>
        <p:nvSpPr>
          <p:cNvPr id="4" name="Rectangle 3"/>
          <p:cNvSpPr/>
          <p:nvPr/>
        </p:nvSpPr>
        <p:spPr>
          <a:xfrm>
            <a:off x="533400" y="3962400"/>
            <a:ext cx="84582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s-ES" sz="1600" dirty="0" err="1" smtClean="0">
                <a:solidFill>
                  <a:srgbClr val="7030A0"/>
                </a:solidFill>
                <a:latin typeface="Courier New" pitchFamily="49" charset="0"/>
                <a:cs typeface="Courier New" pitchFamily="49" charset="0"/>
              </a:rPr>
              <a:t>int</a:t>
            </a:r>
            <a:r>
              <a:rPr lang="es-ES" sz="1600" dirty="0" smtClean="0">
                <a:solidFill>
                  <a:srgbClr val="7030A0"/>
                </a:solidFill>
                <a:latin typeface="Courier New" pitchFamily="49" charset="0"/>
                <a:cs typeface="Courier New" pitchFamily="49" charset="0"/>
              </a:rPr>
              <a:t> y = (10 – 4 + 14) / 2;</a:t>
            </a:r>
            <a:endParaRPr lang="en-US" sz="1600" dirty="0">
              <a:solidFill>
                <a:srgbClr val="7030A0"/>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9FBBAF62-2765-4BD3-AD00-8C5149FD59A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vert="horz" lIns="91440" tIns="45720" rIns="91440" bIns="45720" rtlCol="0" anchor="ctr">
            <a:normAutofit/>
          </a:bodyPr>
          <a:lstStyle/>
          <a:p>
            <a:r>
              <a:rPr lang="en-US" altLang="en-US" sz="3200" b="1" dirty="0">
                <a:latin typeface="Times New Roman" panose="02020603050405020304" pitchFamily="18" charset="0"/>
                <a:cs typeface="Times New Roman" panose="02020603050405020304" pitchFamily="18" charset="0"/>
              </a:rPr>
              <a:t>Relational and Conditional Operators</a:t>
            </a:r>
          </a:p>
        </p:txBody>
      </p:sp>
      <p:sp>
        <p:nvSpPr>
          <p:cNvPr id="119811" name="Rectangle 3"/>
          <p:cNvSpPr>
            <a:spLocks noGrp="1" noChangeArrowheads="1"/>
          </p:cNvSpPr>
          <p:nvPr>
            <p:ph type="body" sz="half" idx="1"/>
          </p:nvPr>
        </p:nvSpPr>
        <p:spPr>
          <a:xfrm>
            <a:off x="152400" y="1719263"/>
            <a:ext cx="8686800" cy="1023937"/>
          </a:xfrm>
        </p:spPr>
        <p:txBody>
          <a:bodyPr>
            <a:normAutofit/>
          </a:bodyPr>
          <a:lstStyle/>
          <a:p>
            <a:r>
              <a:rPr lang="en-US" altLang="en-US" sz="2200" dirty="0">
                <a:latin typeface="Times New Roman" panose="02020603050405020304" pitchFamily="18" charset="0"/>
                <a:cs typeface="Times New Roman" panose="02020603050405020304" pitchFamily="18" charset="0"/>
              </a:rPr>
              <a:t>Compares two values and determines the relationship between them</a:t>
            </a:r>
          </a:p>
          <a:p>
            <a:pPr>
              <a:buFont typeface="Wingdings" panose="05000000000000000000" pitchFamily="2" charset="2"/>
              <a:buNone/>
            </a:pPr>
            <a:endParaRPr lang="en-US" altLang="en-US" sz="2200" dirty="0">
              <a:latin typeface="Times New Roman" panose="02020603050405020304" pitchFamily="18" charset="0"/>
              <a:cs typeface="Times New Roman" panose="02020603050405020304" pitchFamily="18" charset="0"/>
            </a:endParaRPr>
          </a:p>
        </p:txBody>
      </p:sp>
      <p:graphicFrame>
        <p:nvGraphicFramePr>
          <p:cNvPr id="119812" name="Group 4"/>
          <p:cNvGraphicFramePr>
            <a:graphicFrameLocks noGrp="1"/>
          </p:cNvGraphicFramePr>
          <p:nvPr>
            <p:ph sz="half" idx="2"/>
          </p:nvPr>
        </p:nvGraphicFramePr>
        <p:xfrm>
          <a:off x="685800" y="2819400"/>
          <a:ext cx="8153400" cy="3783014"/>
        </p:xfrm>
        <a:graphic>
          <a:graphicData uri="http://schemas.openxmlformats.org/drawingml/2006/table">
            <a:tbl>
              <a:tblPr/>
              <a:tblGrid>
                <a:gridCol w="1644650">
                  <a:extLst>
                    <a:ext uri="{9D8B030D-6E8A-4147-A177-3AD203B41FA5}">
                      <a16:colId xmlns:a16="http://schemas.microsoft.com/office/drawing/2014/main" val="3014045787"/>
                    </a:ext>
                  </a:extLst>
                </a:gridCol>
                <a:gridCol w="1936750">
                  <a:extLst>
                    <a:ext uri="{9D8B030D-6E8A-4147-A177-3AD203B41FA5}">
                      <a16:colId xmlns:a16="http://schemas.microsoft.com/office/drawing/2014/main" val="3230987209"/>
                    </a:ext>
                  </a:extLst>
                </a:gridCol>
                <a:gridCol w="4572000">
                  <a:extLst>
                    <a:ext uri="{9D8B030D-6E8A-4147-A177-3AD203B41FA5}">
                      <a16:colId xmlns:a16="http://schemas.microsoft.com/office/drawing/2014/main" val="530703299"/>
                    </a:ext>
                  </a:extLst>
                </a:gridCol>
              </a:tblGrid>
              <a:tr h="4889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smtClean="0">
                          <a:ln>
                            <a:noFill/>
                          </a:ln>
                          <a:solidFill>
                            <a:schemeClr val="tx1"/>
                          </a:solidFill>
                          <a:effectLst/>
                          <a:latin typeface="Arial" panose="020B0604020202020204"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smtClean="0">
                          <a:ln>
                            <a:noFill/>
                          </a:ln>
                          <a:solidFill>
                            <a:schemeClr val="tx1"/>
                          </a:solidFill>
                          <a:effectLst/>
                          <a:latin typeface="Arial" panose="020B0604020202020204" pitchFamily="34" charset="0"/>
                        </a:rPr>
                        <a:t>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smtClean="0">
                          <a:ln>
                            <a:noFill/>
                          </a:ln>
                          <a:solidFill>
                            <a:schemeClr val="tx1"/>
                          </a:solidFill>
                          <a:effectLst/>
                          <a:latin typeface="Arial" panose="020B0604020202020204" pitchFamily="34" charset="0"/>
                        </a:rPr>
                        <a:t>Returns true if</a:t>
                      </a:r>
                      <a:r>
                        <a:rPr kumimoji="0" lang="en-US" altLang="en-US" sz="2600" b="0" i="0" u="none" strike="noStrike" cap="none" normalizeH="0" baseline="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8435751"/>
                  </a:ext>
                </a:extLst>
              </a:tr>
              <a:tr h="5445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&gt;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smtClean="0">
                          <a:ln>
                            <a:noFill/>
                          </a:ln>
                          <a:solidFill>
                            <a:schemeClr val="tx1"/>
                          </a:solidFill>
                          <a:effectLst/>
                          <a:latin typeface="Arial" panose="020B0604020202020204" pitchFamily="34" charset="0"/>
                        </a:rPr>
                        <a:t>op1 is greater than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5805109"/>
                  </a:ext>
                </a:extLst>
              </a:tr>
              <a:tr h="5667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dirty="0" smtClean="0">
                          <a:ln>
                            <a:noFill/>
                          </a:ln>
                          <a:solidFill>
                            <a:schemeClr val="tx1"/>
                          </a:solidFill>
                          <a:effectLst/>
                          <a:latin typeface="Arial" panose="020B0604020202020204" pitchFamily="34" charset="0"/>
                        </a:rPr>
                        <a:t>op1 &gt;=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smtClean="0">
                          <a:ln>
                            <a:noFill/>
                          </a:ln>
                          <a:solidFill>
                            <a:schemeClr val="tx1"/>
                          </a:solidFill>
                          <a:effectLst/>
                          <a:latin typeface="Arial" panose="020B0604020202020204" pitchFamily="34" charset="0"/>
                        </a:rPr>
                        <a:t>op1 is greater than or equal to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8943457"/>
                  </a:ext>
                </a:extLst>
              </a:tr>
              <a:tr h="5461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&lt; 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smtClean="0">
                          <a:ln>
                            <a:noFill/>
                          </a:ln>
                          <a:solidFill>
                            <a:schemeClr val="tx1"/>
                          </a:solidFill>
                          <a:effectLst/>
                          <a:latin typeface="Arial" panose="020B0604020202020204" pitchFamily="34" charset="0"/>
                        </a:rPr>
                        <a:t>op1 is less than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1223775"/>
                  </a:ext>
                </a:extLst>
              </a:tr>
              <a:tr h="5461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&lt;= 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smtClean="0">
                          <a:ln>
                            <a:noFill/>
                          </a:ln>
                          <a:solidFill>
                            <a:schemeClr val="tx1"/>
                          </a:solidFill>
                          <a:effectLst/>
                          <a:latin typeface="Arial" panose="020B0604020202020204" pitchFamily="34" charset="0"/>
                        </a:rPr>
                        <a:t>op1 is less than or equal to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5813657"/>
                  </a:ext>
                </a:extLst>
              </a:tr>
              <a:tr h="5445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smtClean="0">
                          <a:ln>
                            <a:noFill/>
                          </a:ln>
                          <a:solidFill>
                            <a:schemeClr val="tx1"/>
                          </a:solidFill>
                          <a:effectLst/>
                          <a:latin typeface="Arial" panose="020B0604020202020204" pitchFamily="34" charset="0"/>
                        </a:rPr>
                        <a:t>op1 and op2 are equal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3388807"/>
                  </a:ext>
                </a:extLst>
              </a:tr>
              <a:tr h="5461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op1 and op2 are not equal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2681953"/>
                  </a:ext>
                </a:extLst>
              </a:tr>
            </a:tbl>
          </a:graphicData>
        </a:graphic>
      </p:graphicFrame>
      <p:sp>
        <p:nvSpPr>
          <p:cNvPr id="2" name="Slide Number Placeholder 1"/>
          <p:cNvSpPr>
            <a:spLocks noGrp="1"/>
          </p:cNvSpPr>
          <p:nvPr>
            <p:ph type="sldNum" sz="quarter" idx="12"/>
          </p:nvPr>
        </p:nvSpPr>
        <p:spPr/>
        <p:txBody>
          <a:bodyPr/>
          <a:lstStyle/>
          <a:p>
            <a:fld id="{581C5432-490D-4E6F-9BEC-B06F7056DA17}" type="slidenum">
              <a:rPr lang="en-US" altLang="en-US" smtClean="0"/>
              <a:pPr/>
              <a:t>43</a:t>
            </a:fld>
            <a:endParaRPr lang="en-US" altLang="en-US"/>
          </a:p>
        </p:txBody>
      </p:sp>
    </p:spTree>
    <p:extLst>
      <p:ext uri="{BB962C8B-B14F-4D97-AF65-F5344CB8AC3E}">
        <p14:creationId xmlns:p14="http://schemas.microsoft.com/office/powerpoint/2010/main" val="34316927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vert="horz" lIns="91440" tIns="45720" rIns="91440" bIns="45720" rtlCol="0" anchor="ctr">
            <a:normAutofit/>
          </a:bodyPr>
          <a:lstStyle/>
          <a:p>
            <a:r>
              <a:rPr lang="en-US" altLang="en-US" sz="3200" b="1" dirty="0">
                <a:latin typeface="Times New Roman" panose="02020603050405020304" pitchFamily="18" charset="0"/>
                <a:cs typeface="Times New Roman" panose="02020603050405020304" pitchFamily="18" charset="0"/>
              </a:rPr>
              <a:t>Relational and Conditional Operators</a:t>
            </a:r>
          </a:p>
        </p:txBody>
      </p:sp>
      <p:sp>
        <p:nvSpPr>
          <p:cNvPr id="120835" name="Rectangle 3"/>
          <p:cNvSpPr>
            <a:spLocks noGrp="1" noChangeArrowheads="1"/>
          </p:cNvSpPr>
          <p:nvPr>
            <p:ph type="body" sz="half" idx="1"/>
          </p:nvPr>
        </p:nvSpPr>
        <p:spPr>
          <a:xfrm>
            <a:off x="457200" y="1719263"/>
            <a:ext cx="8382000" cy="1023937"/>
          </a:xfrm>
        </p:spPr>
        <p:txBody>
          <a:bodyPr>
            <a:normAutofit/>
          </a:bodyPr>
          <a:lstStyle/>
          <a:p>
            <a:r>
              <a:rPr lang="en-US" altLang="en-US" sz="2200" dirty="0">
                <a:latin typeface="Times New Roman" panose="02020603050405020304" pitchFamily="18" charset="0"/>
                <a:cs typeface="Times New Roman" panose="02020603050405020304" pitchFamily="18" charset="0"/>
              </a:rPr>
              <a:t>Used to construct decision making expressions</a:t>
            </a:r>
          </a:p>
          <a:p>
            <a:pPr>
              <a:buFont typeface="Wingdings" panose="05000000000000000000" pitchFamily="2" charset="2"/>
              <a:buNone/>
            </a:pPr>
            <a:endParaRPr lang="en-US" altLang="en-US" sz="2200" dirty="0">
              <a:latin typeface="Times New Roman" panose="02020603050405020304" pitchFamily="18" charset="0"/>
              <a:cs typeface="Times New Roman" panose="02020603050405020304" pitchFamily="18" charset="0"/>
            </a:endParaRPr>
          </a:p>
        </p:txBody>
      </p:sp>
      <p:graphicFrame>
        <p:nvGraphicFramePr>
          <p:cNvPr id="120836" name="Group 4"/>
          <p:cNvGraphicFramePr>
            <a:graphicFrameLocks noGrp="1"/>
          </p:cNvGraphicFramePr>
          <p:nvPr>
            <p:ph sz="half" idx="2"/>
            <p:extLst>
              <p:ext uri="{D42A27DB-BD31-4B8C-83A1-F6EECF244321}">
                <p14:modId xmlns:p14="http://schemas.microsoft.com/office/powerpoint/2010/main" val="104429709"/>
              </p:ext>
            </p:extLst>
          </p:nvPr>
        </p:nvGraphicFramePr>
        <p:xfrm>
          <a:off x="457200" y="2209800"/>
          <a:ext cx="8153400" cy="4526280"/>
        </p:xfrm>
        <a:graphic>
          <a:graphicData uri="http://schemas.openxmlformats.org/drawingml/2006/table">
            <a:tbl>
              <a:tblPr/>
              <a:tblGrid>
                <a:gridCol w="1644650">
                  <a:extLst>
                    <a:ext uri="{9D8B030D-6E8A-4147-A177-3AD203B41FA5}">
                      <a16:colId xmlns:a16="http://schemas.microsoft.com/office/drawing/2014/main" val="981233629"/>
                    </a:ext>
                  </a:extLst>
                </a:gridCol>
                <a:gridCol w="2012950">
                  <a:extLst>
                    <a:ext uri="{9D8B030D-6E8A-4147-A177-3AD203B41FA5}">
                      <a16:colId xmlns:a16="http://schemas.microsoft.com/office/drawing/2014/main" val="2056009910"/>
                    </a:ext>
                  </a:extLst>
                </a:gridCol>
                <a:gridCol w="4495800">
                  <a:extLst>
                    <a:ext uri="{9D8B030D-6E8A-4147-A177-3AD203B41FA5}">
                      <a16:colId xmlns:a16="http://schemas.microsoft.com/office/drawing/2014/main" val="1678786995"/>
                    </a:ext>
                  </a:extLst>
                </a:gridCol>
              </a:tblGrid>
              <a:tr h="4032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smtClean="0">
                          <a:ln>
                            <a:noFill/>
                          </a:ln>
                          <a:solidFill>
                            <a:schemeClr val="tx1"/>
                          </a:solidFill>
                          <a:effectLst/>
                          <a:latin typeface="Arial" panose="020B0604020202020204"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smtClean="0">
                          <a:ln>
                            <a:noFill/>
                          </a:ln>
                          <a:solidFill>
                            <a:schemeClr val="tx1"/>
                          </a:solidFill>
                          <a:effectLst/>
                          <a:latin typeface="Arial" panose="020B0604020202020204" pitchFamily="34" charset="0"/>
                        </a:rPr>
                        <a:t>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smtClean="0">
                          <a:ln>
                            <a:noFill/>
                          </a:ln>
                          <a:solidFill>
                            <a:schemeClr val="tx1"/>
                          </a:solidFill>
                          <a:effectLst/>
                          <a:latin typeface="Arial" panose="020B0604020202020204" pitchFamily="34" charset="0"/>
                        </a:rPr>
                        <a:t>Returns true if</a:t>
                      </a:r>
                      <a:r>
                        <a:rPr kumimoji="0" lang="en-US" altLang="en-US" sz="2600" b="0" i="0" u="none" strike="noStrike" cap="none" normalizeH="0" baseline="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2417681"/>
                  </a:ext>
                </a:extLst>
              </a:tr>
              <a:tr h="5445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&amp;&amp;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&amp;&amp;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op1 and op2 are both true, conditionally evaluates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3244431"/>
                  </a:ext>
                </a:extLst>
              </a:tr>
              <a:tr h="5667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either op1 or op2 is true, conditionally evaluates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994158"/>
                  </a:ext>
                </a:extLst>
              </a:tr>
              <a:tr h="44926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op is false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0979261"/>
                  </a:ext>
                </a:extLst>
              </a:tr>
              <a:tr h="71628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&amp;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&amp; 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op1 and op2 are both true, always evaluates op1 and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9234467"/>
                  </a:ext>
                </a:extLst>
              </a:tr>
              <a:tr h="5445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either op1 or op2 is true, always evaluates op1 and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20479"/>
                  </a:ext>
                </a:extLst>
              </a:tr>
              <a:tr h="5461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op1 and op2 are different--that is if one or the other of the operands is true but not both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6837828"/>
                  </a:ext>
                </a:extLst>
              </a:tr>
            </a:tbl>
          </a:graphicData>
        </a:graphic>
      </p:graphicFrame>
      <p:sp>
        <p:nvSpPr>
          <p:cNvPr id="2" name="Slide Number Placeholder 1"/>
          <p:cNvSpPr>
            <a:spLocks noGrp="1"/>
          </p:cNvSpPr>
          <p:nvPr>
            <p:ph type="sldNum" sz="quarter" idx="12"/>
          </p:nvPr>
        </p:nvSpPr>
        <p:spPr/>
        <p:txBody>
          <a:bodyPr/>
          <a:lstStyle/>
          <a:p>
            <a:fld id="{581C5432-490D-4E6F-9BEC-B06F7056DA17}" type="slidenum">
              <a:rPr lang="en-US" altLang="en-US" smtClean="0"/>
              <a:pPr/>
              <a:t>44</a:t>
            </a:fld>
            <a:endParaRPr lang="en-US" altLang="en-US"/>
          </a:p>
        </p:txBody>
      </p:sp>
    </p:spTree>
    <p:extLst>
      <p:ext uri="{BB962C8B-B14F-4D97-AF65-F5344CB8AC3E}">
        <p14:creationId xmlns:p14="http://schemas.microsoft.com/office/powerpoint/2010/main" val="34436519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vert="horz" lIns="91440" tIns="45720" rIns="91440" bIns="45720" rtlCol="0" anchor="ctr">
            <a:normAutofit/>
          </a:bodyPr>
          <a:lstStyle/>
          <a:p>
            <a:r>
              <a:rPr lang="en-US" altLang="en-US" sz="3200" b="1">
                <a:latin typeface="Times New Roman" panose="02020603050405020304" pitchFamily="18" charset="0"/>
                <a:cs typeface="Times New Roman" panose="02020603050405020304" pitchFamily="18" charset="0"/>
              </a:rPr>
              <a:t>Assignment Operators</a:t>
            </a:r>
          </a:p>
        </p:txBody>
      </p:sp>
      <p:sp>
        <p:nvSpPr>
          <p:cNvPr id="126979" name="Rectangle 3"/>
          <p:cNvSpPr>
            <a:spLocks noGrp="1" noChangeArrowheads="1"/>
          </p:cNvSpPr>
          <p:nvPr>
            <p:ph type="body" sz="half" idx="1"/>
          </p:nvPr>
        </p:nvSpPr>
        <p:spPr>
          <a:xfrm>
            <a:off x="152400" y="1719263"/>
            <a:ext cx="8229600" cy="1252537"/>
          </a:xfrm>
        </p:spPr>
        <p:txBody>
          <a:bodyPr>
            <a:normAutofit/>
          </a:bodyPr>
          <a:lstStyle/>
          <a:p>
            <a:pPr>
              <a:lnSpc>
                <a:spcPct val="90000"/>
              </a:lnSpc>
            </a:pPr>
            <a:r>
              <a:rPr lang="en-US" altLang="en-US" sz="2200" dirty="0">
                <a:latin typeface="Times New Roman" panose="02020603050405020304" pitchFamily="18" charset="0"/>
                <a:cs typeface="Times New Roman" panose="02020603050405020304" pitchFamily="18" charset="0"/>
              </a:rPr>
              <a:t>Basic assignment operator (=) is used to assign one value to another</a:t>
            </a:r>
          </a:p>
          <a:p>
            <a:pPr>
              <a:lnSpc>
                <a:spcPct val="90000"/>
              </a:lnSpc>
            </a:pPr>
            <a:r>
              <a:rPr lang="en-US" altLang="en-US" sz="2200" dirty="0">
                <a:latin typeface="Times New Roman" panose="02020603050405020304" pitchFamily="18" charset="0"/>
                <a:cs typeface="Times New Roman" panose="02020603050405020304" pitchFamily="18" charset="0"/>
              </a:rPr>
              <a:t>Shortcut Assignment Operators</a:t>
            </a:r>
          </a:p>
          <a:p>
            <a:pPr>
              <a:lnSpc>
                <a:spcPct val="90000"/>
              </a:lnSpc>
              <a:buFont typeface="Wingdings" panose="05000000000000000000" pitchFamily="2" charset="2"/>
              <a:buNone/>
            </a:pPr>
            <a:endParaRPr lang="en-US" altLang="en-US" sz="2200" dirty="0">
              <a:latin typeface="Times New Roman" panose="02020603050405020304" pitchFamily="18" charset="0"/>
              <a:cs typeface="Times New Roman" panose="02020603050405020304" pitchFamily="18" charset="0"/>
            </a:endParaRPr>
          </a:p>
        </p:txBody>
      </p:sp>
      <p:graphicFrame>
        <p:nvGraphicFramePr>
          <p:cNvPr id="126980" name="Group 4"/>
          <p:cNvGraphicFramePr>
            <a:graphicFrameLocks noGrp="1"/>
          </p:cNvGraphicFramePr>
          <p:nvPr>
            <p:ph sz="half" idx="2"/>
          </p:nvPr>
        </p:nvGraphicFramePr>
        <p:xfrm>
          <a:off x="304800" y="3048000"/>
          <a:ext cx="8305800" cy="3581402"/>
        </p:xfrm>
        <a:graphic>
          <a:graphicData uri="http://schemas.openxmlformats.org/drawingml/2006/table">
            <a:tbl>
              <a:tblPr/>
              <a:tblGrid>
                <a:gridCol w="2230438">
                  <a:extLst>
                    <a:ext uri="{9D8B030D-6E8A-4147-A177-3AD203B41FA5}">
                      <a16:colId xmlns:a16="http://schemas.microsoft.com/office/drawing/2014/main" val="2604774668"/>
                    </a:ext>
                  </a:extLst>
                </a:gridCol>
                <a:gridCol w="2112962">
                  <a:extLst>
                    <a:ext uri="{9D8B030D-6E8A-4147-A177-3AD203B41FA5}">
                      <a16:colId xmlns:a16="http://schemas.microsoft.com/office/drawing/2014/main" val="1164770217"/>
                    </a:ext>
                  </a:extLst>
                </a:gridCol>
                <a:gridCol w="3962400">
                  <a:extLst>
                    <a:ext uri="{9D8B030D-6E8A-4147-A177-3AD203B41FA5}">
                      <a16:colId xmlns:a16="http://schemas.microsoft.com/office/drawing/2014/main" val="2819243307"/>
                    </a:ext>
                  </a:extLst>
                </a:gridCol>
              </a:tblGrid>
              <a:tr h="6350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smtClean="0">
                          <a:ln>
                            <a:noFill/>
                          </a:ln>
                          <a:solidFill>
                            <a:schemeClr val="tx1"/>
                          </a:solidFill>
                          <a:effectLst/>
                          <a:latin typeface="Arial" panose="020B0604020202020204"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smtClean="0">
                          <a:ln>
                            <a:noFill/>
                          </a:ln>
                          <a:solidFill>
                            <a:schemeClr val="tx1"/>
                          </a:solidFill>
                          <a:effectLst/>
                          <a:latin typeface="Arial" panose="020B0604020202020204" pitchFamily="34" charset="0"/>
                        </a:rPr>
                        <a:t>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1" i="0" u="none" strike="noStrike" cap="none" normalizeH="0" baseline="0" smtClean="0">
                          <a:ln>
                            <a:noFill/>
                          </a:ln>
                          <a:solidFill>
                            <a:schemeClr val="tx1"/>
                          </a:solidFill>
                          <a:effectLst/>
                          <a:latin typeface="Arial" panose="020B0604020202020204" pitchFamily="34" charset="0"/>
                        </a:rPr>
                        <a:t>Equivalent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242149"/>
                  </a:ext>
                </a:extLst>
              </a:tr>
              <a:tr h="4905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op1 +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6874734"/>
                  </a:ext>
                </a:extLst>
              </a:tr>
              <a:tr h="4905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op1 -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9780645"/>
                  </a:ext>
                </a:extLst>
              </a:tr>
              <a:tr h="4921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op1 *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6649942"/>
                  </a:ext>
                </a:extLst>
              </a:tr>
              <a:tr h="4905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op1 /=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op1 /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1341738"/>
                  </a:ext>
                </a:extLst>
              </a:tr>
              <a:tr h="4921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op1 %=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op1 %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8478076"/>
                  </a:ext>
                </a:extLst>
              </a:tr>
              <a:tr h="4905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&amp;=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 op1 &amp;= op2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2600" b="0" i="0" u="none" strike="noStrike" cap="none" normalizeH="0" baseline="0" smtClean="0">
                          <a:ln>
                            <a:noFill/>
                          </a:ln>
                          <a:solidFill>
                            <a:schemeClr val="tx1"/>
                          </a:solidFill>
                          <a:effectLst/>
                          <a:latin typeface="Arial" panose="020B0604020202020204" pitchFamily="34" charset="0"/>
                        </a:rPr>
                        <a:t>op1 = op1 &amp; op2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7589115"/>
                  </a:ext>
                </a:extLst>
              </a:tr>
            </a:tbl>
          </a:graphicData>
        </a:graphic>
      </p:graphicFrame>
      <p:sp>
        <p:nvSpPr>
          <p:cNvPr id="2" name="Slide Number Placeholder 1"/>
          <p:cNvSpPr>
            <a:spLocks noGrp="1"/>
          </p:cNvSpPr>
          <p:nvPr>
            <p:ph type="sldNum" sz="quarter" idx="12"/>
          </p:nvPr>
        </p:nvSpPr>
        <p:spPr/>
        <p:txBody>
          <a:bodyPr/>
          <a:lstStyle/>
          <a:p>
            <a:fld id="{581C5432-490D-4E6F-9BEC-B06F7056DA17}" type="slidenum">
              <a:rPr lang="en-US" altLang="en-US" smtClean="0"/>
              <a:pPr/>
              <a:t>45</a:t>
            </a:fld>
            <a:endParaRPr lang="en-US" altLang="en-US"/>
          </a:p>
        </p:txBody>
      </p:sp>
    </p:spTree>
    <p:extLst>
      <p:ext uri="{BB962C8B-B14F-4D97-AF65-F5344CB8AC3E}">
        <p14:creationId xmlns:p14="http://schemas.microsoft.com/office/powerpoint/2010/main" val="3256664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p:cNvSpPr>
          <p:nvPr>
            <p:ph type="title"/>
          </p:nvPr>
        </p:nvSpPr>
        <p:spPr>
          <a:xfrm>
            <a:off x="457200" y="457200"/>
            <a:ext cx="8229600" cy="960438"/>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Working with primitives values</a:t>
            </a:r>
          </a:p>
        </p:txBody>
      </p:sp>
      <p:sp>
        <p:nvSpPr>
          <p:cNvPr id="631811" name="Rectangle 3"/>
          <p:cNvSpPr>
            <a:spLocks noGrp="1"/>
          </p:cNvSpPr>
          <p:nvPr>
            <p:ph type="body" idx="1"/>
          </p:nvPr>
        </p:nvSpPr>
        <p:spPr>
          <a:xfrm>
            <a:off x="76200" y="1600200"/>
            <a:ext cx="9067800" cy="4525963"/>
          </a:xfrm>
        </p:spPr>
        <p:txBody>
          <a:bodyPr>
            <a:normAutofit/>
          </a:bodyPr>
          <a:lstStyle/>
          <a:p>
            <a:r>
              <a:rPr lang="en-US" sz="2200" i="1" dirty="0" smtClean="0">
                <a:latin typeface="Times New Roman" panose="02020603050405020304" pitchFamily="18" charset="0"/>
                <a:cs typeface="Times New Roman" panose="02020603050405020304" pitchFamily="18" charset="0"/>
              </a:rPr>
              <a:t>NOTE: When you are working with primitives you can make a copy of the values but you can not create a reference to the original values</a:t>
            </a:r>
          </a:p>
          <a:p>
            <a:endParaRPr lang="en-US" sz="2200" i="1" dirty="0" smtClean="0">
              <a:latin typeface="Times New Roman" panose="02020603050405020304" pitchFamily="18" charset="0"/>
              <a:cs typeface="Times New Roman" panose="02020603050405020304" pitchFamily="18" charset="0"/>
            </a:endParaRPr>
          </a:p>
          <a:p>
            <a:endParaRPr lang="en-US" sz="2200" i="1" dirty="0">
              <a:latin typeface="Times New Roman" panose="02020603050405020304" pitchFamily="18" charset="0"/>
              <a:cs typeface="Times New Roman" panose="02020603050405020304" pitchFamily="18" charset="0"/>
            </a:endParaRPr>
          </a:p>
          <a:p>
            <a:endParaRPr lang="en-US" sz="2200" i="1" dirty="0" smtClean="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In this example we have two copies of the values</a:t>
            </a:r>
          </a:p>
        </p:txBody>
      </p:sp>
      <p:sp>
        <p:nvSpPr>
          <p:cNvPr id="4" name="Rectangle 3"/>
          <p:cNvSpPr/>
          <p:nvPr/>
        </p:nvSpPr>
        <p:spPr>
          <a:xfrm>
            <a:off x="762000" y="2667000"/>
            <a:ext cx="6934200" cy="76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800" dirty="0" err="1">
                <a:solidFill>
                  <a:srgbClr val="7030A0"/>
                </a:solidFill>
                <a:latin typeface="Courier New" pitchFamily="49" charset="0"/>
                <a:cs typeface="Courier New" pitchFamily="49" charset="0"/>
              </a:rPr>
              <a:t>i</a:t>
            </a:r>
            <a:r>
              <a:rPr lang="en-GB" sz="1800" dirty="0" err="1" smtClean="0">
                <a:solidFill>
                  <a:srgbClr val="7030A0"/>
                </a:solidFill>
                <a:latin typeface="Courier New" pitchFamily="49" charset="0"/>
                <a:cs typeface="Courier New" pitchFamily="49" charset="0"/>
              </a:rPr>
              <a:t>nt</a:t>
            </a:r>
            <a:r>
              <a:rPr lang="en-GB" sz="1800" dirty="0" smtClean="0">
                <a:solidFill>
                  <a:srgbClr val="7030A0"/>
                </a:solidFill>
                <a:latin typeface="Courier New" pitchFamily="49" charset="0"/>
                <a:cs typeface="Courier New" pitchFamily="49" charset="0"/>
              </a:rPr>
              <a:t> intValue1 =5;</a:t>
            </a:r>
          </a:p>
          <a:p>
            <a:r>
              <a:rPr lang="en-GB" sz="1800" dirty="0" err="1">
                <a:solidFill>
                  <a:srgbClr val="7030A0"/>
                </a:solidFill>
                <a:latin typeface="Courier New" pitchFamily="49" charset="0"/>
                <a:cs typeface="Courier New" pitchFamily="49" charset="0"/>
              </a:rPr>
              <a:t>i</a:t>
            </a:r>
            <a:r>
              <a:rPr lang="en-GB" sz="1800" dirty="0" err="1" smtClean="0">
                <a:solidFill>
                  <a:srgbClr val="7030A0"/>
                </a:solidFill>
                <a:latin typeface="Courier New" pitchFamily="49" charset="0"/>
                <a:cs typeface="Courier New" pitchFamily="49" charset="0"/>
              </a:rPr>
              <a:t>nt</a:t>
            </a:r>
            <a:r>
              <a:rPr lang="en-GB" sz="1800" dirty="0" smtClean="0">
                <a:solidFill>
                  <a:srgbClr val="7030A0"/>
                </a:solidFill>
                <a:latin typeface="Courier New" pitchFamily="49" charset="0"/>
                <a:cs typeface="Courier New" pitchFamily="49" charset="0"/>
              </a:rPr>
              <a:t> intValue2 = intValue1;</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46</a:t>
            </a:fld>
            <a:endParaRPr lang="en-US"/>
          </a:p>
        </p:txBody>
      </p:sp>
    </p:spTree>
    <p:extLst>
      <p:ext uri="{BB962C8B-B14F-4D97-AF65-F5344CB8AC3E}">
        <p14:creationId xmlns:p14="http://schemas.microsoft.com/office/powerpoint/2010/main" val="99738617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p:cNvSpPr>
          <p:nvPr>
            <p:ph type="title"/>
          </p:nvPr>
        </p:nvSpPr>
        <p:spPr>
          <a:xfrm>
            <a:off x="457200" y="457200"/>
            <a:ext cx="8229600" cy="960438"/>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Converting numeric values</a:t>
            </a:r>
          </a:p>
        </p:txBody>
      </p:sp>
      <p:sp>
        <p:nvSpPr>
          <p:cNvPr id="631811" name="Rectangle 3"/>
          <p:cNvSpPr>
            <a:spLocks noGrp="1"/>
          </p:cNvSpPr>
          <p:nvPr>
            <p:ph type="body" idx="1"/>
          </p:nvPr>
        </p:nvSpPr>
        <p:spPr>
          <a:xfrm>
            <a:off x="228600" y="1600200"/>
            <a:ext cx="8915400" cy="4525963"/>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Two types of conversion:</a:t>
            </a:r>
          </a:p>
          <a:p>
            <a:pPr lvl="1">
              <a:lnSpc>
                <a:spcPct val="150000"/>
              </a:lnSpc>
            </a:pPr>
            <a:r>
              <a:rPr lang="en-US" sz="2200" b="1" dirty="0" smtClean="0">
                <a:latin typeface="Times New Roman" panose="02020603050405020304" pitchFamily="18" charset="0"/>
                <a:cs typeface="Times New Roman" panose="02020603050405020304" pitchFamily="18" charset="0"/>
              </a:rPr>
              <a:t>Widening conversion</a:t>
            </a:r>
            <a:r>
              <a:rPr lang="en-US" sz="2200" dirty="0" smtClean="0">
                <a:latin typeface="Times New Roman" panose="02020603050405020304" pitchFamily="18" charset="0"/>
                <a:cs typeface="Times New Roman" panose="02020603050405020304" pitchFamily="18" charset="0"/>
              </a:rPr>
              <a:t>: conversion of the value from a type that uses small amount of memory to a type the uses large amount of memory</a:t>
            </a:r>
          </a:p>
          <a:p>
            <a:pPr lvl="2">
              <a:lnSpc>
                <a:spcPct val="150000"/>
              </a:lnSpc>
            </a:pPr>
            <a:endParaRPr lang="en-US" sz="2200" dirty="0">
              <a:latin typeface="Times New Roman" panose="02020603050405020304" pitchFamily="18" charset="0"/>
              <a:cs typeface="Times New Roman" panose="02020603050405020304" pitchFamily="18" charset="0"/>
            </a:endParaRPr>
          </a:p>
          <a:p>
            <a:pPr lvl="2">
              <a:lnSpc>
                <a:spcPct val="150000"/>
              </a:lnSpc>
            </a:pPr>
            <a:endParaRPr lang="en-US" sz="2200" dirty="0" smtClean="0">
              <a:latin typeface="Times New Roman" panose="02020603050405020304" pitchFamily="18" charset="0"/>
              <a:cs typeface="Times New Roman" panose="02020603050405020304" pitchFamily="18" charset="0"/>
            </a:endParaRPr>
          </a:p>
          <a:p>
            <a:pPr lvl="2">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723900" y="4191000"/>
            <a:ext cx="7696200" cy="76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800" dirty="0" err="1">
                <a:solidFill>
                  <a:srgbClr val="7030A0"/>
                </a:solidFill>
                <a:latin typeface="Courier New" pitchFamily="49" charset="0"/>
                <a:cs typeface="Courier New" pitchFamily="49" charset="0"/>
              </a:rPr>
              <a:t>i</a:t>
            </a:r>
            <a:r>
              <a:rPr lang="en-GB" sz="1800" dirty="0" err="1" smtClean="0">
                <a:solidFill>
                  <a:srgbClr val="7030A0"/>
                </a:solidFill>
                <a:latin typeface="Courier New" pitchFamily="49" charset="0"/>
                <a:cs typeface="Courier New" pitchFamily="49" charset="0"/>
              </a:rPr>
              <a:t>nt</a:t>
            </a:r>
            <a:r>
              <a:rPr lang="en-GB" sz="1800" dirty="0" smtClean="0">
                <a:solidFill>
                  <a:srgbClr val="7030A0"/>
                </a:solidFill>
                <a:latin typeface="Courier New" pitchFamily="49" charset="0"/>
                <a:cs typeface="Courier New" pitchFamily="49" charset="0"/>
              </a:rPr>
              <a:t> intValue1 =5;</a:t>
            </a:r>
          </a:p>
          <a:p>
            <a:r>
              <a:rPr lang="en-GB" sz="1800" dirty="0" smtClean="0">
                <a:solidFill>
                  <a:srgbClr val="7030A0"/>
                </a:solidFill>
                <a:latin typeface="Courier New" pitchFamily="49" charset="0"/>
                <a:cs typeface="Courier New" pitchFamily="49" charset="0"/>
              </a:rPr>
              <a:t>long longValue2 = intValue1;//widening conversion</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47</a:t>
            </a:fld>
            <a:endParaRPr lang="en-US"/>
          </a:p>
        </p:txBody>
      </p:sp>
    </p:spTree>
    <p:extLst>
      <p:ext uri="{BB962C8B-B14F-4D97-AF65-F5344CB8AC3E}">
        <p14:creationId xmlns:p14="http://schemas.microsoft.com/office/powerpoint/2010/main" val="35428907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p:cNvSpPr>
          <p:nvPr>
            <p:ph type="title"/>
          </p:nvPr>
        </p:nvSpPr>
        <p:spPr>
          <a:xfrm>
            <a:off x="457200" y="457200"/>
            <a:ext cx="8229600" cy="960438"/>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Converting numeric values</a:t>
            </a:r>
          </a:p>
        </p:txBody>
      </p:sp>
      <p:sp>
        <p:nvSpPr>
          <p:cNvPr id="631811" name="Rectangle 3"/>
          <p:cNvSpPr>
            <a:spLocks noGrp="1"/>
          </p:cNvSpPr>
          <p:nvPr>
            <p:ph type="body" idx="1"/>
          </p:nvPr>
        </p:nvSpPr>
        <p:spPr>
          <a:xfrm>
            <a:off x="152400" y="1600200"/>
            <a:ext cx="8915400" cy="4953000"/>
          </a:xfrm>
        </p:spPr>
        <p:txBody>
          <a:bodyPr>
            <a:noAutofit/>
          </a:bodyPr>
          <a:lstStyle/>
          <a:p>
            <a:r>
              <a:rPr lang="en-US" sz="2200" b="1" dirty="0" smtClean="0">
                <a:latin typeface="Times New Roman" panose="02020603050405020304" pitchFamily="18" charset="0"/>
                <a:cs typeface="Times New Roman" panose="02020603050405020304" pitchFamily="18" charset="0"/>
              </a:rPr>
              <a:t>Narrowing conversion</a:t>
            </a:r>
          </a:p>
          <a:p>
            <a:pPr lvl="1"/>
            <a:r>
              <a:rPr lang="en-US" sz="2200" dirty="0">
                <a:latin typeface="Times New Roman" panose="02020603050405020304" pitchFamily="18" charset="0"/>
                <a:cs typeface="Times New Roman" panose="02020603050405020304" pitchFamily="18" charset="0"/>
              </a:rPr>
              <a:t>Is the conversion of the value from a type that uses </a:t>
            </a:r>
            <a:r>
              <a:rPr lang="en-US" sz="2200" dirty="0" smtClean="0">
                <a:latin typeface="Times New Roman" panose="02020603050405020304" pitchFamily="18" charset="0"/>
                <a:cs typeface="Times New Roman" panose="02020603050405020304" pitchFamily="18" charset="0"/>
              </a:rPr>
              <a:t>large amount </a:t>
            </a:r>
            <a:r>
              <a:rPr lang="en-US" sz="2200" dirty="0">
                <a:latin typeface="Times New Roman" panose="02020603050405020304" pitchFamily="18" charset="0"/>
                <a:cs typeface="Times New Roman" panose="02020603050405020304" pitchFamily="18" charset="0"/>
              </a:rPr>
              <a:t>of memory to a type the uses small</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amount of </a:t>
            </a:r>
            <a:r>
              <a:rPr lang="en-US" sz="2200" dirty="0" smtClean="0">
                <a:latin typeface="Times New Roman" panose="02020603050405020304" pitchFamily="18" charset="0"/>
                <a:cs typeface="Times New Roman" panose="02020603050405020304" pitchFamily="18" charset="0"/>
              </a:rPr>
              <a:t>memory</a:t>
            </a:r>
          </a:p>
          <a:p>
            <a:pPr lvl="1"/>
            <a:r>
              <a:rPr lang="en-US" sz="2200" dirty="0" smtClean="0">
                <a:latin typeface="Times New Roman" panose="02020603050405020304" pitchFamily="18" charset="0"/>
                <a:cs typeface="Times New Roman" panose="02020603050405020304" pitchFamily="18" charset="0"/>
              </a:rPr>
              <a:t>Use type casting to narrowing type</a:t>
            </a:r>
          </a:p>
          <a:p>
            <a:pPr lvl="1"/>
            <a:endParaRPr lang="en-US" sz="2200" dirty="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Work fine if the original value is compatible with both types</a:t>
            </a:r>
          </a:p>
          <a:p>
            <a:pPr lvl="1"/>
            <a:r>
              <a:rPr lang="en-US" sz="2200" dirty="0" smtClean="0">
                <a:latin typeface="Times New Roman" panose="02020603050405020304" pitchFamily="18" charset="0"/>
                <a:cs typeface="Times New Roman" panose="02020603050405020304" pitchFamily="18" charset="0"/>
              </a:rPr>
              <a:t>But wont’s work if the original value in not compatible with new type</a:t>
            </a:r>
            <a:endParaRPr lang="en-US" sz="2200" dirty="0">
              <a:latin typeface="Times New Roman" panose="02020603050405020304" pitchFamily="18" charset="0"/>
              <a:cs typeface="Times New Roman" panose="02020603050405020304" pitchFamily="18" charset="0"/>
            </a:endParaRPr>
          </a:p>
          <a:p>
            <a:pPr lvl="2"/>
            <a:endParaRPr lang="en-US" sz="2200" i="1" dirty="0" smtClean="0">
              <a:latin typeface="Times New Roman" panose="02020603050405020304" pitchFamily="18" charset="0"/>
              <a:cs typeface="Times New Roman" panose="02020603050405020304" pitchFamily="18" charset="0"/>
            </a:endParaRPr>
          </a:p>
          <a:p>
            <a:endParaRPr lang="en-US" sz="2200" i="1" dirty="0">
              <a:latin typeface="Times New Roman" panose="02020603050405020304" pitchFamily="18" charset="0"/>
              <a:cs typeface="Times New Roman" panose="02020603050405020304" pitchFamily="18" charset="0"/>
            </a:endParaRPr>
          </a:p>
          <a:p>
            <a:endParaRPr lang="en-US" sz="2200" i="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838200" y="3352800"/>
            <a:ext cx="7696200" cy="76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800" dirty="0" err="1">
                <a:solidFill>
                  <a:srgbClr val="7030A0"/>
                </a:solidFill>
                <a:latin typeface="Courier New" pitchFamily="49" charset="0"/>
                <a:cs typeface="Courier New" pitchFamily="49" charset="0"/>
              </a:rPr>
              <a:t>i</a:t>
            </a:r>
            <a:r>
              <a:rPr lang="en-GB" sz="1800" dirty="0" err="1" smtClean="0">
                <a:solidFill>
                  <a:srgbClr val="7030A0"/>
                </a:solidFill>
                <a:latin typeface="Courier New" pitchFamily="49" charset="0"/>
                <a:cs typeface="Courier New" pitchFamily="49" charset="0"/>
              </a:rPr>
              <a:t>nt</a:t>
            </a:r>
            <a:r>
              <a:rPr lang="en-GB" sz="1800" dirty="0" smtClean="0">
                <a:solidFill>
                  <a:srgbClr val="7030A0"/>
                </a:solidFill>
                <a:latin typeface="Courier New" pitchFamily="49" charset="0"/>
                <a:cs typeface="Courier New" pitchFamily="49" charset="0"/>
              </a:rPr>
              <a:t> intValue1 =5;</a:t>
            </a:r>
          </a:p>
          <a:p>
            <a:r>
              <a:rPr lang="en-GB" sz="1800" dirty="0" smtClean="0">
                <a:solidFill>
                  <a:srgbClr val="7030A0"/>
                </a:solidFill>
                <a:latin typeface="Courier New" pitchFamily="49" charset="0"/>
                <a:cs typeface="Courier New" pitchFamily="49" charset="0"/>
              </a:rPr>
              <a:t>shot shortValue2 = (short)intValue1;//narrowing conv.</a:t>
            </a:r>
          </a:p>
        </p:txBody>
      </p:sp>
      <p:sp>
        <p:nvSpPr>
          <p:cNvPr id="6" name="Rectangle 5"/>
          <p:cNvSpPr/>
          <p:nvPr/>
        </p:nvSpPr>
        <p:spPr>
          <a:xfrm>
            <a:off x="838200" y="5564142"/>
            <a:ext cx="7696200" cy="76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800" dirty="0" err="1">
                <a:solidFill>
                  <a:srgbClr val="7030A0"/>
                </a:solidFill>
                <a:latin typeface="Courier New" pitchFamily="49" charset="0"/>
                <a:cs typeface="Courier New" pitchFamily="49" charset="0"/>
              </a:rPr>
              <a:t>i</a:t>
            </a:r>
            <a:r>
              <a:rPr lang="en-GB" sz="1800" dirty="0" err="1" smtClean="0">
                <a:solidFill>
                  <a:srgbClr val="7030A0"/>
                </a:solidFill>
                <a:latin typeface="Courier New" pitchFamily="49" charset="0"/>
                <a:cs typeface="Courier New" pitchFamily="49" charset="0"/>
              </a:rPr>
              <a:t>nt</a:t>
            </a:r>
            <a:r>
              <a:rPr lang="en-GB" sz="1800" dirty="0" smtClean="0">
                <a:solidFill>
                  <a:srgbClr val="7030A0"/>
                </a:solidFill>
                <a:latin typeface="Courier New" pitchFamily="49" charset="0"/>
                <a:cs typeface="Courier New" pitchFamily="49" charset="0"/>
              </a:rPr>
              <a:t> intValue1 =1500;</a:t>
            </a:r>
          </a:p>
          <a:p>
            <a:r>
              <a:rPr lang="en-GB" sz="1800" dirty="0" smtClean="0">
                <a:solidFill>
                  <a:srgbClr val="7030A0"/>
                </a:solidFill>
                <a:latin typeface="Courier New" pitchFamily="49" charset="0"/>
                <a:cs typeface="Courier New" pitchFamily="49" charset="0"/>
              </a:rPr>
              <a:t>byte byteValue2 = (short)intValue1;//narrowing conv.</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48</a:t>
            </a:fld>
            <a:endParaRPr lang="en-US"/>
          </a:p>
        </p:txBody>
      </p:sp>
    </p:spTree>
    <p:extLst>
      <p:ext uri="{BB962C8B-B14F-4D97-AF65-F5344CB8AC3E}">
        <p14:creationId xmlns:p14="http://schemas.microsoft.com/office/powerpoint/2010/main" val="236405662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p:cNvSpPr>
          <p:nvPr>
            <p:ph type="title"/>
          </p:nvPr>
        </p:nvSpPr>
        <p:spPr>
          <a:xfrm>
            <a:off x="457200" y="457200"/>
            <a:ext cx="8229600" cy="960438"/>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Interactive programs</a:t>
            </a:r>
          </a:p>
        </p:txBody>
      </p:sp>
      <p:sp>
        <p:nvSpPr>
          <p:cNvPr id="631811" name="Rectangle 3"/>
          <p:cNvSpPr>
            <a:spLocks noGrp="1"/>
          </p:cNvSpPr>
          <p:nvPr>
            <p:ph type="body" idx="1"/>
          </p:nvPr>
        </p:nvSpPr>
        <p:spPr>
          <a:xfrm>
            <a:off x="152400" y="1600200"/>
            <a:ext cx="8839200" cy="4525963"/>
          </a:xfrm>
        </p:spPr>
        <p:txBody>
          <a:bodyPr>
            <a:normAutofit/>
          </a:bodyPr>
          <a:lstStyle/>
          <a:p>
            <a:r>
              <a:rPr lang="en-US" sz="2200" dirty="0" smtClean="0">
                <a:latin typeface="Times New Roman" panose="02020603050405020304" pitchFamily="18" charset="0"/>
                <a:cs typeface="Times New Roman" panose="02020603050405020304" pitchFamily="18" charset="0"/>
              </a:rPr>
              <a:t>We have written programs that print console output, but it is also possible to read </a:t>
            </a:r>
            <a:r>
              <a:rPr lang="en-US" sz="2200" i="1" dirty="0" smtClean="0">
                <a:latin typeface="Times New Roman" panose="02020603050405020304" pitchFamily="18" charset="0"/>
                <a:cs typeface="Times New Roman" panose="02020603050405020304" pitchFamily="18" charset="0"/>
              </a:rPr>
              <a:t>input</a:t>
            </a:r>
            <a:r>
              <a:rPr lang="en-US" sz="2200" dirty="0" smtClean="0">
                <a:latin typeface="Times New Roman" panose="02020603050405020304" pitchFamily="18" charset="0"/>
                <a:cs typeface="Times New Roman" panose="02020603050405020304" pitchFamily="18" charset="0"/>
              </a:rPr>
              <a:t> from the console.</a:t>
            </a:r>
          </a:p>
          <a:p>
            <a:pPr lvl="1"/>
            <a:r>
              <a:rPr lang="en-US" sz="2200" dirty="0" smtClean="0">
                <a:latin typeface="Times New Roman" panose="02020603050405020304" pitchFamily="18" charset="0"/>
                <a:cs typeface="Times New Roman" panose="02020603050405020304" pitchFamily="18" charset="0"/>
              </a:rPr>
              <a:t>The user types input into the console.  We capture the input and use it in our program.</a:t>
            </a:r>
          </a:p>
          <a:p>
            <a:pPr lvl="1"/>
            <a:r>
              <a:rPr lang="en-US" sz="2200" dirty="0" smtClean="0">
                <a:latin typeface="Times New Roman" panose="02020603050405020304" pitchFamily="18" charset="0"/>
                <a:cs typeface="Times New Roman" panose="02020603050405020304" pitchFamily="18" charset="0"/>
              </a:rPr>
              <a:t>Such a program is called an </a:t>
            </a:r>
            <a:r>
              <a:rPr lang="en-US" sz="2200" i="1" dirty="0" smtClean="0">
                <a:latin typeface="Times New Roman" panose="02020603050405020304" pitchFamily="18" charset="0"/>
                <a:cs typeface="Times New Roman" panose="02020603050405020304" pitchFamily="18" charset="0"/>
              </a:rPr>
              <a:t>interactive program</a:t>
            </a:r>
            <a:r>
              <a:rPr lang="en-US" sz="2200" dirty="0" smtClean="0">
                <a:latin typeface="Times New Roman" panose="02020603050405020304" pitchFamily="18" charset="0"/>
                <a:cs typeface="Times New Roman" panose="02020603050405020304" pitchFamily="18" charset="0"/>
              </a:rPr>
              <a:t>.</a:t>
            </a:r>
          </a:p>
          <a:p>
            <a:pPr lvl="1"/>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Interactive programs can be challenging.</a:t>
            </a:r>
          </a:p>
          <a:p>
            <a:pPr lvl="1"/>
            <a:r>
              <a:rPr lang="en-US" sz="2200" dirty="0" smtClean="0">
                <a:latin typeface="Times New Roman" panose="02020603050405020304" pitchFamily="18" charset="0"/>
                <a:cs typeface="Times New Roman" panose="02020603050405020304" pitchFamily="18" charset="0"/>
              </a:rPr>
              <a:t>Computers and users think in very different ways.</a:t>
            </a:r>
          </a:p>
          <a:p>
            <a:pPr lvl="1"/>
            <a:r>
              <a:rPr lang="en-US" sz="2200" dirty="0" smtClean="0">
                <a:latin typeface="Times New Roman" panose="02020603050405020304" pitchFamily="18" charset="0"/>
                <a:cs typeface="Times New Roman" panose="02020603050405020304" pitchFamily="18" charset="0"/>
              </a:rPr>
              <a:t>Users misbehave.</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The History of Java</a:t>
            </a:r>
          </a:p>
        </p:txBody>
      </p:sp>
      <p:pic>
        <p:nvPicPr>
          <p:cNvPr id="5" name="Picture 4"/>
          <p:cNvPicPr>
            <a:picLocks noChangeAspect="1"/>
          </p:cNvPicPr>
          <p:nvPr/>
        </p:nvPicPr>
        <p:blipFill>
          <a:blip r:embed="rId2"/>
          <a:stretch>
            <a:fillRect/>
          </a:stretch>
        </p:blipFill>
        <p:spPr>
          <a:xfrm>
            <a:off x="161925" y="1509712"/>
            <a:ext cx="8820150" cy="3838575"/>
          </a:xfrm>
          <a:prstGeom prst="rect">
            <a:avLst/>
          </a:prstGeom>
        </p:spPr>
      </p:pic>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5</a:t>
            </a:fld>
            <a:endParaRPr lang="en-US"/>
          </a:p>
        </p:txBody>
      </p:sp>
    </p:spTree>
    <p:extLst>
      <p:ext uri="{BB962C8B-B14F-4D97-AF65-F5344CB8AC3E}">
        <p14:creationId xmlns:p14="http://schemas.microsoft.com/office/powerpoint/2010/main" val="6614434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Rectangle 2"/>
          <p:cNvSpPr>
            <a:spLocks noGrp="1"/>
          </p:cNvSpPr>
          <p:nvPr>
            <p:ph type="title"/>
          </p:nvPr>
        </p:nvSpPr>
        <p:spPr/>
        <p:txBody>
          <a:bodyPr vert="horz" lIns="91440" tIns="45720" rIns="91440" bIns="45720" rtlCol="0" anchor="ctr">
            <a:normAutofit/>
          </a:bodyPr>
          <a:lstStyle/>
          <a:p>
            <a:r>
              <a:rPr lang="en-US" sz="3200" b="1">
                <a:latin typeface="Times New Roman" panose="02020603050405020304" pitchFamily="18" charset="0"/>
                <a:cs typeface="Times New Roman" panose="02020603050405020304" pitchFamily="18" charset="0"/>
              </a:rPr>
              <a:t>Input and System.in</a:t>
            </a:r>
          </a:p>
        </p:txBody>
      </p:sp>
      <p:sp>
        <p:nvSpPr>
          <p:cNvPr id="633859" name="Rectangle 3"/>
          <p:cNvSpPr>
            <a:spLocks noGrp="1"/>
          </p:cNvSpPr>
          <p:nvPr>
            <p:ph type="body" idx="1"/>
          </p:nvPr>
        </p:nvSpPr>
        <p:spPr>
          <a:xfrm>
            <a:off x="76200" y="1600200"/>
            <a:ext cx="8915400" cy="4525963"/>
          </a:xfrm>
        </p:spPr>
        <p:txBody>
          <a:bodyPr>
            <a:noAutofit/>
          </a:bodyPr>
          <a:lstStyle/>
          <a:p>
            <a:pPr>
              <a:lnSpc>
                <a:spcPct val="150000"/>
              </a:lnSpc>
            </a:pPr>
            <a:r>
              <a:rPr lang="en-US" sz="2200" b="1" dirty="0" err="1" smtClean="0">
                <a:latin typeface="Times New Roman" panose="02020603050405020304" pitchFamily="18" charset="0"/>
                <a:cs typeface="Times New Roman" panose="02020603050405020304" pitchFamily="18" charset="0"/>
              </a:rPr>
              <a:t>System.out</a:t>
            </a:r>
            <a:endParaRPr lang="en-US" sz="2200" b="1" dirty="0" smtClean="0">
              <a:latin typeface="Times New Roman" panose="02020603050405020304" pitchFamily="18" charset="0"/>
              <a:cs typeface="Times New Roman" panose="02020603050405020304" pitchFamily="18" charset="0"/>
            </a:endParaRPr>
          </a:p>
          <a:p>
            <a:pPr lvl="1">
              <a:lnSpc>
                <a:spcPct val="150000"/>
              </a:lnSpc>
            </a:pPr>
            <a:r>
              <a:rPr lang="en-US" sz="2200" dirty="0" smtClean="0">
                <a:latin typeface="Times New Roman" panose="02020603050405020304" pitchFamily="18" charset="0"/>
                <a:cs typeface="Times New Roman" panose="02020603050405020304" pitchFamily="18" charset="0"/>
              </a:rPr>
              <a:t>An object with methods named </a:t>
            </a:r>
            <a:r>
              <a:rPr lang="en-US" sz="2200" dirty="0" err="1" smtClean="0">
                <a:latin typeface="Times New Roman" panose="02020603050405020304" pitchFamily="18" charset="0"/>
                <a:cs typeface="Times New Roman" panose="02020603050405020304" pitchFamily="18" charset="0"/>
              </a:rPr>
              <a:t>println</a:t>
            </a:r>
            <a:r>
              <a:rPr lang="en-US" sz="2200" dirty="0" smtClean="0">
                <a:latin typeface="Times New Roman" panose="02020603050405020304" pitchFamily="18" charset="0"/>
                <a:cs typeface="Times New Roman" panose="02020603050405020304" pitchFamily="18" charset="0"/>
              </a:rPr>
              <a:t> and print</a:t>
            </a:r>
          </a:p>
          <a:p>
            <a:pPr>
              <a:lnSpc>
                <a:spcPct val="150000"/>
              </a:lnSpc>
            </a:pPr>
            <a:r>
              <a:rPr lang="en-US" sz="2200" b="1" dirty="0" smtClean="0">
                <a:latin typeface="Times New Roman" panose="02020603050405020304" pitchFamily="18" charset="0"/>
                <a:cs typeface="Times New Roman" panose="02020603050405020304" pitchFamily="18" charset="0"/>
              </a:rPr>
              <a:t>System.in</a:t>
            </a:r>
          </a:p>
          <a:p>
            <a:pPr lvl="1">
              <a:lnSpc>
                <a:spcPct val="150000"/>
              </a:lnSpc>
            </a:pPr>
            <a:r>
              <a:rPr lang="en-US" sz="2200" dirty="0" smtClean="0">
                <a:latin typeface="Times New Roman" panose="02020603050405020304" pitchFamily="18" charset="0"/>
                <a:cs typeface="Times New Roman" panose="02020603050405020304" pitchFamily="18" charset="0"/>
              </a:rPr>
              <a:t>not intended to be used directly</a:t>
            </a:r>
          </a:p>
          <a:p>
            <a:pPr lvl="1">
              <a:lnSpc>
                <a:spcPct val="150000"/>
              </a:lnSpc>
            </a:pPr>
            <a:r>
              <a:rPr lang="en-US" sz="2200" dirty="0" smtClean="0">
                <a:latin typeface="Times New Roman" panose="02020603050405020304" pitchFamily="18" charset="0"/>
                <a:cs typeface="Times New Roman" panose="02020603050405020304" pitchFamily="18" charset="0"/>
              </a:rPr>
              <a:t>We use a second object, from a class Scanner, to help us.</a:t>
            </a:r>
          </a:p>
          <a:p>
            <a:pPr>
              <a:lnSpc>
                <a:spcPct val="150000"/>
              </a:lnSpc>
            </a:pPr>
            <a:r>
              <a:rPr lang="en-US" sz="2200" dirty="0" smtClean="0">
                <a:latin typeface="Times New Roman" panose="02020603050405020304" pitchFamily="18" charset="0"/>
                <a:cs typeface="Times New Roman" panose="02020603050405020304" pitchFamily="18" charset="0"/>
              </a:rPr>
              <a:t>Constructing a Scanner object to read console input:</a:t>
            </a:r>
          </a:p>
          <a:p>
            <a:pPr lvl="1">
              <a:lnSpc>
                <a:spcPct val="15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	Scanner </a:t>
            </a:r>
            <a:r>
              <a:rPr lang="en-US" sz="2200" b="1" dirty="0" smtClean="0">
                <a:latin typeface="Times New Roman" panose="02020603050405020304" pitchFamily="18" charset="0"/>
                <a:cs typeface="Times New Roman" panose="02020603050405020304" pitchFamily="18" charset="0"/>
              </a:rPr>
              <a:t>name</a:t>
            </a:r>
            <a:r>
              <a:rPr lang="en-US" sz="2200" dirty="0" smtClean="0">
                <a:latin typeface="Times New Roman" panose="02020603050405020304" pitchFamily="18" charset="0"/>
                <a:cs typeface="Times New Roman" panose="02020603050405020304" pitchFamily="18" charset="0"/>
              </a:rPr>
              <a:t> = new Scanner(System.in);</a:t>
            </a:r>
          </a:p>
          <a:p>
            <a:pPr lvl="1">
              <a:lnSpc>
                <a:spcPct val="150000"/>
              </a:lnSpc>
            </a:pPr>
            <a:r>
              <a:rPr lang="en-US" sz="2200" dirty="0" smtClean="0">
                <a:latin typeface="Times New Roman" panose="02020603050405020304" pitchFamily="18" charset="0"/>
                <a:cs typeface="Times New Roman" panose="02020603050405020304" pitchFamily="18" charset="0"/>
              </a:rPr>
              <a:t>Example:</a:t>
            </a:r>
          </a:p>
          <a:p>
            <a:pPr lvl="1">
              <a:lnSpc>
                <a:spcPct val="15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	Scanner console = new Scanner(System.in);</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50</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3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338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338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338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338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338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338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338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338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p:cNvSpPr>
          <p:nvPr>
            <p:ph type="title"/>
          </p:nvPr>
        </p:nvSpPr>
        <p:spPr/>
        <p:txBody>
          <a:bodyPr vert="horz" lIns="91440" tIns="45720" rIns="91440" bIns="45720" rtlCol="0" anchor="ctr">
            <a:normAutofit/>
          </a:bodyPr>
          <a:lstStyle/>
          <a:p>
            <a:r>
              <a:rPr lang="en-US" sz="3200" b="1">
                <a:latin typeface="Times New Roman" panose="02020603050405020304" pitchFamily="18" charset="0"/>
                <a:cs typeface="Times New Roman" panose="02020603050405020304" pitchFamily="18" charset="0"/>
              </a:rPr>
              <a:t>Java class libraries, import</a:t>
            </a:r>
          </a:p>
        </p:txBody>
      </p:sp>
      <p:sp>
        <p:nvSpPr>
          <p:cNvPr id="636931" name="Rectangle 3"/>
          <p:cNvSpPr>
            <a:spLocks noGrp="1"/>
          </p:cNvSpPr>
          <p:nvPr>
            <p:ph type="body" idx="1"/>
          </p:nvPr>
        </p:nvSpPr>
        <p:spPr>
          <a:xfrm>
            <a:off x="0" y="1524000"/>
            <a:ext cx="8991600" cy="5334000"/>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Java class libraries</a:t>
            </a:r>
            <a:r>
              <a:rPr lang="en-US" sz="2200" dirty="0" smtClean="0">
                <a:latin typeface="Times New Roman" panose="02020603050405020304" pitchFamily="18" charset="0"/>
                <a:cs typeface="Times New Roman" panose="02020603050405020304" pitchFamily="18" charset="0"/>
              </a:rPr>
              <a:t>: Classes included with Java's JDK.</a:t>
            </a:r>
          </a:p>
          <a:p>
            <a:pPr lvl="1">
              <a:lnSpc>
                <a:spcPct val="150000"/>
              </a:lnSpc>
            </a:pPr>
            <a:r>
              <a:rPr lang="en-US" sz="2200" dirty="0" smtClean="0">
                <a:latin typeface="Times New Roman" panose="02020603050405020304" pitchFamily="18" charset="0"/>
                <a:cs typeface="Times New Roman" panose="02020603050405020304" pitchFamily="18" charset="0"/>
              </a:rPr>
              <a:t>organized into groups named </a:t>
            </a:r>
            <a:r>
              <a:rPr lang="en-US" sz="2200" i="1" dirty="0" smtClean="0">
                <a:latin typeface="Times New Roman" panose="02020603050405020304" pitchFamily="18" charset="0"/>
                <a:cs typeface="Times New Roman" panose="02020603050405020304" pitchFamily="18" charset="0"/>
              </a:rPr>
              <a:t>packages</a:t>
            </a:r>
            <a:endParaRPr lang="en-US" sz="2200" dirty="0" smtClean="0">
              <a:latin typeface="Times New Roman" panose="02020603050405020304" pitchFamily="18" charset="0"/>
              <a:cs typeface="Times New Roman" panose="02020603050405020304" pitchFamily="18" charset="0"/>
            </a:endParaRPr>
          </a:p>
          <a:p>
            <a:pPr lvl="1">
              <a:lnSpc>
                <a:spcPct val="150000"/>
              </a:lnSpc>
            </a:pPr>
            <a:r>
              <a:rPr lang="en-US" sz="2200" dirty="0" smtClean="0">
                <a:latin typeface="Times New Roman" panose="02020603050405020304" pitchFamily="18" charset="0"/>
                <a:cs typeface="Times New Roman" panose="02020603050405020304" pitchFamily="18" charset="0"/>
              </a:rPr>
              <a:t>To use a package, put an </a:t>
            </a:r>
            <a:r>
              <a:rPr lang="en-US" sz="2200" i="1" dirty="0" smtClean="0">
                <a:latin typeface="Times New Roman" panose="02020603050405020304" pitchFamily="18" charset="0"/>
                <a:cs typeface="Times New Roman" panose="02020603050405020304" pitchFamily="18" charset="0"/>
              </a:rPr>
              <a:t>import declaration</a:t>
            </a:r>
            <a:r>
              <a:rPr lang="en-US" sz="2200" dirty="0" smtClean="0">
                <a:latin typeface="Times New Roman" panose="02020603050405020304" pitchFamily="18" charset="0"/>
                <a:cs typeface="Times New Roman" panose="02020603050405020304" pitchFamily="18" charset="0"/>
              </a:rPr>
              <a:t> in your program.</a:t>
            </a:r>
          </a:p>
          <a:p>
            <a:pPr>
              <a:lnSpc>
                <a:spcPct val="150000"/>
              </a:lnSpc>
            </a:pPr>
            <a:r>
              <a:rPr lang="en-US" sz="2200" dirty="0" smtClean="0">
                <a:latin typeface="Times New Roman" panose="02020603050405020304" pitchFamily="18" charset="0"/>
                <a:cs typeface="Times New Roman" panose="02020603050405020304" pitchFamily="18" charset="0"/>
              </a:rPr>
              <a:t>Syntax:</a:t>
            </a:r>
            <a:r>
              <a:rPr lang="en-US" sz="2200" b="1" dirty="0" smtClean="0">
                <a:solidFill>
                  <a:srgbClr val="008080"/>
                </a:solidFill>
                <a:latin typeface="Times New Roman" panose="02020603050405020304" pitchFamily="18" charset="0"/>
                <a:cs typeface="Times New Roman" panose="02020603050405020304" pitchFamily="18" charset="0"/>
              </a:rPr>
              <a:t>// put this at the very top of your program</a:t>
            </a:r>
          </a:p>
          <a:p>
            <a:pPr lvl="1">
              <a:lnSpc>
                <a:spcPct val="15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	import </a:t>
            </a:r>
            <a:r>
              <a:rPr lang="en-US" sz="2200" b="1" dirty="0" err="1" smtClean="0">
                <a:latin typeface="Times New Roman" panose="02020603050405020304" pitchFamily="18" charset="0"/>
                <a:cs typeface="Times New Roman" panose="02020603050405020304" pitchFamily="18" charset="0"/>
              </a:rPr>
              <a:t>packageName</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dirty="0" smtClean="0">
                <a:latin typeface="Times New Roman" panose="02020603050405020304" pitchFamily="18" charset="0"/>
                <a:cs typeface="Times New Roman" panose="02020603050405020304" pitchFamily="18" charset="0"/>
              </a:rPr>
              <a:t>Scanner is in a package named </a:t>
            </a:r>
            <a:r>
              <a:rPr lang="en-US" sz="2200" dirty="0" err="1" smtClean="0">
                <a:latin typeface="Times New Roman" panose="02020603050405020304" pitchFamily="18" charset="0"/>
                <a:cs typeface="Times New Roman" panose="02020603050405020304" pitchFamily="18" charset="0"/>
              </a:rPr>
              <a:t>java.util</a:t>
            </a:r>
            <a:endParaRPr lang="en-US" sz="2200" dirty="0" smtClean="0">
              <a:latin typeface="Times New Roman" panose="02020603050405020304" pitchFamily="18" charset="0"/>
              <a:cs typeface="Times New Roman" panose="02020603050405020304" pitchFamily="18" charset="0"/>
            </a:endParaRPr>
          </a:p>
          <a:p>
            <a:pPr lvl="1">
              <a:lnSpc>
                <a:spcPct val="15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	import </a:t>
            </a:r>
            <a:r>
              <a:rPr lang="en-US" sz="2200" dirty="0" err="1" smtClean="0">
                <a:latin typeface="Times New Roman" panose="02020603050405020304" pitchFamily="18" charset="0"/>
                <a:cs typeface="Times New Roman" panose="02020603050405020304" pitchFamily="18" charset="0"/>
              </a:rPr>
              <a:t>java.util</a:t>
            </a:r>
            <a:r>
              <a:rPr lang="en-US" sz="2200" dirty="0" smtClean="0">
                <a:latin typeface="Times New Roman" panose="02020603050405020304" pitchFamily="18" charset="0"/>
                <a:cs typeface="Times New Roman" panose="02020603050405020304" pitchFamily="18" charset="0"/>
              </a:rPr>
              <a:t>.*;</a:t>
            </a:r>
          </a:p>
          <a:p>
            <a:pPr lvl="1">
              <a:lnSpc>
                <a:spcPct val="150000"/>
              </a:lnSpc>
            </a:pPr>
            <a:r>
              <a:rPr lang="en-US" sz="2200" dirty="0" smtClean="0">
                <a:latin typeface="Times New Roman" panose="02020603050405020304" pitchFamily="18" charset="0"/>
                <a:cs typeface="Times New Roman" panose="02020603050405020304" pitchFamily="18" charset="0"/>
              </a:rPr>
              <a:t>To use Scanner, you must place the above line at the top of your program (before the public class header).</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p:cNvSpPr>
          <p:nvPr>
            <p:ph type="title"/>
          </p:nvPr>
        </p:nvSpPr>
        <p:spPr/>
        <p:txBody>
          <a:bodyPr vert="horz" lIns="91440" tIns="45720" rIns="91440" bIns="45720" rtlCol="0" anchor="ctr">
            <a:normAutofit/>
          </a:bodyPr>
          <a:lstStyle/>
          <a:p>
            <a:r>
              <a:rPr lang="en-US" sz="3200" b="1">
                <a:latin typeface="Times New Roman" panose="02020603050405020304" pitchFamily="18" charset="0"/>
                <a:cs typeface="Times New Roman" panose="02020603050405020304" pitchFamily="18" charset="0"/>
              </a:rPr>
              <a:t>Java class libraries, import</a:t>
            </a:r>
          </a:p>
        </p:txBody>
      </p:sp>
      <p:sp>
        <p:nvSpPr>
          <p:cNvPr id="636931" name="Rectangle 3"/>
          <p:cNvSpPr>
            <a:spLocks noGrp="1"/>
          </p:cNvSpPr>
          <p:nvPr>
            <p:ph type="body" idx="1"/>
          </p:nvPr>
        </p:nvSpPr>
        <p:spPr>
          <a:xfrm>
            <a:off x="0" y="1524000"/>
            <a:ext cx="9144000" cy="5257800"/>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Java class libraries</a:t>
            </a:r>
            <a:r>
              <a:rPr lang="en-US" sz="2200" dirty="0" smtClean="0">
                <a:latin typeface="Times New Roman" panose="02020603050405020304" pitchFamily="18" charset="0"/>
                <a:cs typeface="Times New Roman" panose="02020603050405020304" pitchFamily="18" charset="0"/>
              </a:rPr>
              <a:t>: Classes included with Java's JDK.</a:t>
            </a:r>
          </a:p>
          <a:p>
            <a:pPr lvl="1">
              <a:lnSpc>
                <a:spcPct val="150000"/>
              </a:lnSpc>
            </a:pPr>
            <a:r>
              <a:rPr lang="en-US" sz="2200" dirty="0" smtClean="0">
                <a:latin typeface="Times New Roman" panose="02020603050405020304" pitchFamily="18" charset="0"/>
                <a:cs typeface="Times New Roman" panose="02020603050405020304" pitchFamily="18" charset="0"/>
              </a:rPr>
              <a:t>organized into groups named </a:t>
            </a:r>
            <a:r>
              <a:rPr lang="en-US" sz="2200" i="1" dirty="0" smtClean="0">
                <a:latin typeface="Times New Roman" panose="02020603050405020304" pitchFamily="18" charset="0"/>
                <a:cs typeface="Times New Roman" panose="02020603050405020304" pitchFamily="18" charset="0"/>
              </a:rPr>
              <a:t>packages</a:t>
            </a:r>
            <a:endParaRPr lang="en-US" sz="2200" dirty="0" smtClean="0">
              <a:latin typeface="Times New Roman" panose="02020603050405020304" pitchFamily="18" charset="0"/>
              <a:cs typeface="Times New Roman" panose="02020603050405020304" pitchFamily="18" charset="0"/>
            </a:endParaRPr>
          </a:p>
          <a:p>
            <a:pPr lvl="1">
              <a:lnSpc>
                <a:spcPct val="150000"/>
              </a:lnSpc>
            </a:pPr>
            <a:r>
              <a:rPr lang="en-US" sz="2200" dirty="0" smtClean="0">
                <a:latin typeface="Times New Roman" panose="02020603050405020304" pitchFamily="18" charset="0"/>
                <a:cs typeface="Times New Roman" panose="02020603050405020304" pitchFamily="18" charset="0"/>
              </a:rPr>
              <a:t>To use a package, put an </a:t>
            </a:r>
            <a:r>
              <a:rPr lang="en-US" sz="2200" i="1" dirty="0" smtClean="0">
                <a:latin typeface="Times New Roman" panose="02020603050405020304" pitchFamily="18" charset="0"/>
                <a:cs typeface="Times New Roman" panose="02020603050405020304" pitchFamily="18" charset="0"/>
              </a:rPr>
              <a:t>import declaration</a:t>
            </a:r>
            <a:r>
              <a:rPr lang="en-US" sz="2200" dirty="0" smtClean="0">
                <a:latin typeface="Times New Roman" panose="02020603050405020304" pitchFamily="18" charset="0"/>
                <a:cs typeface="Times New Roman" panose="02020603050405020304" pitchFamily="18" charset="0"/>
              </a:rPr>
              <a:t> in your program.</a:t>
            </a:r>
          </a:p>
          <a:p>
            <a:pPr>
              <a:lnSpc>
                <a:spcPct val="150000"/>
              </a:lnSpc>
            </a:pPr>
            <a:r>
              <a:rPr lang="en-US" sz="2200" dirty="0" smtClean="0">
                <a:latin typeface="Times New Roman" panose="02020603050405020304" pitchFamily="18" charset="0"/>
                <a:cs typeface="Times New Roman" panose="02020603050405020304" pitchFamily="18" charset="0"/>
              </a:rPr>
              <a:t>Syntax: </a:t>
            </a:r>
            <a:r>
              <a:rPr lang="en-US" sz="2200" b="1" dirty="0" smtClean="0">
                <a:solidFill>
                  <a:srgbClr val="008080"/>
                </a:solidFill>
                <a:latin typeface="Times New Roman" panose="02020603050405020304" pitchFamily="18" charset="0"/>
                <a:cs typeface="Times New Roman" panose="02020603050405020304" pitchFamily="18" charset="0"/>
              </a:rPr>
              <a:t>// put this at the very top of your program</a:t>
            </a:r>
          </a:p>
          <a:p>
            <a:pPr lvl="1">
              <a:lnSpc>
                <a:spcPct val="15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	import </a:t>
            </a:r>
            <a:r>
              <a:rPr lang="en-US" sz="2200" b="1" dirty="0" err="1" smtClean="0">
                <a:latin typeface="Times New Roman" panose="02020603050405020304" pitchFamily="18" charset="0"/>
                <a:cs typeface="Times New Roman" panose="02020603050405020304" pitchFamily="18" charset="0"/>
              </a:rPr>
              <a:t>packageName</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dirty="0" smtClean="0">
                <a:latin typeface="Times New Roman" panose="02020603050405020304" pitchFamily="18" charset="0"/>
                <a:cs typeface="Times New Roman" panose="02020603050405020304" pitchFamily="18" charset="0"/>
              </a:rPr>
              <a:t>Scanner is in a package named </a:t>
            </a:r>
            <a:r>
              <a:rPr lang="en-US" sz="2200" dirty="0" err="1" smtClean="0">
                <a:latin typeface="Times New Roman" panose="02020603050405020304" pitchFamily="18" charset="0"/>
                <a:cs typeface="Times New Roman" panose="02020603050405020304" pitchFamily="18" charset="0"/>
              </a:rPr>
              <a:t>java.util</a:t>
            </a:r>
            <a:endParaRPr lang="en-US" sz="2200" dirty="0" smtClean="0">
              <a:latin typeface="Times New Roman" panose="02020603050405020304" pitchFamily="18" charset="0"/>
              <a:cs typeface="Times New Roman" panose="02020603050405020304" pitchFamily="18" charset="0"/>
            </a:endParaRPr>
          </a:p>
          <a:p>
            <a:pPr lvl="1">
              <a:lnSpc>
                <a:spcPct val="15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	import </a:t>
            </a:r>
            <a:r>
              <a:rPr lang="en-US" sz="2200" dirty="0" err="1" smtClean="0">
                <a:latin typeface="Times New Roman" panose="02020603050405020304" pitchFamily="18" charset="0"/>
                <a:cs typeface="Times New Roman" panose="02020603050405020304" pitchFamily="18" charset="0"/>
              </a:rPr>
              <a:t>java.util</a:t>
            </a:r>
            <a:r>
              <a:rPr lang="en-US" sz="2200" dirty="0" smtClean="0">
                <a:latin typeface="Times New Roman" panose="02020603050405020304" pitchFamily="18" charset="0"/>
                <a:cs typeface="Times New Roman" panose="02020603050405020304" pitchFamily="18" charset="0"/>
              </a:rPr>
              <a:t>.*;</a:t>
            </a:r>
          </a:p>
          <a:p>
            <a:pPr lvl="1">
              <a:lnSpc>
                <a:spcPct val="150000"/>
              </a:lnSpc>
            </a:pPr>
            <a:r>
              <a:rPr lang="en-US" sz="2200" dirty="0" smtClean="0">
                <a:latin typeface="Times New Roman" panose="02020603050405020304" pitchFamily="18" charset="0"/>
                <a:cs typeface="Times New Roman" panose="02020603050405020304" pitchFamily="18" charset="0"/>
              </a:rPr>
              <a:t>To use Scanner, you must place the above line at the top of your program (before the public class header).</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52</a:t>
            </a:fld>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p:cNvSpPr>
          <p:nvPr>
            <p:ph type="title"/>
          </p:nvPr>
        </p:nvSpPr>
        <p:spPr/>
        <p:txBody>
          <a:bodyPr vert="horz" lIns="91440" tIns="45720" rIns="91440" bIns="45720" rtlCol="0" anchor="ctr">
            <a:normAutofit/>
          </a:bodyPr>
          <a:lstStyle/>
          <a:p>
            <a:r>
              <a:rPr lang="en-US" sz="3200" b="1">
                <a:latin typeface="Times New Roman" panose="02020603050405020304" pitchFamily="18" charset="0"/>
                <a:cs typeface="Times New Roman" panose="02020603050405020304" pitchFamily="18" charset="0"/>
              </a:rPr>
              <a:t>Example Scanner usage</a:t>
            </a:r>
          </a:p>
        </p:txBody>
      </p:sp>
      <p:sp>
        <p:nvSpPr>
          <p:cNvPr id="638979" name="Rectangle 3"/>
          <p:cNvSpPr>
            <a:spLocks noGrp="1"/>
          </p:cNvSpPr>
          <p:nvPr>
            <p:ph type="body" idx="1"/>
          </p:nvPr>
        </p:nvSpPr>
        <p:spPr>
          <a:xfrm>
            <a:off x="0" y="4572000"/>
            <a:ext cx="9067800" cy="1554163"/>
          </a:xfrm>
        </p:spPr>
        <p:txBody>
          <a:bodyPr>
            <a:noAutofit/>
          </a:bodyPr>
          <a:lstStyle/>
          <a:p>
            <a:pPr>
              <a:lnSpc>
                <a:spcPct val="90000"/>
              </a:lnSpc>
            </a:pPr>
            <a:endParaRPr lang="en-US" sz="2200" dirty="0" smtClean="0">
              <a:latin typeface="Times New Roman" panose="02020603050405020304" pitchFamily="18" charset="0"/>
              <a:cs typeface="Times New Roman" panose="02020603050405020304" pitchFamily="18" charset="0"/>
            </a:endParaRPr>
          </a:p>
          <a:p>
            <a:pPr>
              <a:lnSpc>
                <a:spcPct val="90000"/>
              </a:lnSpc>
            </a:pPr>
            <a:r>
              <a:rPr lang="en-US" sz="2200" dirty="0" smtClean="0">
                <a:latin typeface="Times New Roman" panose="02020603050405020304" pitchFamily="18" charset="0"/>
                <a:cs typeface="Times New Roman" panose="02020603050405020304" pitchFamily="18" charset="0"/>
              </a:rPr>
              <a:t>Output (user input underlined):</a:t>
            </a:r>
          </a:p>
          <a:p>
            <a:pPr lvl="1">
              <a:lnSpc>
                <a:spcPct val="9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How old are you? </a:t>
            </a:r>
            <a:r>
              <a:rPr lang="en-US" sz="2200" b="1" u="sng" dirty="0" smtClean="0">
                <a:latin typeface="Times New Roman" panose="02020603050405020304" pitchFamily="18" charset="0"/>
                <a:cs typeface="Times New Roman" panose="02020603050405020304" pitchFamily="18" charset="0"/>
              </a:rPr>
              <a:t>14</a:t>
            </a:r>
          </a:p>
          <a:p>
            <a:pPr lvl="1">
              <a:lnSpc>
                <a:spcPct val="9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14... That's quite old!</a:t>
            </a:r>
          </a:p>
        </p:txBody>
      </p:sp>
      <p:sp>
        <p:nvSpPr>
          <p:cNvPr id="6" name="Rectangle 5"/>
          <p:cNvSpPr/>
          <p:nvPr/>
        </p:nvSpPr>
        <p:spPr>
          <a:xfrm>
            <a:off x="533400" y="1828800"/>
            <a:ext cx="8458200" cy="2514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80000"/>
              </a:lnSpc>
              <a:buFontTx/>
              <a:buNone/>
            </a:pPr>
            <a:r>
              <a:rPr lang="en-GB" sz="1600" dirty="0">
                <a:solidFill>
                  <a:srgbClr val="7030A0"/>
                </a:solidFill>
                <a:latin typeface="Courier New" pitchFamily="49" charset="0"/>
              </a:rPr>
              <a:t>import </a:t>
            </a:r>
            <a:r>
              <a:rPr lang="en-GB" sz="1600" dirty="0" err="1">
                <a:solidFill>
                  <a:srgbClr val="7030A0"/>
                </a:solidFill>
                <a:latin typeface="Courier New" pitchFamily="49" charset="0"/>
              </a:rPr>
              <a:t>java.util</a:t>
            </a:r>
            <a:r>
              <a:rPr lang="en-GB" sz="1600" dirty="0">
                <a:solidFill>
                  <a:srgbClr val="7030A0"/>
                </a:solidFill>
                <a:latin typeface="Courier New" pitchFamily="49" charset="0"/>
              </a:rPr>
              <a:t>.*;   // so that I can use Scanner</a:t>
            </a:r>
          </a:p>
          <a:p>
            <a:pPr lvl="1">
              <a:lnSpc>
                <a:spcPct val="80000"/>
              </a:lnSpc>
              <a:buFontTx/>
              <a:buNone/>
            </a:pPr>
            <a:endParaRPr lang="en-GB" sz="1600" dirty="0">
              <a:solidFill>
                <a:srgbClr val="7030A0"/>
              </a:solidFill>
              <a:latin typeface="Courier New" pitchFamily="49" charset="0"/>
            </a:endParaRPr>
          </a:p>
          <a:p>
            <a:pPr lvl="1">
              <a:lnSpc>
                <a:spcPct val="80000"/>
              </a:lnSpc>
              <a:buFontTx/>
              <a:buNone/>
            </a:pPr>
            <a:r>
              <a:rPr lang="en-GB" sz="1600" dirty="0">
                <a:solidFill>
                  <a:srgbClr val="7030A0"/>
                </a:solidFill>
                <a:latin typeface="Courier New" pitchFamily="49" charset="0"/>
              </a:rPr>
              <a:t>public class </a:t>
            </a:r>
            <a:r>
              <a:rPr lang="en-GB" sz="1600" dirty="0" err="1">
                <a:solidFill>
                  <a:srgbClr val="7030A0"/>
                </a:solidFill>
                <a:latin typeface="Courier New" pitchFamily="49" charset="0"/>
              </a:rPr>
              <a:t>ReadSomeInput</a:t>
            </a:r>
            <a:r>
              <a:rPr lang="en-GB" sz="1600" dirty="0">
                <a:solidFill>
                  <a:srgbClr val="7030A0"/>
                </a:solidFill>
                <a:latin typeface="Courier New" pitchFamily="49" charset="0"/>
              </a:rPr>
              <a:t> {</a:t>
            </a:r>
          </a:p>
          <a:p>
            <a:pPr lvl="1">
              <a:lnSpc>
                <a:spcPct val="80000"/>
              </a:lnSpc>
              <a:buFontTx/>
              <a:buNone/>
            </a:pPr>
            <a:r>
              <a:rPr lang="en-GB" sz="1600" dirty="0">
                <a:solidFill>
                  <a:srgbClr val="7030A0"/>
                </a:solidFill>
                <a:latin typeface="Courier New" pitchFamily="49" charset="0"/>
              </a:rPr>
              <a:t>    public static void main(String[] </a:t>
            </a:r>
            <a:r>
              <a:rPr lang="en-GB" sz="1600" dirty="0" err="1">
                <a:solidFill>
                  <a:srgbClr val="7030A0"/>
                </a:solidFill>
                <a:latin typeface="Courier New" pitchFamily="49" charset="0"/>
              </a:rPr>
              <a:t>args</a:t>
            </a:r>
            <a:r>
              <a:rPr lang="en-GB" sz="1600" dirty="0">
                <a:solidFill>
                  <a:srgbClr val="7030A0"/>
                </a:solidFill>
                <a:latin typeface="Courier New" pitchFamily="49" charset="0"/>
              </a:rPr>
              <a:t>) {</a:t>
            </a:r>
          </a:p>
          <a:p>
            <a:pPr lvl="1">
              <a:lnSpc>
                <a:spcPct val="80000"/>
              </a:lnSpc>
              <a:buFontTx/>
              <a:buNone/>
            </a:pPr>
            <a:r>
              <a:rPr lang="en-GB" sz="1600" dirty="0">
                <a:solidFill>
                  <a:srgbClr val="7030A0"/>
                </a:solidFill>
                <a:latin typeface="Courier New" pitchFamily="49" charset="0"/>
              </a:rPr>
              <a:t>        Scanner console = new Scanner(System.in);</a:t>
            </a:r>
          </a:p>
          <a:p>
            <a:pPr lvl="1">
              <a:lnSpc>
                <a:spcPct val="80000"/>
              </a:lnSpc>
              <a:buFontTx/>
              <a:buNone/>
            </a:pPr>
            <a:endParaRPr lang="en-GB" sz="1600" dirty="0">
              <a:solidFill>
                <a:srgbClr val="7030A0"/>
              </a:solidFill>
              <a:latin typeface="Courier New" pitchFamily="49" charset="0"/>
            </a:endParaRPr>
          </a:p>
          <a:p>
            <a:pPr lvl="1">
              <a:lnSpc>
                <a:spcPct val="80000"/>
              </a:lnSpc>
              <a:buFontTx/>
              <a:buNone/>
            </a:pPr>
            <a:r>
              <a:rPr lang="en-GB" sz="1600" dirty="0">
                <a:solidFill>
                  <a:srgbClr val="7030A0"/>
                </a:solidFill>
                <a:latin typeface="Courier New" pitchFamily="49" charset="0"/>
              </a:rPr>
              <a:t>        </a:t>
            </a:r>
            <a:r>
              <a:rPr lang="en-GB" sz="1600" dirty="0" err="1">
                <a:solidFill>
                  <a:srgbClr val="7030A0"/>
                </a:solidFill>
                <a:latin typeface="Courier New" pitchFamily="49" charset="0"/>
              </a:rPr>
              <a:t>System.out.print</a:t>
            </a:r>
            <a:r>
              <a:rPr lang="en-GB" sz="1600" dirty="0">
                <a:solidFill>
                  <a:srgbClr val="7030A0"/>
                </a:solidFill>
                <a:latin typeface="Courier New" pitchFamily="49" charset="0"/>
              </a:rPr>
              <a:t>("How old are you? ");</a:t>
            </a:r>
          </a:p>
          <a:p>
            <a:pPr lvl="1">
              <a:lnSpc>
                <a:spcPct val="80000"/>
              </a:lnSpc>
              <a:buFontTx/>
              <a:buNone/>
            </a:pPr>
            <a:r>
              <a:rPr lang="en-GB" sz="1600" dirty="0">
                <a:solidFill>
                  <a:srgbClr val="7030A0"/>
                </a:solidFill>
                <a:latin typeface="Courier New" pitchFamily="49" charset="0"/>
              </a:rPr>
              <a:t>        </a:t>
            </a:r>
            <a:r>
              <a:rPr lang="en-GB" sz="1600" dirty="0" err="1">
                <a:solidFill>
                  <a:srgbClr val="7030A0"/>
                </a:solidFill>
                <a:latin typeface="Courier New" pitchFamily="49" charset="0"/>
              </a:rPr>
              <a:t>int</a:t>
            </a:r>
            <a:r>
              <a:rPr lang="en-GB" sz="1600" dirty="0">
                <a:solidFill>
                  <a:srgbClr val="7030A0"/>
                </a:solidFill>
                <a:latin typeface="Courier New" pitchFamily="49" charset="0"/>
              </a:rPr>
              <a:t> age = </a:t>
            </a:r>
            <a:r>
              <a:rPr lang="en-GB" sz="1600" dirty="0" err="1">
                <a:solidFill>
                  <a:srgbClr val="7030A0"/>
                </a:solidFill>
                <a:latin typeface="Courier New" pitchFamily="49" charset="0"/>
              </a:rPr>
              <a:t>console.nextInt</a:t>
            </a:r>
            <a:r>
              <a:rPr lang="en-GB" sz="1600" dirty="0">
                <a:solidFill>
                  <a:srgbClr val="7030A0"/>
                </a:solidFill>
                <a:latin typeface="Courier New" pitchFamily="49" charset="0"/>
              </a:rPr>
              <a:t>();</a:t>
            </a:r>
          </a:p>
          <a:p>
            <a:pPr lvl="1">
              <a:lnSpc>
                <a:spcPct val="80000"/>
              </a:lnSpc>
              <a:buFontTx/>
              <a:buNone/>
            </a:pPr>
            <a:endParaRPr lang="en-GB" sz="1600" dirty="0">
              <a:solidFill>
                <a:srgbClr val="7030A0"/>
              </a:solidFill>
              <a:latin typeface="Courier New" pitchFamily="49" charset="0"/>
            </a:endParaRPr>
          </a:p>
          <a:p>
            <a:pPr lvl="1">
              <a:lnSpc>
                <a:spcPct val="80000"/>
              </a:lnSpc>
              <a:buFontTx/>
              <a:buNone/>
            </a:pPr>
            <a:r>
              <a:rPr lang="en-GB" sz="1600" dirty="0">
                <a:solidFill>
                  <a:srgbClr val="7030A0"/>
                </a:solidFill>
                <a:latin typeface="Courier New" pitchFamily="49" charset="0"/>
              </a:rPr>
              <a:t>        </a:t>
            </a:r>
            <a:r>
              <a:rPr lang="en-GB" sz="1600" dirty="0" err="1">
                <a:solidFill>
                  <a:srgbClr val="7030A0"/>
                </a:solidFill>
                <a:latin typeface="Courier New" pitchFamily="49" charset="0"/>
              </a:rPr>
              <a:t>System.out.println</a:t>
            </a:r>
            <a:r>
              <a:rPr lang="en-GB" sz="1600" dirty="0">
                <a:solidFill>
                  <a:srgbClr val="7030A0"/>
                </a:solidFill>
                <a:latin typeface="Courier New" pitchFamily="49" charset="0"/>
              </a:rPr>
              <a:t>(age + "... That's quite old!");</a:t>
            </a:r>
          </a:p>
          <a:p>
            <a:pPr lvl="1">
              <a:lnSpc>
                <a:spcPct val="80000"/>
              </a:lnSpc>
              <a:buFontTx/>
              <a:buNone/>
            </a:pPr>
            <a:r>
              <a:rPr lang="en-GB" sz="1600" dirty="0">
                <a:solidFill>
                  <a:srgbClr val="7030A0"/>
                </a:solidFill>
                <a:latin typeface="Courier New" pitchFamily="49" charset="0"/>
              </a:rPr>
              <a:t>    }</a:t>
            </a:r>
          </a:p>
          <a:p>
            <a:pPr lvl="1">
              <a:lnSpc>
                <a:spcPct val="80000"/>
              </a:lnSpc>
              <a:buFontTx/>
              <a:buNone/>
            </a:pPr>
            <a:r>
              <a:rPr lang="en-GB" sz="1600" dirty="0">
                <a:solidFill>
                  <a:srgbClr val="7030A0"/>
                </a:solidFill>
                <a:latin typeface="Courier New" pitchFamily="49" charset="0"/>
              </a:rPr>
              <a:t>}</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p:cNvSpPr>
          <p:nvPr>
            <p:ph type="title"/>
          </p:nvPr>
        </p:nvSpPr>
        <p:spPr/>
        <p:txBody>
          <a:bodyPr vert="horz" lIns="91440" tIns="45720" rIns="91440" bIns="45720" rtlCol="0" anchor="ctr">
            <a:normAutofit/>
          </a:bodyPr>
          <a:lstStyle/>
          <a:p>
            <a:r>
              <a:rPr lang="en-US" sz="3200" b="1">
                <a:latin typeface="Times New Roman" panose="02020603050405020304" pitchFamily="18" charset="0"/>
                <a:cs typeface="Times New Roman" panose="02020603050405020304" pitchFamily="18" charset="0"/>
              </a:rPr>
              <a:t>Another Scanner example</a:t>
            </a:r>
          </a:p>
        </p:txBody>
      </p:sp>
      <p:sp>
        <p:nvSpPr>
          <p:cNvPr id="641027" name="Rectangle 3"/>
          <p:cNvSpPr>
            <a:spLocks noGrp="1"/>
          </p:cNvSpPr>
          <p:nvPr>
            <p:ph type="body" idx="1"/>
          </p:nvPr>
        </p:nvSpPr>
        <p:spPr>
          <a:xfrm>
            <a:off x="370114" y="4876800"/>
            <a:ext cx="8534400" cy="1651068"/>
          </a:xfrm>
        </p:spPr>
        <p:txBody>
          <a:bodyPr>
            <a:noAutofit/>
          </a:bodyPr>
          <a:lstStyle/>
          <a:p>
            <a:pPr>
              <a:lnSpc>
                <a:spcPct val="90000"/>
              </a:lnSpc>
            </a:pPr>
            <a:r>
              <a:rPr lang="en-US" sz="2200" dirty="0" smtClean="0">
                <a:latin typeface="Times New Roman" panose="02020603050405020304" pitchFamily="18" charset="0"/>
                <a:cs typeface="Times New Roman" panose="02020603050405020304" pitchFamily="18" charset="0"/>
              </a:rPr>
              <a:t>Output (user input underlined):</a:t>
            </a:r>
          </a:p>
          <a:p>
            <a:pPr lvl="1">
              <a:lnSpc>
                <a:spcPct val="8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Please type three numbers: </a:t>
            </a:r>
            <a:r>
              <a:rPr lang="en-US" sz="2200" b="1" u="sng" dirty="0" smtClean="0">
                <a:latin typeface="Times New Roman" panose="02020603050405020304" pitchFamily="18" charset="0"/>
                <a:cs typeface="Times New Roman" panose="02020603050405020304" pitchFamily="18" charset="0"/>
              </a:rPr>
              <a:t>8 6 13</a:t>
            </a:r>
          </a:p>
          <a:p>
            <a:pPr lvl="1">
              <a:lnSpc>
                <a:spcPct val="80000"/>
              </a:lnSpc>
              <a:buFont typeface="Wingdings 2" pitchFamily="18" charset="2"/>
              <a:buNone/>
            </a:pPr>
            <a:r>
              <a:rPr lang="en-US" sz="2200" dirty="0" smtClean="0">
                <a:latin typeface="Times New Roman" panose="02020603050405020304" pitchFamily="18" charset="0"/>
                <a:cs typeface="Times New Roman" panose="02020603050405020304" pitchFamily="18" charset="0"/>
              </a:rPr>
              <a:t>The sum is 27</a:t>
            </a:r>
          </a:p>
          <a:p>
            <a:pPr lvl="1">
              <a:lnSpc>
                <a:spcPct val="90000"/>
              </a:lnSpc>
            </a:pPr>
            <a:r>
              <a:rPr lang="en-US" sz="2200" dirty="0" smtClean="0">
                <a:latin typeface="Times New Roman" panose="02020603050405020304" pitchFamily="18" charset="0"/>
                <a:cs typeface="Times New Roman" panose="02020603050405020304" pitchFamily="18" charset="0"/>
              </a:rPr>
              <a:t>The Scanner can read multiple values from one line.</a:t>
            </a:r>
          </a:p>
        </p:txBody>
      </p:sp>
      <p:sp>
        <p:nvSpPr>
          <p:cNvPr id="6" name="Rectangle 5"/>
          <p:cNvSpPr/>
          <p:nvPr/>
        </p:nvSpPr>
        <p:spPr>
          <a:xfrm>
            <a:off x="478971" y="1447800"/>
            <a:ext cx="8458200" cy="32372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80000"/>
              </a:lnSpc>
              <a:buFontTx/>
              <a:buNone/>
            </a:pPr>
            <a:r>
              <a:rPr lang="en-GB" sz="1600" dirty="0">
                <a:solidFill>
                  <a:srgbClr val="7030A0"/>
                </a:solidFill>
                <a:latin typeface="Courier New" pitchFamily="49" charset="0"/>
              </a:rPr>
              <a:t>import </a:t>
            </a:r>
            <a:r>
              <a:rPr lang="en-GB" sz="1600" dirty="0" err="1">
                <a:solidFill>
                  <a:srgbClr val="7030A0"/>
                </a:solidFill>
                <a:latin typeface="Courier New" pitchFamily="49" charset="0"/>
              </a:rPr>
              <a:t>java.util</a:t>
            </a:r>
            <a:r>
              <a:rPr lang="en-GB" sz="1600" dirty="0">
                <a:solidFill>
                  <a:srgbClr val="7030A0"/>
                </a:solidFill>
                <a:latin typeface="Courier New" pitchFamily="49" charset="0"/>
              </a:rPr>
              <a:t>.*;   // so that I can use Scanner</a:t>
            </a:r>
          </a:p>
          <a:p>
            <a:pPr lvl="1">
              <a:lnSpc>
                <a:spcPct val="80000"/>
              </a:lnSpc>
              <a:buFontTx/>
              <a:buNone/>
            </a:pPr>
            <a:endParaRPr lang="en-GB" sz="1600" dirty="0">
              <a:solidFill>
                <a:srgbClr val="7030A0"/>
              </a:solidFill>
              <a:latin typeface="Courier New" pitchFamily="49" charset="0"/>
            </a:endParaRPr>
          </a:p>
          <a:p>
            <a:pPr lvl="1">
              <a:lnSpc>
                <a:spcPct val="80000"/>
              </a:lnSpc>
              <a:buFontTx/>
              <a:buNone/>
            </a:pPr>
            <a:r>
              <a:rPr lang="en-GB" sz="1600" dirty="0">
                <a:solidFill>
                  <a:srgbClr val="7030A0"/>
                </a:solidFill>
                <a:latin typeface="Courier New" pitchFamily="49" charset="0"/>
              </a:rPr>
              <a:t>public class </a:t>
            </a:r>
            <a:r>
              <a:rPr lang="en-GB" sz="1600" dirty="0" err="1">
                <a:solidFill>
                  <a:srgbClr val="7030A0"/>
                </a:solidFill>
                <a:latin typeface="Courier New" pitchFamily="49" charset="0"/>
              </a:rPr>
              <a:t>ScannerSum</a:t>
            </a:r>
            <a:r>
              <a:rPr lang="en-GB" sz="1600" dirty="0">
                <a:solidFill>
                  <a:srgbClr val="7030A0"/>
                </a:solidFill>
                <a:latin typeface="Courier New" pitchFamily="49" charset="0"/>
              </a:rPr>
              <a:t> {</a:t>
            </a:r>
          </a:p>
          <a:p>
            <a:pPr lvl="1">
              <a:lnSpc>
                <a:spcPct val="80000"/>
              </a:lnSpc>
              <a:buFontTx/>
              <a:buNone/>
            </a:pPr>
            <a:r>
              <a:rPr lang="en-GB" sz="1600" dirty="0">
                <a:solidFill>
                  <a:srgbClr val="7030A0"/>
                </a:solidFill>
                <a:latin typeface="Courier New" pitchFamily="49" charset="0"/>
              </a:rPr>
              <a:t>    public static void main(String[] </a:t>
            </a:r>
            <a:r>
              <a:rPr lang="en-GB" sz="1600" dirty="0" err="1">
                <a:solidFill>
                  <a:srgbClr val="7030A0"/>
                </a:solidFill>
                <a:latin typeface="Courier New" pitchFamily="49" charset="0"/>
              </a:rPr>
              <a:t>args</a:t>
            </a:r>
            <a:r>
              <a:rPr lang="en-GB" sz="1600" dirty="0">
                <a:solidFill>
                  <a:srgbClr val="7030A0"/>
                </a:solidFill>
                <a:latin typeface="Courier New" pitchFamily="49" charset="0"/>
              </a:rPr>
              <a:t>) {</a:t>
            </a:r>
          </a:p>
          <a:p>
            <a:pPr lvl="1">
              <a:lnSpc>
                <a:spcPct val="80000"/>
              </a:lnSpc>
              <a:buFontTx/>
              <a:buNone/>
            </a:pPr>
            <a:r>
              <a:rPr lang="en-GB" sz="1600" dirty="0">
                <a:solidFill>
                  <a:srgbClr val="7030A0"/>
                </a:solidFill>
                <a:latin typeface="Courier New" pitchFamily="49" charset="0"/>
              </a:rPr>
              <a:t>        Scanner console = new Scanner(System.in);</a:t>
            </a:r>
          </a:p>
          <a:p>
            <a:pPr lvl="1">
              <a:lnSpc>
                <a:spcPct val="80000"/>
              </a:lnSpc>
              <a:buFontTx/>
              <a:buNone/>
            </a:pPr>
            <a:endParaRPr lang="en-GB" sz="1600" dirty="0">
              <a:solidFill>
                <a:srgbClr val="7030A0"/>
              </a:solidFill>
              <a:latin typeface="Courier New" pitchFamily="49" charset="0"/>
            </a:endParaRPr>
          </a:p>
          <a:p>
            <a:pPr lvl="1">
              <a:lnSpc>
                <a:spcPct val="80000"/>
              </a:lnSpc>
              <a:buFontTx/>
              <a:buNone/>
            </a:pPr>
            <a:r>
              <a:rPr lang="en-GB" sz="1600" dirty="0">
                <a:solidFill>
                  <a:srgbClr val="7030A0"/>
                </a:solidFill>
                <a:latin typeface="Courier New" pitchFamily="49" charset="0"/>
              </a:rPr>
              <a:t>        </a:t>
            </a:r>
            <a:r>
              <a:rPr lang="en-GB" sz="1600" dirty="0" err="1">
                <a:solidFill>
                  <a:srgbClr val="7030A0"/>
                </a:solidFill>
                <a:latin typeface="Courier New" pitchFamily="49" charset="0"/>
              </a:rPr>
              <a:t>System.out.print</a:t>
            </a:r>
            <a:r>
              <a:rPr lang="en-GB" sz="1600" dirty="0">
                <a:solidFill>
                  <a:srgbClr val="7030A0"/>
                </a:solidFill>
                <a:latin typeface="Courier New" pitchFamily="49" charset="0"/>
              </a:rPr>
              <a:t>("Please type three numbers: ");</a:t>
            </a:r>
          </a:p>
          <a:p>
            <a:pPr lvl="1">
              <a:lnSpc>
                <a:spcPct val="80000"/>
              </a:lnSpc>
              <a:buFontTx/>
              <a:buNone/>
            </a:pPr>
            <a:r>
              <a:rPr lang="en-GB" sz="1600" dirty="0">
                <a:solidFill>
                  <a:srgbClr val="7030A0"/>
                </a:solidFill>
                <a:latin typeface="Courier New" pitchFamily="49" charset="0"/>
              </a:rPr>
              <a:t>        </a:t>
            </a:r>
            <a:r>
              <a:rPr lang="en-GB" sz="1600" dirty="0" err="1">
                <a:solidFill>
                  <a:srgbClr val="7030A0"/>
                </a:solidFill>
                <a:latin typeface="Courier New" pitchFamily="49" charset="0"/>
              </a:rPr>
              <a:t>int</a:t>
            </a:r>
            <a:r>
              <a:rPr lang="en-GB" sz="1600" dirty="0">
                <a:solidFill>
                  <a:srgbClr val="7030A0"/>
                </a:solidFill>
                <a:latin typeface="Courier New" pitchFamily="49" charset="0"/>
              </a:rPr>
              <a:t> num1 = </a:t>
            </a:r>
            <a:r>
              <a:rPr lang="en-GB" sz="1600" dirty="0" err="1">
                <a:solidFill>
                  <a:srgbClr val="7030A0"/>
                </a:solidFill>
                <a:latin typeface="Courier New" pitchFamily="49" charset="0"/>
              </a:rPr>
              <a:t>console.nextInt</a:t>
            </a:r>
            <a:r>
              <a:rPr lang="en-GB" sz="1600" dirty="0">
                <a:solidFill>
                  <a:srgbClr val="7030A0"/>
                </a:solidFill>
                <a:latin typeface="Courier New" pitchFamily="49" charset="0"/>
              </a:rPr>
              <a:t>();</a:t>
            </a:r>
          </a:p>
          <a:p>
            <a:pPr lvl="1">
              <a:lnSpc>
                <a:spcPct val="80000"/>
              </a:lnSpc>
              <a:buFontTx/>
              <a:buNone/>
            </a:pPr>
            <a:r>
              <a:rPr lang="en-GB" sz="1600" dirty="0">
                <a:solidFill>
                  <a:srgbClr val="7030A0"/>
                </a:solidFill>
                <a:latin typeface="Courier New" pitchFamily="49" charset="0"/>
              </a:rPr>
              <a:t>        </a:t>
            </a:r>
            <a:r>
              <a:rPr lang="en-GB" sz="1600" dirty="0" err="1">
                <a:solidFill>
                  <a:srgbClr val="7030A0"/>
                </a:solidFill>
                <a:latin typeface="Courier New" pitchFamily="49" charset="0"/>
              </a:rPr>
              <a:t>int</a:t>
            </a:r>
            <a:r>
              <a:rPr lang="en-GB" sz="1600" dirty="0">
                <a:solidFill>
                  <a:srgbClr val="7030A0"/>
                </a:solidFill>
                <a:latin typeface="Courier New" pitchFamily="49" charset="0"/>
              </a:rPr>
              <a:t> num2 = </a:t>
            </a:r>
            <a:r>
              <a:rPr lang="en-GB" sz="1600" dirty="0" err="1">
                <a:solidFill>
                  <a:srgbClr val="7030A0"/>
                </a:solidFill>
                <a:latin typeface="Courier New" pitchFamily="49" charset="0"/>
              </a:rPr>
              <a:t>console.nextInt</a:t>
            </a:r>
            <a:r>
              <a:rPr lang="en-GB" sz="1600" dirty="0">
                <a:solidFill>
                  <a:srgbClr val="7030A0"/>
                </a:solidFill>
                <a:latin typeface="Courier New" pitchFamily="49" charset="0"/>
              </a:rPr>
              <a:t>();</a:t>
            </a:r>
          </a:p>
          <a:p>
            <a:pPr lvl="1">
              <a:lnSpc>
                <a:spcPct val="80000"/>
              </a:lnSpc>
              <a:buFontTx/>
              <a:buNone/>
            </a:pPr>
            <a:r>
              <a:rPr lang="en-GB" sz="1600" dirty="0">
                <a:solidFill>
                  <a:srgbClr val="7030A0"/>
                </a:solidFill>
                <a:latin typeface="Courier New" pitchFamily="49" charset="0"/>
              </a:rPr>
              <a:t>        </a:t>
            </a:r>
            <a:r>
              <a:rPr lang="en-GB" sz="1600" dirty="0" err="1">
                <a:solidFill>
                  <a:srgbClr val="7030A0"/>
                </a:solidFill>
                <a:latin typeface="Courier New" pitchFamily="49" charset="0"/>
              </a:rPr>
              <a:t>int</a:t>
            </a:r>
            <a:r>
              <a:rPr lang="en-GB" sz="1600" dirty="0">
                <a:solidFill>
                  <a:srgbClr val="7030A0"/>
                </a:solidFill>
                <a:latin typeface="Courier New" pitchFamily="49" charset="0"/>
              </a:rPr>
              <a:t> num3 = </a:t>
            </a:r>
            <a:r>
              <a:rPr lang="en-GB" sz="1600" dirty="0" err="1">
                <a:solidFill>
                  <a:srgbClr val="7030A0"/>
                </a:solidFill>
                <a:latin typeface="Courier New" pitchFamily="49" charset="0"/>
              </a:rPr>
              <a:t>console.nextInt</a:t>
            </a:r>
            <a:r>
              <a:rPr lang="en-GB" sz="1600" dirty="0">
                <a:solidFill>
                  <a:srgbClr val="7030A0"/>
                </a:solidFill>
                <a:latin typeface="Courier New" pitchFamily="49" charset="0"/>
              </a:rPr>
              <a:t>();</a:t>
            </a:r>
          </a:p>
          <a:p>
            <a:pPr lvl="1">
              <a:lnSpc>
                <a:spcPct val="80000"/>
              </a:lnSpc>
              <a:buFontTx/>
              <a:buNone/>
            </a:pPr>
            <a:endParaRPr lang="en-GB" sz="1600" dirty="0">
              <a:solidFill>
                <a:srgbClr val="7030A0"/>
              </a:solidFill>
              <a:latin typeface="Courier New" pitchFamily="49" charset="0"/>
            </a:endParaRPr>
          </a:p>
          <a:p>
            <a:pPr lvl="1">
              <a:lnSpc>
                <a:spcPct val="80000"/>
              </a:lnSpc>
              <a:buFontTx/>
              <a:buNone/>
            </a:pPr>
            <a:r>
              <a:rPr lang="en-GB" sz="1600" dirty="0">
                <a:solidFill>
                  <a:srgbClr val="7030A0"/>
                </a:solidFill>
                <a:latin typeface="Courier New" pitchFamily="49" charset="0"/>
              </a:rPr>
              <a:t>        </a:t>
            </a:r>
            <a:r>
              <a:rPr lang="en-GB" sz="1600" dirty="0" err="1">
                <a:solidFill>
                  <a:srgbClr val="7030A0"/>
                </a:solidFill>
                <a:latin typeface="Courier New" pitchFamily="49" charset="0"/>
              </a:rPr>
              <a:t>int</a:t>
            </a:r>
            <a:r>
              <a:rPr lang="en-GB" sz="1600" dirty="0">
                <a:solidFill>
                  <a:srgbClr val="7030A0"/>
                </a:solidFill>
                <a:latin typeface="Courier New" pitchFamily="49" charset="0"/>
              </a:rPr>
              <a:t> sum = num1 + num2 + num3;</a:t>
            </a:r>
          </a:p>
          <a:p>
            <a:pPr lvl="1">
              <a:lnSpc>
                <a:spcPct val="80000"/>
              </a:lnSpc>
              <a:buFontTx/>
              <a:buNone/>
            </a:pPr>
            <a:r>
              <a:rPr lang="en-GB" sz="1600" dirty="0">
                <a:solidFill>
                  <a:srgbClr val="7030A0"/>
                </a:solidFill>
                <a:latin typeface="Courier New" pitchFamily="49" charset="0"/>
              </a:rPr>
              <a:t>        </a:t>
            </a:r>
            <a:r>
              <a:rPr lang="en-GB" sz="1600" dirty="0" err="1">
                <a:solidFill>
                  <a:srgbClr val="7030A0"/>
                </a:solidFill>
                <a:latin typeface="Courier New" pitchFamily="49" charset="0"/>
              </a:rPr>
              <a:t>System.out.println</a:t>
            </a:r>
            <a:r>
              <a:rPr lang="en-GB" sz="1600" dirty="0">
                <a:solidFill>
                  <a:srgbClr val="7030A0"/>
                </a:solidFill>
                <a:latin typeface="Courier New" pitchFamily="49" charset="0"/>
              </a:rPr>
              <a:t>("The sum is " + sum);</a:t>
            </a:r>
          </a:p>
          <a:p>
            <a:pPr lvl="1">
              <a:lnSpc>
                <a:spcPct val="80000"/>
              </a:lnSpc>
              <a:buFontTx/>
              <a:buNone/>
            </a:pPr>
            <a:r>
              <a:rPr lang="en-GB" sz="1600" dirty="0">
                <a:solidFill>
                  <a:srgbClr val="7030A0"/>
                </a:solidFill>
                <a:latin typeface="Courier New" pitchFamily="49" charset="0"/>
              </a:rPr>
              <a:t>    }</a:t>
            </a:r>
          </a:p>
          <a:p>
            <a:pPr lvl="1">
              <a:lnSpc>
                <a:spcPct val="80000"/>
              </a:lnSpc>
              <a:buFontTx/>
              <a:buNone/>
            </a:pPr>
            <a:r>
              <a:rPr lang="en-GB" sz="1600" dirty="0">
                <a:solidFill>
                  <a:srgbClr val="7030A0"/>
                </a:solidFill>
                <a:latin typeface="Courier New" pitchFamily="49" charset="0"/>
              </a:rPr>
              <a:t>}</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idx="4294967295"/>
          </p:nvPr>
        </p:nvSpPr>
        <p:spPr/>
        <p:txBody>
          <a:bodyPr/>
          <a:lstStyle/>
          <a:p>
            <a:r>
              <a:rPr lang="en-US" altLang="en-US" dirty="0">
                <a:latin typeface="Courier New" panose="02070309020205020404" pitchFamily="49" charset="0"/>
              </a:rPr>
              <a:t>Other Scanner</a:t>
            </a:r>
            <a:r>
              <a:rPr lang="en-US" altLang="en-US" dirty="0" smtClean="0"/>
              <a:t> Class Methods</a:t>
            </a:r>
          </a:p>
        </p:txBody>
      </p:sp>
      <p:sp>
        <p:nvSpPr>
          <p:cNvPr id="166916" name="Rectangle 3"/>
          <p:cNvSpPr>
            <a:spLocks noGrp="1" noChangeArrowheads="1"/>
          </p:cNvSpPr>
          <p:nvPr>
            <p:ph type="body" idx="4294967295"/>
          </p:nvPr>
        </p:nvSpPr>
        <p:spPr/>
        <p:txBody>
          <a:bodyPr>
            <a:normAutofit/>
          </a:bodyPr>
          <a:lstStyle/>
          <a:p>
            <a:pPr eaLnBrk="1" hangingPunct="1">
              <a:lnSpc>
                <a:spcPct val="90000"/>
              </a:lnSpc>
            </a:pPr>
            <a:r>
              <a:rPr lang="en-US" altLang="en-US" sz="2200" dirty="0" smtClean="0">
                <a:latin typeface="Courier New" panose="02070309020205020404" pitchFamily="49" charset="0"/>
              </a:rPr>
              <a:t>Scanner keyboard = new Scanner(System.in);</a:t>
            </a:r>
            <a:endParaRPr lang="en-US" altLang="en-US" sz="2200" dirty="0" smtClean="0"/>
          </a:p>
        </p:txBody>
      </p:sp>
      <p:graphicFrame>
        <p:nvGraphicFramePr>
          <p:cNvPr id="2" name="Table 1"/>
          <p:cNvGraphicFramePr>
            <a:graphicFrameLocks noGrp="1"/>
          </p:cNvGraphicFramePr>
          <p:nvPr>
            <p:extLst>
              <p:ext uri="{D42A27DB-BD31-4B8C-83A1-F6EECF244321}">
                <p14:modId xmlns:p14="http://schemas.microsoft.com/office/powerpoint/2010/main" val="949958473"/>
              </p:ext>
            </p:extLst>
          </p:nvPr>
        </p:nvGraphicFramePr>
        <p:xfrm>
          <a:off x="457200" y="2209800"/>
          <a:ext cx="7924800" cy="3852873"/>
        </p:xfrm>
        <a:graphic>
          <a:graphicData uri="http://schemas.openxmlformats.org/drawingml/2006/table">
            <a:tbl>
              <a:tblPr/>
              <a:tblGrid>
                <a:gridCol w="2615184">
                  <a:extLst>
                    <a:ext uri="{9D8B030D-6E8A-4147-A177-3AD203B41FA5}">
                      <a16:colId xmlns:a16="http://schemas.microsoft.com/office/drawing/2014/main" val="20000"/>
                    </a:ext>
                  </a:extLst>
                </a:gridCol>
                <a:gridCol w="5309616">
                  <a:extLst>
                    <a:ext uri="{9D8B030D-6E8A-4147-A177-3AD203B41FA5}">
                      <a16:colId xmlns:a16="http://schemas.microsoft.com/office/drawing/2014/main" val="20001"/>
                    </a:ext>
                  </a:extLst>
                </a:gridCol>
              </a:tblGrid>
              <a:tr h="731838">
                <a:tc>
                  <a:txBody>
                    <a:bodyPr/>
                    <a:lstStyle>
                      <a:lvl1pPr eaLnBrk="0" hangingPunct="0">
                        <a:spcBef>
                          <a:spcPct val="20000"/>
                        </a:spcBef>
                        <a:buClr>
                          <a:srgbClr val="D885E3"/>
                        </a:buClr>
                        <a:defRPr sz="28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lr>
                          <a:srgbClr val="D885E3"/>
                        </a:buClr>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lr>
                          <a:srgbClr val="D885E3"/>
                        </a:buClr>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Method</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rgbClr val="D885E3"/>
                        </a:buClr>
                        <a:defRPr sz="28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lr>
                          <a:srgbClr val="D885E3"/>
                        </a:buClr>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lr>
                          <a:srgbClr val="D885E3"/>
                        </a:buClr>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Example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smtClean="0">
                        <a:ln>
                          <a:noFill/>
                        </a:ln>
                        <a:solidFill>
                          <a:srgbClr val="FFFFFF"/>
                        </a:solidFill>
                        <a:effectLst/>
                        <a:latin typeface="Times New Roman" panose="02020603050405020304" pitchFamily="18" charset="0"/>
                        <a:cs typeface="Arial" panose="020B0604020202020204" pitchFamily="3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30287">
                <a:tc>
                  <a:txBody>
                    <a:bodyPr/>
                    <a:lstStyle>
                      <a:lvl1pPr eaLnBrk="0" hangingPunct="0">
                        <a:spcBef>
                          <a:spcPct val="20000"/>
                        </a:spcBef>
                        <a:buClr>
                          <a:srgbClr val="D885E3"/>
                        </a:buClr>
                        <a:defRPr sz="28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lr>
                          <a:srgbClr val="D885E3"/>
                        </a:buClr>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lr>
                          <a:srgbClr val="D885E3"/>
                        </a:buClr>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nextShort</a:t>
                      </a:r>
                      <a:endParaRPr kumimoji="0" lang="en-US" sz="2200" b="0"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buClr>
                          <a:srgbClr val="D885E3"/>
                        </a:buClr>
                        <a:defRPr sz="28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lr>
                          <a:srgbClr val="D885E3"/>
                        </a:buClr>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lr>
                          <a:srgbClr val="D885E3"/>
                        </a:buClr>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short num1;</a:t>
                      </a:r>
                    </a:p>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num1=keyboard.nextShort();</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1030287">
                <a:tc>
                  <a:txBody>
                    <a:bodyPr/>
                    <a:lstStyle>
                      <a:lvl1pPr eaLnBrk="0" hangingPunct="0">
                        <a:spcBef>
                          <a:spcPct val="20000"/>
                        </a:spcBef>
                        <a:buClr>
                          <a:srgbClr val="D885E3"/>
                        </a:buClr>
                        <a:defRPr sz="28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lr>
                          <a:srgbClr val="D885E3"/>
                        </a:buClr>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lr>
                          <a:srgbClr val="D885E3"/>
                        </a:buClr>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nextInt</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buClr>
                          <a:srgbClr val="D885E3"/>
                        </a:buClr>
                        <a:defRPr sz="28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lr>
                          <a:srgbClr val="D885E3"/>
                        </a:buClr>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lr>
                          <a:srgbClr val="D885E3"/>
                        </a:buClr>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int num2;</a:t>
                      </a:r>
                    </a:p>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num2=keyboard.nextInt();</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1030287">
                <a:tc>
                  <a:txBody>
                    <a:bodyPr/>
                    <a:lstStyle>
                      <a:lvl1pPr eaLnBrk="0" hangingPunct="0">
                        <a:spcBef>
                          <a:spcPct val="20000"/>
                        </a:spcBef>
                        <a:buClr>
                          <a:srgbClr val="D885E3"/>
                        </a:buClr>
                        <a:defRPr sz="28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lr>
                          <a:srgbClr val="D885E3"/>
                        </a:buClr>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lr>
                          <a:srgbClr val="D885E3"/>
                        </a:buClr>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err="1" smtClean="0">
                          <a:ln>
                            <a:noFill/>
                          </a:ln>
                          <a:solidFill>
                            <a:schemeClr val="tx1"/>
                          </a:solidFill>
                          <a:effectLst/>
                          <a:latin typeface="Times New Roman" panose="02020603050405020304" pitchFamily="18" charset="0"/>
                          <a:cs typeface="Arial" panose="020B0604020202020204" pitchFamily="34" charset="0"/>
                        </a:rPr>
                        <a:t>nextLong</a:t>
                      </a:r>
                      <a:endParaRPr kumimoji="0" lang="en-US" sz="22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buClr>
                          <a:srgbClr val="D885E3"/>
                        </a:buClr>
                        <a:defRPr sz="28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20000"/>
                        </a:spcBef>
                        <a:buClr>
                          <a:srgbClr val="D885E3"/>
                        </a:buClr>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20000"/>
                        </a:spcBef>
                        <a:buClr>
                          <a:srgbClr val="D885E3"/>
                        </a:buClr>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20000"/>
                        </a:spcBef>
                        <a:buClr>
                          <a:srgbClr val="D885E3"/>
                        </a:buClr>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defRPr>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long num3;</a:t>
                      </a:r>
                    </a:p>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num3=</a:t>
                      </a:r>
                      <a:r>
                        <a:rPr kumimoji="0" lang="en-US" sz="2200" b="0" i="0" u="none" strike="noStrike" cap="none" normalizeH="0" baseline="0" dirty="0" err="1" smtClean="0">
                          <a:ln>
                            <a:noFill/>
                          </a:ln>
                          <a:solidFill>
                            <a:schemeClr val="tx1"/>
                          </a:solidFill>
                          <a:effectLst/>
                          <a:latin typeface="Times New Roman" panose="02020603050405020304" pitchFamily="18" charset="0"/>
                          <a:cs typeface="Arial" panose="020B0604020202020204" pitchFamily="34" charset="0"/>
                        </a:rPr>
                        <a:t>keyboard.nextLong</a:t>
                      </a:r>
                      <a:r>
                        <a:rPr kumimoji="0" lang="en-US" sz="22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pPr>
              <a:defRPr/>
            </a:pPr>
            <a:fld id="{F39F0C1C-43C1-4C54-B1E6-521C5B141B5A}" type="slidenum">
              <a:rPr lang="en-US" smtClean="0"/>
              <a:pPr>
                <a:defRPr/>
              </a:pPr>
              <a:t>55</a:t>
            </a:fld>
            <a:endParaRPr lang="en-US"/>
          </a:p>
        </p:txBody>
      </p:sp>
    </p:spTree>
    <p:extLst>
      <p:ext uri="{BB962C8B-B14F-4D97-AF65-F5344CB8AC3E}">
        <p14:creationId xmlns:p14="http://schemas.microsoft.com/office/powerpoint/2010/main" val="23283830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ChangeArrowheads="1"/>
          </p:cNvSpPr>
          <p:nvPr>
            <p:ph type="title" idx="4294967295"/>
          </p:nvPr>
        </p:nvSpPr>
        <p:spPr/>
        <p:txBody>
          <a:bodyPr/>
          <a:lstStyle/>
          <a:p>
            <a:pPr eaLnBrk="1" hangingPunct="1"/>
            <a:r>
              <a:rPr lang="en-US" altLang="en-US" dirty="0" smtClean="0">
                <a:latin typeface="Courier New" panose="02070309020205020404" pitchFamily="49" charset="0"/>
              </a:rPr>
              <a:t>Other Scanner</a:t>
            </a:r>
            <a:r>
              <a:rPr lang="en-US" altLang="en-US" dirty="0" smtClean="0"/>
              <a:t> Class Methods</a:t>
            </a:r>
            <a:endParaRPr lang="en-US" altLang="en-US" dirty="0" smtClean="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66805488"/>
              </p:ext>
            </p:extLst>
          </p:nvPr>
        </p:nvGraphicFramePr>
        <p:xfrm>
          <a:off x="914400" y="1905232"/>
          <a:ext cx="7315200" cy="4044952"/>
        </p:xfrm>
        <a:graphic>
          <a:graphicData uri="http://schemas.openxmlformats.org/drawingml/2006/table">
            <a:tbl>
              <a:tblPr firstRow="1" bandRow="1">
                <a:tableStyleId>{5C22544A-7EE6-4342-B048-85BDC9FD1C3A}</a:tableStyleId>
              </a:tblPr>
              <a:tblGrid>
                <a:gridCol w="2463282">
                  <a:extLst>
                    <a:ext uri="{9D8B030D-6E8A-4147-A177-3AD203B41FA5}">
                      <a16:colId xmlns:a16="http://schemas.microsoft.com/office/drawing/2014/main" val="20000"/>
                    </a:ext>
                  </a:extLst>
                </a:gridCol>
                <a:gridCol w="4851918">
                  <a:extLst>
                    <a:ext uri="{9D8B030D-6E8A-4147-A177-3AD203B41FA5}">
                      <a16:colId xmlns:a16="http://schemas.microsoft.com/office/drawing/2014/main" val="20001"/>
                    </a:ext>
                  </a:extLst>
                </a:gridCol>
              </a:tblGrid>
              <a:tr h="1011238">
                <a:tc>
                  <a:txBody>
                    <a:body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Arial" pitchFamily="34" charset="0"/>
                        </a:rPr>
                        <a:t>nextByte</a:t>
                      </a:r>
                      <a:endParaRPr kumimoji="0" lang="en-US" sz="2200" b="0" i="0" u="none" strike="noStrike" cap="none" normalizeH="0" baseline="0" dirty="0" smtClean="0">
                        <a:ln>
                          <a:noFill/>
                        </a:ln>
                        <a:solidFill>
                          <a:schemeClr val="tx1"/>
                        </a:solidFill>
                        <a:effectLst/>
                        <a:latin typeface="Times New Roman" pitchFamily="18" charset="0"/>
                        <a:cs typeface="Arial" pitchFamily="34" charset="0"/>
                      </a:endParaRPr>
                    </a:p>
                  </a:txBody>
                  <a:tcPr marT="45723" marB="45723" horzOverflow="overflow"/>
                </a:tc>
                <a:tc>
                  <a:txBody>
                    <a:body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pitchFamily="34" charset="0"/>
                        </a:rPr>
                        <a:t>byte x;</a:t>
                      </a:r>
                    </a:p>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pitchFamily="34" charset="0"/>
                        </a:rPr>
                        <a:t>x=</a:t>
                      </a:r>
                      <a:r>
                        <a:rPr kumimoji="0" lang="en-US" sz="2200" b="0" i="0" u="none" strike="noStrike" cap="none" normalizeH="0" baseline="0" dirty="0" err="1" smtClean="0">
                          <a:ln>
                            <a:noFill/>
                          </a:ln>
                          <a:solidFill>
                            <a:schemeClr val="tx1"/>
                          </a:solidFill>
                          <a:effectLst/>
                          <a:latin typeface="Times New Roman" pitchFamily="18" charset="0"/>
                          <a:cs typeface="Arial" pitchFamily="34" charset="0"/>
                        </a:rPr>
                        <a:t>keyboard.nextByte</a:t>
                      </a:r>
                      <a:r>
                        <a:rPr kumimoji="0" lang="en-US" sz="2200" b="0" i="0" u="none" strike="noStrike" cap="none" normalizeH="0" baseline="0" dirty="0" smtClean="0">
                          <a:ln>
                            <a:noFill/>
                          </a:ln>
                          <a:solidFill>
                            <a:schemeClr val="tx1"/>
                          </a:solidFill>
                          <a:effectLst/>
                          <a:latin typeface="Times New Roman" pitchFamily="18" charset="0"/>
                          <a:cs typeface="Arial" pitchFamily="34" charset="0"/>
                        </a:rPr>
                        <a:t>();</a:t>
                      </a:r>
                    </a:p>
                  </a:txBody>
                  <a:tcPr marT="45723" marB="45723" horzOverflow="overflow"/>
                </a:tc>
                <a:extLst>
                  <a:ext uri="{0D108BD9-81ED-4DB2-BD59-A6C34878D82A}">
                    <a16:rowId xmlns:a16="http://schemas.microsoft.com/office/drawing/2014/main" val="10000"/>
                  </a:ext>
                </a:extLst>
              </a:tr>
              <a:tr h="1011238">
                <a:tc>
                  <a:txBody>
                    <a:body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smtClean="0">
                          <a:ln>
                            <a:noFill/>
                          </a:ln>
                          <a:solidFill>
                            <a:schemeClr val="tx1"/>
                          </a:solidFill>
                          <a:effectLst/>
                          <a:latin typeface="Times New Roman" pitchFamily="18" charset="0"/>
                          <a:cs typeface="Arial" pitchFamily="34" charset="0"/>
                        </a:rPr>
                        <a:t>nextFloat</a:t>
                      </a:r>
                    </a:p>
                  </a:txBody>
                  <a:tcPr marT="45723" marB="45723" horzOverflow="overflow"/>
                </a:tc>
                <a:tc>
                  <a:txBody>
                    <a:body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pitchFamily="34" charset="0"/>
                        </a:rPr>
                        <a:t>float num4;</a:t>
                      </a:r>
                    </a:p>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pitchFamily="34" charset="0"/>
                        </a:rPr>
                        <a:t>num4=</a:t>
                      </a:r>
                      <a:r>
                        <a:rPr kumimoji="0" lang="en-US" sz="2200" b="0" i="0" u="none" strike="noStrike" cap="none" normalizeH="0" baseline="0" dirty="0" err="1" smtClean="0">
                          <a:ln>
                            <a:noFill/>
                          </a:ln>
                          <a:solidFill>
                            <a:schemeClr val="tx1"/>
                          </a:solidFill>
                          <a:effectLst/>
                          <a:latin typeface="Times New Roman" pitchFamily="18" charset="0"/>
                          <a:cs typeface="Arial" pitchFamily="34" charset="0"/>
                        </a:rPr>
                        <a:t>keyboard.nextFloat</a:t>
                      </a:r>
                      <a:r>
                        <a:rPr kumimoji="0" lang="en-US" sz="2200" b="0" i="0" u="none" strike="noStrike" cap="none" normalizeH="0" baseline="0" dirty="0" smtClean="0">
                          <a:ln>
                            <a:noFill/>
                          </a:ln>
                          <a:solidFill>
                            <a:schemeClr val="tx1"/>
                          </a:solidFill>
                          <a:effectLst/>
                          <a:latin typeface="Times New Roman" pitchFamily="18" charset="0"/>
                          <a:cs typeface="Arial" pitchFamily="34" charset="0"/>
                        </a:rPr>
                        <a:t>();</a:t>
                      </a:r>
                    </a:p>
                  </a:txBody>
                  <a:tcPr marT="45723" marB="45723" horzOverflow="overflow"/>
                </a:tc>
                <a:extLst>
                  <a:ext uri="{0D108BD9-81ED-4DB2-BD59-A6C34878D82A}">
                    <a16:rowId xmlns:a16="http://schemas.microsoft.com/office/drawing/2014/main" val="10001"/>
                  </a:ext>
                </a:extLst>
              </a:tr>
              <a:tr h="1011238">
                <a:tc>
                  <a:txBody>
                    <a:body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smtClean="0">
                          <a:ln>
                            <a:noFill/>
                          </a:ln>
                          <a:solidFill>
                            <a:schemeClr val="tx1"/>
                          </a:solidFill>
                          <a:effectLst/>
                          <a:latin typeface="Times New Roman" pitchFamily="18" charset="0"/>
                          <a:cs typeface="Arial" pitchFamily="34" charset="0"/>
                        </a:rPr>
                        <a:t>nextDouble</a:t>
                      </a:r>
                    </a:p>
                  </a:txBody>
                  <a:tcPr marT="45723" marB="45723" horzOverflow="overflow"/>
                </a:tc>
                <a:tc>
                  <a:txBody>
                    <a:body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pitchFamily="34" charset="0"/>
                        </a:rPr>
                        <a:t>double num5;</a:t>
                      </a:r>
                    </a:p>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pitchFamily="34" charset="0"/>
                        </a:rPr>
                        <a:t>num5=</a:t>
                      </a:r>
                      <a:r>
                        <a:rPr kumimoji="0" lang="en-US" sz="2200" b="0" i="0" u="none" strike="noStrike" cap="none" normalizeH="0" baseline="0" dirty="0" err="1" smtClean="0">
                          <a:ln>
                            <a:noFill/>
                          </a:ln>
                          <a:solidFill>
                            <a:schemeClr val="tx1"/>
                          </a:solidFill>
                          <a:effectLst/>
                          <a:latin typeface="Times New Roman" pitchFamily="18" charset="0"/>
                          <a:cs typeface="Arial" pitchFamily="34" charset="0"/>
                        </a:rPr>
                        <a:t>keyboard.nextDouble</a:t>
                      </a:r>
                      <a:r>
                        <a:rPr kumimoji="0" lang="en-US" sz="2200" b="0" i="0" u="none" strike="noStrike" cap="none" normalizeH="0" baseline="0" dirty="0" smtClean="0">
                          <a:ln>
                            <a:noFill/>
                          </a:ln>
                          <a:solidFill>
                            <a:schemeClr val="tx1"/>
                          </a:solidFill>
                          <a:effectLst/>
                          <a:latin typeface="Times New Roman" pitchFamily="18" charset="0"/>
                          <a:cs typeface="Arial" pitchFamily="34" charset="0"/>
                        </a:rPr>
                        <a:t>();</a:t>
                      </a:r>
                    </a:p>
                  </a:txBody>
                  <a:tcPr marT="45723" marB="45723" horzOverflow="overflow"/>
                </a:tc>
                <a:extLst>
                  <a:ext uri="{0D108BD9-81ED-4DB2-BD59-A6C34878D82A}">
                    <a16:rowId xmlns:a16="http://schemas.microsoft.com/office/drawing/2014/main" val="10002"/>
                  </a:ext>
                </a:extLst>
              </a:tr>
              <a:tr h="1011238">
                <a:tc>
                  <a:txBody>
                    <a:body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smtClean="0">
                          <a:ln>
                            <a:noFill/>
                          </a:ln>
                          <a:solidFill>
                            <a:schemeClr val="tx1"/>
                          </a:solidFill>
                          <a:effectLst/>
                          <a:latin typeface="Times New Roman" pitchFamily="18" charset="0"/>
                          <a:cs typeface="Arial" pitchFamily="34" charset="0"/>
                        </a:rPr>
                        <a:t>nextLine</a:t>
                      </a:r>
                    </a:p>
                  </a:txBody>
                  <a:tcPr marT="45723" marB="45723" horzOverflow="overflow"/>
                </a:tc>
                <a:tc>
                  <a:txBody>
                    <a:bodyPr/>
                    <a:lstStyle/>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pitchFamily="34" charset="0"/>
                        </a:rPr>
                        <a:t>String name;</a:t>
                      </a:r>
                    </a:p>
                    <a:p>
                      <a:pPr marL="0" marR="0" lvl="0" indent="0" algn="l" defTabSz="914400" rtl="0" eaLnBrk="1" fontAlgn="base" latinLnBrk="0" hangingPunct="1">
                        <a:lnSpc>
                          <a:spcPct val="100000"/>
                        </a:lnSpc>
                        <a:spcBef>
                          <a:spcPct val="20000"/>
                        </a:spcBef>
                        <a:spcAft>
                          <a:spcPct val="0"/>
                        </a:spcAft>
                        <a:buClr>
                          <a:srgbClr val="D885E3"/>
                        </a:buClr>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Arial" pitchFamily="34" charset="0"/>
                        </a:rPr>
                        <a:t>name=</a:t>
                      </a:r>
                      <a:r>
                        <a:rPr kumimoji="0" lang="en-US" sz="2200" b="0" i="0" u="none" strike="noStrike" cap="none" normalizeH="0" baseline="0" dirty="0" err="1" smtClean="0">
                          <a:ln>
                            <a:noFill/>
                          </a:ln>
                          <a:solidFill>
                            <a:schemeClr val="tx1"/>
                          </a:solidFill>
                          <a:effectLst/>
                          <a:latin typeface="Times New Roman" pitchFamily="18" charset="0"/>
                          <a:cs typeface="Arial" pitchFamily="34" charset="0"/>
                        </a:rPr>
                        <a:t>keyboard.nextLine</a:t>
                      </a:r>
                      <a:r>
                        <a:rPr kumimoji="0" lang="en-US" sz="2200" b="0" i="0" u="none" strike="noStrike" cap="none" normalizeH="0" baseline="0" dirty="0" smtClean="0">
                          <a:ln>
                            <a:noFill/>
                          </a:ln>
                          <a:solidFill>
                            <a:schemeClr val="tx1"/>
                          </a:solidFill>
                          <a:effectLst/>
                          <a:latin typeface="Times New Roman" pitchFamily="18" charset="0"/>
                          <a:cs typeface="Arial" pitchFamily="34" charset="0"/>
                        </a:rPr>
                        <a:t>();</a:t>
                      </a:r>
                    </a:p>
                  </a:txBody>
                  <a:tcPr marT="45723" marB="45723" horzOverflow="overflow"/>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pPr>
              <a:defRPr/>
            </a:pPr>
            <a:fld id="{F39F0C1C-43C1-4C54-B1E6-521C5B141B5A}" type="slidenum">
              <a:rPr lang="en-US" smtClean="0"/>
              <a:pPr>
                <a:defRPr/>
              </a:pPr>
              <a:t>56</a:t>
            </a:fld>
            <a:endParaRPr lang="en-US"/>
          </a:p>
        </p:txBody>
      </p:sp>
    </p:spTree>
    <p:extLst>
      <p:ext uri="{BB962C8B-B14F-4D97-AF65-F5344CB8AC3E}">
        <p14:creationId xmlns:p14="http://schemas.microsoft.com/office/powerpoint/2010/main" val="863976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Flow of control</a:t>
            </a:r>
            <a:endParaRPr lang="en-US" dirty="0"/>
          </a:p>
        </p:txBody>
      </p:sp>
      <p:sp>
        <p:nvSpPr>
          <p:cNvPr id="3" name="Content Placeholder 2"/>
          <p:cNvSpPr>
            <a:spLocks noGrp="1"/>
          </p:cNvSpPr>
          <p:nvPr>
            <p:ph idx="1"/>
          </p:nvPr>
        </p:nvSpPr>
        <p:spPr>
          <a:xfrm>
            <a:off x="76200" y="1600200"/>
            <a:ext cx="8610600" cy="4525963"/>
          </a:xfrm>
        </p:spPr>
        <p:txBody>
          <a:bodyPr>
            <a:normAutofit/>
          </a:bodyPr>
          <a:lstStyle/>
          <a:p>
            <a:pPr>
              <a:lnSpc>
                <a:spcPct val="150000"/>
              </a:lnSpc>
            </a:pPr>
            <a:r>
              <a:rPr lang="en-GB" sz="2200" dirty="0" smtClean="0">
                <a:latin typeface="Times New Roman" panose="02020603050405020304" pitchFamily="18" charset="0"/>
                <a:cs typeface="Times New Roman" panose="02020603050405020304" pitchFamily="18" charset="0"/>
              </a:rPr>
              <a:t>Java executes one statement after the other in the order they are written</a:t>
            </a:r>
          </a:p>
          <a:p>
            <a:pPr>
              <a:lnSpc>
                <a:spcPct val="150000"/>
              </a:lnSpc>
            </a:pPr>
            <a:r>
              <a:rPr lang="en-GB" sz="2200" dirty="0" smtClean="0">
                <a:latin typeface="Times New Roman" panose="02020603050405020304" pitchFamily="18" charset="0"/>
                <a:cs typeface="Times New Roman" panose="02020603050405020304" pitchFamily="18" charset="0"/>
              </a:rPr>
              <a:t>Many Java statements are flow control statements:</a:t>
            </a:r>
          </a:p>
          <a:p>
            <a:pPr>
              <a:lnSpc>
                <a:spcPct val="150000"/>
              </a:lnSpc>
              <a:buFont typeface="Wingdings" pitchFamily="2" charset="2"/>
              <a:buNone/>
            </a:pPr>
            <a:r>
              <a:rPr lang="en-GB" sz="2200" dirty="0" smtClean="0">
                <a:solidFill>
                  <a:srgbClr val="FF9900"/>
                </a:solidFill>
                <a:latin typeface="Times New Roman" panose="02020603050405020304" pitchFamily="18" charset="0"/>
                <a:cs typeface="Times New Roman" panose="02020603050405020304" pitchFamily="18" charset="0"/>
              </a:rPr>
              <a:t>Alternation: 	if, if else, switch</a:t>
            </a:r>
          </a:p>
          <a:p>
            <a:pPr>
              <a:lnSpc>
                <a:spcPct val="150000"/>
              </a:lnSpc>
              <a:buFont typeface="Wingdings" pitchFamily="2" charset="2"/>
              <a:buNone/>
            </a:pPr>
            <a:r>
              <a:rPr lang="en-GB" sz="2200" dirty="0" smtClean="0">
                <a:solidFill>
                  <a:srgbClr val="FF9900"/>
                </a:solidFill>
                <a:latin typeface="Times New Roman" panose="02020603050405020304" pitchFamily="18" charset="0"/>
                <a:cs typeface="Times New Roman" panose="02020603050405020304" pitchFamily="18" charset="0"/>
              </a:rPr>
              <a:t>Looping:	for, while, do while</a:t>
            </a:r>
          </a:p>
          <a:p>
            <a:pPr>
              <a:lnSpc>
                <a:spcPct val="150000"/>
              </a:lnSpc>
              <a:buFont typeface="Wingdings" pitchFamily="2" charset="2"/>
              <a:buNone/>
            </a:pPr>
            <a:r>
              <a:rPr lang="en-GB" sz="2200" dirty="0" smtClean="0">
                <a:solidFill>
                  <a:srgbClr val="FF9900"/>
                </a:solidFill>
                <a:latin typeface="Times New Roman" panose="02020603050405020304" pitchFamily="18" charset="0"/>
                <a:cs typeface="Times New Roman" panose="02020603050405020304" pitchFamily="18" charset="0"/>
              </a:rPr>
              <a:t>Escapes:	break, continue, return</a:t>
            </a:r>
          </a:p>
          <a:p>
            <a:pPr>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dirty="0"/>
              <a:t>If-Else Statement</a:t>
            </a:r>
          </a:p>
        </p:txBody>
      </p:sp>
      <p:sp>
        <p:nvSpPr>
          <p:cNvPr id="132099" name="Rectangle 3"/>
          <p:cNvSpPr>
            <a:spLocks noGrp="1" noChangeArrowheads="1"/>
          </p:cNvSpPr>
          <p:nvPr>
            <p:ph type="body" idx="1"/>
          </p:nvPr>
        </p:nvSpPr>
        <p:spPr>
          <a:xfrm>
            <a:off x="381000" y="1295400"/>
            <a:ext cx="8552688" cy="5257800"/>
          </a:xfrm>
        </p:spPr>
        <p:txBody>
          <a:bodyPr>
            <a:normAutofit/>
          </a:bodyPr>
          <a:lstStyle/>
          <a:p>
            <a:r>
              <a:rPr lang="en-GB" sz="2200" dirty="0" smtClean="0">
                <a:latin typeface="Times New Roman" panose="02020603050405020304" pitchFamily="18" charset="0"/>
                <a:cs typeface="Times New Roman" panose="02020603050405020304" pitchFamily="18" charset="0"/>
              </a:rPr>
              <a:t>The if … else statement evaluates an expression and performs one action if that evaluation is true or a different action if it is false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if (</a:t>
            </a:r>
            <a:r>
              <a:rPr lang="en-US" sz="2200" i="1" dirty="0">
                <a:latin typeface="Times New Roman" panose="02020603050405020304" pitchFamily="18" charset="0"/>
                <a:cs typeface="Times New Roman" panose="02020603050405020304" pitchFamily="18" charset="0"/>
              </a:rPr>
              <a:t>expression</a:t>
            </a:r>
            <a:r>
              <a:rPr lang="en-US" sz="2200" dirty="0">
                <a:latin typeface="Times New Roman" panose="02020603050405020304" pitchFamily="18" charset="0"/>
                <a:cs typeface="Times New Roman" panose="02020603050405020304" pitchFamily="18" charset="0"/>
              </a:rPr>
              <a:t>) { </a:t>
            </a:r>
          </a:p>
          <a:p>
            <a:pPr>
              <a:buFont typeface="Wingdings" pitchFamily="2" charset="2"/>
              <a:buNone/>
            </a:pPr>
            <a:r>
              <a:rPr lang="en-US" sz="2200" i="1" dirty="0">
                <a:latin typeface="Times New Roman" panose="02020603050405020304" pitchFamily="18" charset="0"/>
                <a:cs typeface="Times New Roman" panose="02020603050405020304" pitchFamily="18" charset="0"/>
              </a:rPr>
              <a:t>	   statement(s)</a:t>
            </a:r>
            <a:r>
              <a:rPr lang="en-US" sz="2200" dirty="0">
                <a:latin typeface="Times New Roman" panose="02020603050405020304" pitchFamily="18" charset="0"/>
                <a:cs typeface="Times New Roman" panose="02020603050405020304" pitchFamily="18" charset="0"/>
              </a:rPr>
              <a:t> </a:t>
            </a:r>
          </a:p>
          <a:p>
            <a:pPr>
              <a:buFont typeface="Wingdings" pitchFamily="2" charset="2"/>
              <a:buNone/>
            </a:pPr>
            <a:r>
              <a:rPr lang="en-US" sz="2200" dirty="0">
                <a:latin typeface="Times New Roman" panose="02020603050405020304" pitchFamily="18" charset="0"/>
                <a:cs typeface="Times New Roman" panose="02020603050405020304" pitchFamily="18" charset="0"/>
              </a:rPr>
              <a:t>	} else {</a:t>
            </a:r>
          </a:p>
          <a:p>
            <a:pPr>
              <a:buFont typeface="Wingdings" pitchFamily="2" charset="2"/>
              <a:buNone/>
            </a:pP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statement(s)</a:t>
            </a:r>
            <a:r>
              <a:rPr lang="en-US" sz="2200" dirty="0">
                <a:latin typeface="Times New Roman" panose="02020603050405020304" pitchFamily="18" charset="0"/>
                <a:cs typeface="Times New Roman" panose="02020603050405020304" pitchFamily="18" charset="0"/>
              </a:rPr>
              <a:t> </a:t>
            </a:r>
          </a:p>
          <a:p>
            <a:pPr>
              <a:buFont typeface="Wingdings" pitchFamily="2" charset="2"/>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Eg</a:t>
            </a:r>
            <a:r>
              <a:rPr lang="en-US" sz="2200" dirty="0" smtClean="0">
                <a:latin typeface="Times New Roman" panose="02020603050405020304" pitchFamily="18" charset="0"/>
                <a:cs typeface="Times New Roman" panose="02020603050405020304" pitchFamily="18" charset="0"/>
              </a:rPr>
              <a:t> 1.</a:t>
            </a:r>
          </a:p>
        </p:txBody>
      </p:sp>
      <p:sp>
        <p:nvSpPr>
          <p:cNvPr id="6" name="Rectangle 5"/>
          <p:cNvSpPr/>
          <p:nvPr/>
        </p:nvSpPr>
        <p:spPr>
          <a:xfrm>
            <a:off x="533400" y="4648200"/>
            <a:ext cx="8458200" cy="198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rgbClr val="7030A0"/>
                </a:solidFill>
                <a:latin typeface="Courier New" pitchFamily="49" charset="0"/>
                <a:cs typeface="Courier New" pitchFamily="49" charset="0"/>
              </a:rPr>
              <a:t>if (x&lt;y)  {</a:t>
            </a:r>
          </a:p>
          <a:p>
            <a:pPr lvl="1">
              <a:buFont typeface="Wingdings" pitchFamily="2" charset="2"/>
              <a:buNone/>
            </a:pPr>
            <a:r>
              <a:rPr lang="en-US" sz="1600" dirty="0" smtClean="0">
                <a:solidFill>
                  <a:srgbClr val="7030A0"/>
                </a:solidFill>
                <a:latin typeface="Courier New" pitchFamily="49" charset="0"/>
                <a:cs typeface="Courier New" pitchFamily="49" charset="0"/>
              </a:rPr>
              <a:t>		System.out.println(“y is greater than x”);</a:t>
            </a:r>
          </a:p>
          <a:p>
            <a:pPr lvl="1">
              <a:buFont typeface="Wingdings" pitchFamily="2" charset="2"/>
              <a:buNone/>
            </a:pPr>
            <a:r>
              <a:rPr lang="en-US" sz="1600" dirty="0" smtClean="0">
                <a:solidFill>
                  <a:srgbClr val="7030A0"/>
                </a:solidFill>
                <a:latin typeface="Courier New" pitchFamily="49" charset="0"/>
                <a:cs typeface="Courier New" pitchFamily="49" charset="0"/>
              </a:rPr>
              <a:t>	} else if (x&gt;y) {</a:t>
            </a:r>
          </a:p>
          <a:p>
            <a:pPr lvl="1">
              <a:buFont typeface="Wingdings" pitchFamily="2" charset="2"/>
              <a:buNone/>
            </a:pPr>
            <a:r>
              <a:rPr lang="en-US" sz="1600" dirty="0" smtClean="0">
                <a:solidFill>
                  <a:srgbClr val="7030A0"/>
                </a:solidFill>
                <a:latin typeface="Courier New" pitchFamily="49" charset="0"/>
                <a:cs typeface="Courier New" pitchFamily="49" charset="0"/>
              </a:rPr>
              <a:t>		System.out.println(“x is greater than y”);</a:t>
            </a:r>
          </a:p>
          <a:p>
            <a:pPr lvl="1">
              <a:buFont typeface="Wingdings" pitchFamily="2" charset="2"/>
              <a:buNone/>
            </a:pPr>
            <a:r>
              <a:rPr lang="en-US" sz="1600" dirty="0" smtClean="0">
                <a:solidFill>
                  <a:srgbClr val="7030A0"/>
                </a:solidFill>
                <a:latin typeface="Courier New" pitchFamily="49" charset="0"/>
                <a:cs typeface="Courier New" pitchFamily="49" charset="0"/>
              </a:rPr>
              <a:t>	} else {</a:t>
            </a:r>
          </a:p>
          <a:p>
            <a:pPr lvl="1">
              <a:buFont typeface="Wingdings" pitchFamily="2" charset="2"/>
              <a:buNone/>
            </a:pPr>
            <a:r>
              <a:rPr lang="en-US" sz="1600" dirty="0" smtClean="0">
                <a:solidFill>
                  <a:srgbClr val="7030A0"/>
                </a:solidFill>
                <a:latin typeface="Courier New" pitchFamily="49" charset="0"/>
                <a:cs typeface="Courier New" pitchFamily="49" charset="0"/>
              </a:rPr>
              <a:t>		System.out.println(“x and y are equal”);</a:t>
            </a:r>
          </a:p>
          <a:p>
            <a:pPr lvl="1">
              <a:buFont typeface="Wingdings" pitchFamily="2" charset="2"/>
              <a:buNone/>
            </a:pPr>
            <a:r>
              <a:rPr lang="en-US" sz="1600" dirty="0" smtClean="0">
                <a:solidFill>
                  <a:srgbClr val="7030A0"/>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a:t>
            </a:r>
            <a:endParaRPr lang="en-US" dirty="0"/>
          </a:p>
        </p:txBody>
      </p:sp>
      <p:sp>
        <p:nvSpPr>
          <p:cNvPr id="3" name="Content Placeholder 2"/>
          <p:cNvSpPr>
            <a:spLocks noGrp="1"/>
          </p:cNvSpPr>
          <p:nvPr>
            <p:ph idx="1"/>
          </p:nvPr>
        </p:nvSpPr>
        <p:spPr>
          <a:xfrm>
            <a:off x="457200" y="1371600"/>
            <a:ext cx="8534400" cy="3810000"/>
          </a:xfrm>
        </p:spPr>
        <p:txBody>
          <a:bodyPr>
            <a:normAutofit/>
          </a:bodyPr>
          <a:lstStyle/>
          <a:p>
            <a:r>
              <a:rPr lang="en-US" sz="2200" dirty="0" err="1" smtClean="0">
                <a:latin typeface="Times New Roman" panose="02020603050405020304" pitchFamily="18" charset="0"/>
                <a:cs typeface="Times New Roman" panose="02020603050405020304" pitchFamily="18" charset="0"/>
              </a:rPr>
              <a:t>Eg</a:t>
            </a:r>
            <a:r>
              <a:rPr lang="en-US" sz="2200" dirty="0" smtClean="0">
                <a:latin typeface="Times New Roman" panose="02020603050405020304" pitchFamily="18" charset="0"/>
                <a:cs typeface="Times New Roman" panose="02020603050405020304" pitchFamily="18" charset="0"/>
              </a:rPr>
              <a:t> 2.</a:t>
            </a: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533400" y="2286000"/>
            <a:ext cx="8458200" cy="198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None/>
            </a:pPr>
            <a:r>
              <a:rPr lang="en-US" sz="1600" dirty="0" smtClean="0">
                <a:solidFill>
                  <a:srgbClr val="7030A0"/>
                </a:solidFill>
                <a:latin typeface="Courier New" pitchFamily="49" charset="0"/>
                <a:cs typeface="Courier New" pitchFamily="49" charset="0"/>
              </a:rPr>
              <a:t>if (x&lt;y)  {</a:t>
            </a:r>
          </a:p>
          <a:p>
            <a:pPr lvl="1">
              <a:buFont typeface="Wingdings" pitchFamily="2" charset="2"/>
              <a:buNone/>
            </a:pPr>
            <a:r>
              <a:rPr lang="en-US" sz="1600" dirty="0" smtClean="0">
                <a:solidFill>
                  <a:srgbClr val="7030A0"/>
                </a:solidFill>
                <a:latin typeface="Courier New" pitchFamily="49" charset="0"/>
                <a:cs typeface="Courier New" pitchFamily="49" charset="0"/>
              </a:rPr>
              <a:t>		System.out.println(“y is greater than x”);</a:t>
            </a:r>
          </a:p>
          <a:p>
            <a:pPr lvl="1">
              <a:buFont typeface="Wingdings" pitchFamily="2" charset="2"/>
              <a:buNone/>
            </a:pPr>
            <a:r>
              <a:rPr lang="en-US" sz="1600" dirty="0" smtClean="0">
                <a:solidFill>
                  <a:srgbClr val="7030A0"/>
                </a:solidFill>
                <a:latin typeface="Courier New" pitchFamily="49" charset="0"/>
                <a:cs typeface="Courier New" pitchFamily="49" charset="0"/>
              </a:rPr>
              <a:t>	} else if (x&gt;y) {</a:t>
            </a:r>
          </a:p>
          <a:p>
            <a:pPr lvl="1">
              <a:buFont typeface="Wingdings" pitchFamily="2" charset="2"/>
              <a:buNone/>
            </a:pPr>
            <a:r>
              <a:rPr lang="en-US" sz="1600" dirty="0" smtClean="0">
                <a:solidFill>
                  <a:srgbClr val="7030A0"/>
                </a:solidFill>
                <a:latin typeface="Courier New" pitchFamily="49" charset="0"/>
                <a:cs typeface="Courier New" pitchFamily="49" charset="0"/>
              </a:rPr>
              <a:t>		System.out.println(“x is greater than y”);</a:t>
            </a:r>
          </a:p>
          <a:p>
            <a:pPr lvl="1">
              <a:buFont typeface="Wingdings" pitchFamily="2" charset="2"/>
              <a:buNone/>
            </a:pPr>
            <a:r>
              <a:rPr lang="en-US" sz="1600" dirty="0" smtClean="0">
                <a:solidFill>
                  <a:srgbClr val="7030A0"/>
                </a:solidFill>
                <a:latin typeface="Courier New" pitchFamily="49" charset="0"/>
                <a:cs typeface="Courier New" pitchFamily="49" charset="0"/>
              </a:rPr>
              <a:t>	} else {</a:t>
            </a:r>
          </a:p>
          <a:p>
            <a:pPr lvl="1">
              <a:buFont typeface="Wingdings" pitchFamily="2" charset="2"/>
              <a:buNone/>
            </a:pPr>
            <a:r>
              <a:rPr lang="en-US" sz="1600" dirty="0" smtClean="0">
                <a:solidFill>
                  <a:srgbClr val="7030A0"/>
                </a:solidFill>
                <a:latin typeface="Courier New" pitchFamily="49" charset="0"/>
                <a:cs typeface="Courier New" pitchFamily="49" charset="0"/>
              </a:rPr>
              <a:t>		System.out.println(“x and y are equal”);</a:t>
            </a:r>
          </a:p>
          <a:p>
            <a:pPr lvl="1">
              <a:buFont typeface="Wingdings" pitchFamily="2" charset="2"/>
              <a:buNone/>
            </a:pPr>
            <a:r>
              <a:rPr lang="en-US" sz="1600" dirty="0" smtClean="0">
                <a:solidFill>
                  <a:srgbClr val="7030A0"/>
                </a:solidFill>
                <a:latin typeface="Courier New" pitchFamily="49" charset="0"/>
                <a:cs typeface="Courier New" pitchFamily="49" charset="0"/>
              </a:rPr>
              <a:t>	}</a:t>
            </a:r>
          </a:p>
        </p:txBody>
      </p:sp>
      <p:sp>
        <p:nvSpPr>
          <p:cNvPr id="5" name="Slide Number Placeholder 4"/>
          <p:cNvSpPr>
            <a:spLocks noGrp="1"/>
          </p:cNvSpPr>
          <p:nvPr>
            <p:ph type="sldNum" sz="quarter" idx="12"/>
          </p:nvPr>
        </p:nvSpPr>
        <p:spPr/>
        <p:txBody>
          <a:bodyPr/>
          <a:lstStyle/>
          <a:p>
            <a:pPr>
              <a:defRPr/>
            </a:pPr>
            <a:fld id="{9FBBAF62-2765-4BD3-AD00-8C5149FD59A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Runtime Architecture</a:t>
            </a:r>
          </a:p>
        </p:txBody>
      </p:sp>
      <p:sp>
        <p:nvSpPr>
          <p:cNvPr id="4" name="Rectangle 3"/>
          <p:cNvSpPr txBox="1">
            <a:spLocks noChangeArrowheads="1"/>
          </p:cNvSpPr>
          <p:nvPr/>
        </p:nvSpPr>
        <p:spPr>
          <a:xfrm>
            <a:off x="152400" y="1447800"/>
            <a:ext cx="8915400" cy="5105400"/>
          </a:xfrm>
          <a:prstGeom prst="rect">
            <a:avLst/>
          </a:prstGeom>
        </p:spPr>
        <p:txBody>
          <a:bodyPr>
            <a:noAutofit/>
          </a:bodyPr>
          <a:lstStyle>
            <a:defPPr>
              <a:defRPr lang="en-US"/>
            </a:defPPr>
            <a:lvl1pPr marL="365760" marR="0" lvl="0" indent="-283464" defTabSz="914400" eaLnBrk="1" fontAlgn="auto" latinLnBrk="0" hangingPunct="1">
              <a:lnSpc>
                <a:spcPct val="150000"/>
              </a:lnSpc>
              <a:spcBef>
                <a:spcPts val="600"/>
              </a:spcBef>
              <a:spcAft>
                <a:spcPts val="0"/>
              </a:spcAft>
              <a:buClr>
                <a:schemeClr val="accent1"/>
              </a:buClr>
              <a:buSzPct val="80000"/>
              <a:buFont typeface="Wingdings 2"/>
              <a:buChar char=""/>
              <a:tabLst/>
              <a:defRPr kumimoji="0" b="0" i="0" u="none" strike="noStrike" cap="none" spc="0" normalizeH="0" baseline="0">
                <a:ln>
                  <a:noFill/>
                </a:ln>
                <a:effectLst/>
                <a:uLnTx/>
                <a:uFillTx/>
                <a:cs typeface="Times New Roman" panose="02020603050405020304" pitchFamily="18" charset="0"/>
              </a:defRPr>
            </a:lvl1pPr>
          </a:lstStyle>
          <a:p>
            <a:r>
              <a:rPr lang="en-US" sz="2200" dirty="0"/>
              <a:t>Java is an interpreted language</a:t>
            </a:r>
          </a:p>
          <a:p>
            <a:r>
              <a:rPr lang="en-US" sz="2200" dirty="0"/>
              <a:t>It compiles to bytecode instead of machine language</a:t>
            </a:r>
          </a:p>
          <a:p>
            <a:r>
              <a:rPr lang="en-US" sz="2200" dirty="0"/>
              <a:t>The compiled application is portable between platforms without recompiling</a:t>
            </a:r>
          </a:p>
          <a:p>
            <a:r>
              <a:rPr lang="en-US" sz="2200" dirty="0"/>
              <a:t>Byte code is interpreted, Java code can be executed anywhere an interpreter is available.</a:t>
            </a:r>
          </a:p>
          <a:p>
            <a:r>
              <a:rPr lang="en-US" sz="2200" dirty="0"/>
              <a:t>The "Interpreter" is call the </a:t>
            </a:r>
            <a:r>
              <a:rPr lang="en-US" sz="2200" b="1" dirty="0"/>
              <a:t>Java Virtual Machine</a:t>
            </a:r>
          </a:p>
        </p:txBody>
      </p:sp>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6</a:t>
            </a:fld>
            <a:endParaRPr lang="en-US"/>
          </a:p>
        </p:txBody>
      </p:sp>
    </p:spTree>
    <p:extLst>
      <p:ext uri="{BB962C8B-B14F-4D97-AF65-F5344CB8AC3E}">
        <p14:creationId xmlns:p14="http://schemas.microsoft.com/office/powerpoint/2010/main" val="33902590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If-Else Statement</a:t>
            </a:r>
          </a:p>
        </p:txBody>
      </p:sp>
      <p:sp>
        <p:nvSpPr>
          <p:cNvPr id="3" name="Content Placeholder 2"/>
          <p:cNvSpPr>
            <a:spLocks noGrp="1"/>
          </p:cNvSpPr>
          <p:nvPr>
            <p:ph idx="1"/>
          </p:nvPr>
        </p:nvSpPr>
        <p:spPr>
          <a:xfrm>
            <a:off x="228600" y="1371600"/>
            <a:ext cx="8763000" cy="5486400"/>
          </a:xfrm>
        </p:spPr>
        <p:txBody>
          <a:bodyPr>
            <a:normAutofit/>
          </a:bodyPr>
          <a:lstStyle/>
          <a:p>
            <a:r>
              <a:rPr lang="en-US" sz="2200" dirty="0" smtClean="0">
                <a:latin typeface="Times New Roman" panose="02020603050405020304" pitchFamily="18" charset="0"/>
                <a:cs typeface="Times New Roman" panose="02020603050405020304" pitchFamily="18" charset="0"/>
              </a:rPr>
              <a:t>Exercise</a:t>
            </a:r>
          </a:p>
          <a:p>
            <a:pPr lvl="1"/>
            <a:r>
              <a:rPr lang="en-US" sz="2200" dirty="0" smtClean="0">
                <a:latin typeface="Times New Roman" panose="02020603050405020304" pitchFamily="18" charset="0"/>
                <a:cs typeface="Times New Roman" panose="02020603050405020304" pitchFamily="18" charset="0"/>
              </a:rPr>
              <a:t>Write a program to calculate the grade of a student given the average</a:t>
            </a:r>
          </a:p>
          <a:p>
            <a:pPr lvl="2"/>
            <a:r>
              <a:rPr lang="en-US" sz="2200" dirty="0" smtClean="0">
                <a:latin typeface="Times New Roman" panose="02020603050405020304" pitchFamily="18" charset="0"/>
                <a:cs typeface="Times New Roman" panose="02020603050405020304" pitchFamily="18" charset="0"/>
              </a:rPr>
              <a:t>Marks &lt; 0 or Marks &gt; 100 give Error Message</a:t>
            </a:r>
          </a:p>
          <a:p>
            <a:pPr lvl="2"/>
            <a:r>
              <a:rPr lang="en-US" sz="2200" dirty="0" smtClean="0">
                <a:latin typeface="Times New Roman" panose="02020603050405020304" pitchFamily="18" charset="0"/>
                <a:cs typeface="Times New Roman" panose="02020603050405020304" pitchFamily="18" charset="0"/>
              </a:rPr>
              <a:t>0 &lt;= Marks &lt; 40 – Grade = C</a:t>
            </a:r>
          </a:p>
          <a:p>
            <a:pPr lvl="2"/>
            <a:r>
              <a:rPr lang="en-US" sz="2200" dirty="0" smtClean="0">
                <a:latin typeface="Times New Roman" panose="02020603050405020304" pitchFamily="18" charset="0"/>
                <a:cs typeface="Times New Roman" panose="02020603050405020304" pitchFamily="18" charset="0"/>
              </a:rPr>
              <a:t>40 &lt;= Marks &lt; 70 – Grade = B</a:t>
            </a:r>
          </a:p>
          <a:p>
            <a:pPr lvl="2"/>
            <a:r>
              <a:rPr lang="en-US" sz="2200" dirty="0" smtClean="0">
                <a:latin typeface="Times New Roman" panose="02020603050405020304" pitchFamily="18" charset="0"/>
                <a:cs typeface="Times New Roman" panose="02020603050405020304" pitchFamily="18" charset="0"/>
              </a:rPr>
              <a:t>70 &lt;= Marks &lt;= 100 – Grade = A</a:t>
            </a:r>
          </a:p>
          <a:p>
            <a:pPr lvl="1"/>
            <a:r>
              <a:rPr lang="en-US" sz="2200" dirty="0" smtClean="0">
                <a:latin typeface="Times New Roman" panose="02020603050405020304" pitchFamily="18" charset="0"/>
                <a:cs typeface="Times New Roman" panose="02020603050405020304" pitchFamily="18" charset="0"/>
              </a:rPr>
              <a:t>Hints</a:t>
            </a:r>
          </a:p>
          <a:p>
            <a:pPr lvl="2"/>
            <a:r>
              <a:rPr lang="en-US" sz="2200" dirty="0" smtClean="0">
                <a:latin typeface="Times New Roman" panose="02020603050405020304" pitchFamily="18" charset="0"/>
                <a:cs typeface="Times New Roman" panose="02020603050405020304" pitchFamily="18" charset="0"/>
              </a:rPr>
              <a:t>Write a class with a main method</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vert="horz" lIns="91440" tIns="45720" rIns="91440" bIns="45720" rtlCol="0" anchor="ctr">
            <a:normAutofit/>
          </a:bodyPr>
          <a:lstStyle/>
          <a:p>
            <a:r>
              <a:rPr lang="en-GB" sz="3200" b="1" dirty="0">
                <a:latin typeface="Times New Roman" panose="02020603050405020304" pitchFamily="18" charset="0"/>
                <a:cs typeface="Times New Roman" panose="02020603050405020304" pitchFamily="18" charset="0"/>
              </a:rPr>
              <a:t>Nested if … else</a:t>
            </a:r>
          </a:p>
        </p:txBody>
      </p:sp>
      <p:sp>
        <p:nvSpPr>
          <p:cNvPr id="4" name="Rectangle 3"/>
          <p:cNvSpPr/>
          <p:nvPr/>
        </p:nvSpPr>
        <p:spPr>
          <a:xfrm>
            <a:off x="533400" y="1828800"/>
            <a:ext cx="8458200" cy="3200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80000"/>
              </a:lnSpc>
              <a:buFontTx/>
              <a:buNone/>
            </a:pPr>
            <a:r>
              <a:rPr lang="en-GB" sz="1600" dirty="0" smtClean="0">
                <a:solidFill>
                  <a:srgbClr val="7030A0"/>
                </a:solidFill>
                <a:latin typeface="Courier New" pitchFamily="49" charset="0"/>
              </a:rPr>
              <a:t>if ( person ==“student” ) {</a:t>
            </a:r>
          </a:p>
          <a:p>
            <a:pPr lvl="1">
              <a:lnSpc>
                <a:spcPct val="80000"/>
              </a:lnSpc>
              <a:buFontTx/>
              <a:buNone/>
            </a:pPr>
            <a:r>
              <a:rPr lang="en-GB" sz="1600" dirty="0" smtClean="0">
                <a:solidFill>
                  <a:srgbClr val="7030A0"/>
                </a:solidFill>
                <a:latin typeface="Courier New" pitchFamily="49" charset="0"/>
              </a:rPr>
              <a:t>	if ( education ==“primary”) {</a:t>
            </a:r>
          </a:p>
          <a:p>
            <a:pPr lvl="1">
              <a:lnSpc>
                <a:spcPct val="80000"/>
              </a:lnSpc>
              <a:buFontTx/>
              <a:buNone/>
            </a:pPr>
            <a:r>
              <a:rPr lang="en-GB" sz="1600" dirty="0" smtClean="0">
                <a:solidFill>
                  <a:srgbClr val="7030A0"/>
                </a:solidFill>
                <a:latin typeface="Courier New" pitchFamily="49" charset="0"/>
              </a:rPr>
              <a:t>		  </a:t>
            </a:r>
            <a:r>
              <a:rPr lang="en-GB" sz="1600" dirty="0" err="1" smtClean="0">
                <a:solidFill>
                  <a:srgbClr val="7030A0"/>
                </a:solidFill>
                <a:latin typeface="Courier New" pitchFamily="49" charset="0"/>
              </a:rPr>
              <a:t>System.out.println</a:t>
            </a:r>
            <a:r>
              <a:rPr lang="en-GB" sz="1600" dirty="0" smtClean="0">
                <a:solidFill>
                  <a:srgbClr val="7030A0"/>
                </a:solidFill>
                <a:latin typeface="Courier New" pitchFamily="49" charset="0"/>
              </a:rPr>
              <a:t>(“he/she is primary student”);</a:t>
            </a:r>
          </a:p>
          <a:p>
            <a:pPr lvl="1">
              <a:lnSpc>
                <a:spcPct val="80000"/>
              </a:lnSpc>
              <a:buFontTx/>
              <a:buNone/>
            </a:pPr>
            <a:r>
              <a:rPr lang="en-GB" sz="1600" dirty="0" smtClean="0">
                <a:solidFill>
                  <a:srgbClr val="7030A0"/>
                </a:solidFill>
                <a:latin typeface="Courier New" pitchFamily="49" charset="0"/>
              </a:rPr>
              <a:t>	}</a:t>
            </a:r>
          </a:p>
          <a:p>
            <a:pPr lvl="1">
              <a:lnSpc>
                <a:spcPct val="80000"/>
              </a:lnSpc>
              <a:buFontTx/>
              <a:buNone/>
            </a:pPr>
            <a:r>
              <a:rPr lang="en-GB" sz="1600" dirty="0" smtClean="0">
                <a:solidFill>
                  <a:srgbClr val="7030A0"/>
                </a:solidFill>
                <a:latin typeface="Courier New" pitchFamily="49" charset="0"/>
              </a:rPr>
              <a:t>	else {</a:t>
            </a:r>
          </a:p>
          <a:p>
            <a:pPr lvl="1">
              <a:lnSpc>
                <a:spcPct val="80000"/>
              </a:lnSpc>
              <a:buFontTx/>
              <a:buNone/>
            </a:pPr>
            <a:r>
              <a:rPr lang="en-GB" sz="1600" dirty="0" smtClean="0">
                <a:solidFill>
                  <a:srgbClr val="7030A0"/>
                </a:solidFill>
                <a:latin typeface="Courier New" pitchFamily="49" charset="0"/>
              </a:rPr>
              <a:t>		 </a:t>
            </a:r>
            <a:r>
              <a:rPr lang="en-GB" sz="1600" dirty="0" err="1" smtClean="0">
                <a:solidFill>
                  <a:srgbClr val="7030A0"/>
                </a:solidFill>
                <a:latin typeface="Courier New" pitchFamily="49" charset="0"/>
              </a:rPr>
              <a:t>System.out.println</a:t>
            </a:r>
            <a:r>
              <a:rPr lang="en-GB" sz="1600" dirty="0" smtClean="0">
                <a:solidFill>
                  <a:srgbClr val="7030A0"/>
                </a:solidFill>
                <a:latin typeface="Courier New" pitchFamily="49" charset="0"/>
              </a:rPr>
              <a:t>(“he/she is not primary student”);</a:t>
            </a:r>
          </a:p>
          <a:p>
            <a:pPr lvl="1">
              <a:lnSpc>
                <a:spcPct val="80000"/>
              </a:lnSpc>
              <a:buFontTx/>
              <a:buNone/>
            </a:pPr>
            <a:r>
              <a:rPr lang="en-GB" sz="1600" dirty="0" smtClean="0">
                <a:solidFill>
                  <a:srgbClr val="7030A0"/>
                </a:solidFill>
                <a:latin typeface="Courier New" pitchFamily="49" charset="0"/>
              </a:rPr>
              <a:t>	}</a:t>
            </a:r>
          </a:p>
          <a:p>
            <a:pPr lvl="1">
              <a:lnSpc>
                <a:spcPct val="80000"/>
              </a:lnSpc>
              <a:buFontTx/>
              <a:buNone/>
            </a:pPr>
            <a:r>
              <a:rPr lang="en-GB" sz="1600" dirty="0" smtClean="0">
                <a:solidFill>
                  <a:srgbClr val="7030A0"/>
                </a:solidFill>
                <a:latin typeface="Courier New" pitchFamily="49" charset="0"/>
              </a:rPr>
              <a:t>}</a:t>
            </a:r>
          </a:p>
          <a:p>
            <a:pPr lvl="1">
              <a:lnSpc>
                <a:spcPct val="80000"/>
              </a:lnSpc>
              <a:buFontTx/>
              <a:buNone/>
            </a:pPr>
            <a:r>
              <a:rPr lang="en-GB" sz="1600" dirty="0" smtClean="0">
                <a:solidFill>
                  <a:srgbClr val="7030A0"/>
                </a:solidFill>
                <a:latin typeface="Courier New" pitchFamily="49" charset="0"/>
              </a:rPr>
              <a:t>else</a:t>
            </a:r>
          </a:p>
          <a:p>
            <a:pPr lvl="1">
              <a:lnSpc>
                <a:spcPct val="80000"/>
              </a:lnSpc>
              <a:buFontTx/>
              <a:buNone/>
            </a:pPr>
            <a:r>
              <a:rPr lang="en-GB" sz="1600" dirty="0" smtClean="0">
                <a:solidFill>
                  <a:srgbClr val="7030A0"/>
                </a:solidFill>
                <a:latin typeface="Courier New" pitchFamily="49" charset="0"/>
              </a:rPr>
              <a:t>{</a:t>
            </a:r>
          </a:p>
          <a:p>
            <a:pPr lvl="1">
              <a:lnSpc>
                <a:spcPct val="80000"/>
              </a:lnSpc>
              <a:buFontTx/>
              <a:buNone/>
            </a:pPr>
            <a:r>
              <a:rPr lang="en-GB" sz="1600" dirty="0" smtClean="0">
                <a:solidFill>
                  <a:srgbClr val="7030A0"/>
                </a:solidFill>
                <a:latin typeface="Courier New" pitchFamily="49" charset="0"/>
              </a:rPr>
              <a:t>	</a:t>
            </a:r>
            <a:r>
              <a:rPr lang="en-GB" sz="1600" dirty="0" err="1" smtClean="0">
                <a:solidFill>
                  <a:srgbClr val="7030A0"/>
                </a:solidFill>
                <a:latin typeface="Courier New" pitchFamily="49" charset="0"/>
              </a:rPr>
              <a:t>System.out.print</a:t>
            </a:r>
            <a:r>
              <a:rPr lang="en-GB" sz="1600" dirty="0" smtClean="0">
                <a:solidFill>
                  <a:srgbClr val="7030A0"/>
                </a:solidFill>
                <a:latin typeface="Courier New" pitchFamily="49" charset="0"/>
              </a:rPr>
              <a:t>(“he/she is not student”);</a:t>
            </a:r>
          </a:p>
          <a:p>
            <a:pPr lvl="1">
              <a:lnSpc>
                <a:spcPct val="80000"/>
              </a:lnSpc>
              <a:buFontTx/>
              <a:buNone/>
            </a:pPr>
            <a:r>
              <a:rPr lang="en-GB" sz="1600" dirty="0" smtClean="0">
                <a:solidFill>
                  <a:srgbClr val="7030A0"/>
                </a:solidFill>
                <a:latin typeface="Courier New" pitchFamily="49" charset="0"/>
              </a:rPr>
              <a:t>}</a:t>
            </a:r>
            <a:endParaRPr lang="en-GB" sz="1600" dirty="0">
              <a:solidFill>
                <a:srgbClr val="7030A0"/>
              </a:solidFill>
              <a:latin typeface="Courier New" pitchFamily="49"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vert="horz" lIns="91440" tIns="45720" rIns="91440" bIns="45720" rtlCol="0" anchor="ctr">
            <a:normAutofit/>
          </a:bodyPr>
          <a:lstStyle/>
          <a:p>
            <a:r>
              <a:rPr lang="en-GB" sz="3200" b="1">
                <a:latin typeface="Times New Roman" panose="02020603050405020304" pitchFamily="18" charset="0"/>
                <a:cs typeface="Times New Roman" panose="02020603050405020304" pitchFamily="18" charset="0"/>
              </a:rPr>
              <a:t>A Warning…</a:t>
            </a:r>
          </a:p>
        </p:txBody>
      </p:sp>
      <p:sp>
        <p:nvSpPr>
          <p:cNvPr id="55299" name="Rectangle 3"/>
          <p:cNvSpPr>
            <a:spLocks noGrp="1" noChangeArrowheads="1"/>
          </p:cNvSpPr>
          <p:nvPr>
            <p:ph type="body" sz="half" idx="1"/>
          </p:nvPr>
        </p:nvSpPr>
        <p:spPr>
          <a:xfrm>
            <a:off x="228600" y="1600201"/>
            <a:ext cx="8229600" cy="2438400"/>
          </a:xfrm>
        </p:spPr>
        <p:txBody>
          <a:bodyPr/>
          <a:lstStyle/>
          <a:p>
            <a:pPr>
              <a:buFont typeface="Wingdings" pitchFamily="2" charset="2"/>
              <a:buNone/>
            </a:pPr>
            <a:r>
              <a:rPr lang="en-GB" sz="2400" dirty="0">
                <a:solidFill>
                  <a:schemeClr val="hlink"/>
                </a:solidFill>
                <a:latin typeface="Courier New" pitchFamily="49" charset="0"/>
              </a:rPr>
              <a:t>WRONG</a:t>
            </a:r>
            <a:r>
              <a:rPr lang="en-GB" sz="2400" dirty="0" smtClean="0">
                <a:solidFill>
                  <a:schemeClr val="hlink"/>
                </a:solidFill>
                <a:latin typeface="Courier New" pitchFamily="49" charset="0"/>
              </a:rPr>
              <a:t>!</a:t>
            </a:r>
            <a:endParaRPr lang="en-GB" sz="2400" dirty="0">
              <a:solidFill>
                <a:schemeClr val="hlink"/>
              </a:solidFill>
              <a:latin typeface="Courier New" pitchFamily="49" charset="0"/>
            </a:endParaRPr>
          </a:p>
        </p:txBody>
      </p:sp>
      <p:sp>
        <p:nvSpPr>
          <p:cNvPr id="55300" name="Rectangle 4"/>
          <p:cNvSpPr>
            <a:spLocks noGrp="1" noChangeArrowheads="1"/>
          </p:cNvSpPr>
          <p:nvPr>
            <p:ph type="body" sz="half" idx="2"/>
          </p:nvPr>
        </p:nvSpPr>
        <p:spPr>
          <a:xfrm>
            <a:off x="228600" y="4343400"/>
            <a:ext cx="8610600" cy="2133600"/>
          </a:xfrm>
        </p:spPr>
        <p:txBody>
          <a:bodyPr/>
          <a:lstStyle/>
          <a:p>
            <a:pPr>
              <a:buFontTx/>
              <a:buNone/>
            </a:pPr>
            <a:r>
              <a:rPr lang="en-GB" sz="2400" dirty="0">
                <a:solidFill>
                  <a:srgbClr val="00CC00"/>
                </a:solidFill>
                <a:latin typeface="Courier New" pitchFamily="49" charset="0"/>
              </a:rPr>
              <a:t>CORRECT</a:t>
            </a:r>
            <a:r>
              <a:rPr lang="en-GB" sz="2400" dirty="0" smtClean="0">
                <a:solidFill>
                  <a:srgbClr val="00CC00"/>
                </a:solidFill>
                <a:latin typeface="Courier New" pitchFamily="49" charset="0"/>
              </a:rPr>
              <a:t>!</a:t>
            </a:r>
            <a:endParaRPr lang="en-GB" sz="2400" dirty="0">
              <a:solidFill>
                <a:srgbClr val="00CC00"/>
              </a:solidFill>
              <a:latin typeface="Courier New" pitchFamily="49" charset="0"/>
            </a:endParaRPr>
          </a:p>
        </p:txBody>
      </p:sp>
      <p:sp>
        <p:nvSpPr>
          <p:cNvPr id="5" name="Rectangle 4"/>
          <p:cNvSpPr/>
          <p:nvPr/>
        </p:nvSpPr>
        <p:spPr>
          <a:xfrm>
            <a:off x="228600" y="2209800"/>
            <a:ext cx="8610600" cy="1676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None/>
            </a:pPr>
            <a:r>
              <a:rPr lang="en-GB" sz="1600" dirty="0" smtClean="0">
                <a:solidFill>
                  <a:srgbClr val="7030A0"/>
                </a:solidFill>
                <a:latin typeface="Courier New" pitchFamily="49" charset="0"/>
              </a:rPr>
              <a:t>if(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 j )</a:t>
            </a:r>
          </a:p>
          <a:p>
            <a:pPr lvl="1">
              <a:buFontTx/>
              <a:buNone/>
            </a:pPr>
            <a:r>
              <a:rPr lang="en-GB" sz="1600" dirty="0" smtClean="0">
                <a:solidFill>
                  <a:srgbClr val="7030A0"/>
                </a:solidFill>
                <a:latin typeface="Courier New" pitchFamily="49" charset="0"/>
              </a:rPr>
              <a:t>if ( j == k )</a:t>
            </a:r>
          </a:p>
          <a:p>
            <a:pPr lvl="1">
              <a:buFontTx/>
              <a:buNone/>
            </a:pPr>
            <a:r>
              <a:rPr lang="en-GB" sz="1600" dirty="0" smtClean="0">
                <a:solidFill>
                  <a:srgbClr val="7030A0"/>
                </a:solidFill>
                <a:latin typeface="Courier New" pitchFamily="49" charset="0"/>
              </a:rPr>
              <a:t>	</a:t>
            </a:r>
            <a:r>
              <a:rPr lang="en-GB" sz="1600" dirty="0" err="1" smtClean="0">
                <a:solidFill>
                  <a:srgbClr val="7030A0"/>
                </a:solidFill>
                <a:latin typeface="Courier New" pitchFamily="49" charset="0"/>
              </a:rPr>
              <a:t>System.out.print</a:t>
            </a:r>
            <a:r>
              <a:rPr lang="en-GB" sz="1600" dirty="0" smtClean="0">
                <a:solidFill>
                  <a:srgbClr val="7030A0"/>
                </a:solidFill>
                <a:latin typeface="Courier New" pitchFamily="49" charset="0"/>
              </a:rPr>
              <a:t>(“</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equals k”);</a:t>
            </a:r>
          </a:p>
          <a:p>
            <a:pPr lvl="1">
              <a:buFontTx/>
              <a:buNone/>
            </a:pPr>
            <a:r>
              <a:rPr lang="en-GB" sz="1600" dirty="0" smtClean="0">
                <a:solidFill>
                  <a:srgbClr val="7030A0"/>
                </a:solidFill>
                <a:latin typeface="Courier New" pitchFamily="49" charset="0"/>
              </a:rPr>
              <a:t>  else</a:t>
            </a:r>
          </a:p>
          <a:p>
            <a:pPr lvl="1">
              <a:buFontTx/>
              <a:buNone/>
            </a:pPr>
            <a:r>
              <a:rPr lang="en-GB" sz="1600" dirty="0" smtClean="0">
                <a:solidFill>
                  <a:srgbClr val="7030A0"/>
                </a:solidFill>
                <a:latin typeface="Courier New" pitchFamily="49" charset="0"/>
              </a:rPr>
              <a:t>	 </a:t>
            </a:r>
            <a:r>
              <a:rPr lang="en-GB" sz="1600" dirty="0" err="1" smtClean="0">
                <a:solidFill>
                  <a:srgbClr val="7030A0"/>
                </a:solidFill>
                <a:latin typeface="Courier New" pitchFamily="49" charset="0"/>
              </a:rPr>
              <a:t>System.out.print</a:t>
            </a:r>
            <a:r>
              <a:rPr lang="en-GB" sz="1600" dirty="0" smtClean="0">
                <a:solidFill>
                  <a:srgbClr val="7030A0"/>
                </a:solidFill>
                <a:latin typeface="Courier New" pitchFamily="49" charset="0"/>
              </a:rPr>
              <a:t>(</a:t>
            </a:r>
          </a:p>
          <a:p>
            <a:pPr lvl="1">
              <a:buFontTx/>
              <a:buNone/>
            </a:pPr>
            <a:r>
              <a:rPr lang="en-GB" sz="1600" dirty="0" smtClean="0">
                <a:solidFill>
                  <a:srgbClr val="7030A0"/>
                </a:solidFill>
                <a:latin typeface="Courier New" pitchFamily="49" charset="0"/>
              </a:rPr>
              <a:t>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is not equal 	to j”);	</a:t>
            </a:r>
            <a:endParaRPr lang="en-GB" sz="1600" dirty="0" smtClean="0">
              <a:solidFill>
                <a:srgbClr val="7030A0"/>
              </a:solidFill>
              <a:latin typeface="Times New Roman" pitchFamily="18" charset="0"/>
            </a:endParaRPr>
          </a:p>
        </p:txBody>
      </p:sp>
      <p:sp>
        <p:nvSpPr>
          <p:cNvPr id="6" name="Rectangle 5"/>
          <p:cNvSpPr/>
          <p:nvPr/>
        </p:nvSpPr>
        <p:spPr>
          <a:xfrm>
            <a:off x="228600" y="4724400"/>
            <a:ext cx="8610600" cy="1752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smtClean="0">
                <a:solidFill>
                  <a:srgbClr val="7030A0"/>
                </a:solidFill>
                <a:latin typeface="Courier New" pitchFamily="49" charset="0"/>
              </a:rPr>
              <a:t>if(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 j ) {</a:t>
            </a:r>
          </a:p>
          <a:p>
            <a:r>
              <a:rPr lang="en-GB" sz="1600" dirty="0" smtClean="0">
                <a:solidFill>
                  <a:srgbClr val="7030A0"/>
                </a:solidFill>
                <a:latin typeface="Courier New" pitchFamily="49" charset="0"/>
              </a:rPr>
              <a:t>    if ( j == k )</a:t>
            </a:r>
          </a:p>
          <a:p>
            <a:pPr lvl="1">
              <a:buFontTx/>
              <a:buNone/>
            </a:pPr>
            <a:r>
              <a:rPr lang="en-GB" sz="1600" dirty="0" err="1" smtClean="0">
                <a:solidFill>
                  <a:srgbClr val="7030A0"/>
                </a:solidFill>
                <a:latin typeface="Courier New" pitchFamily="49" charset="0"/>
              </a:rPr>
              <a:t>System.out.print</a:t>
            </a:r>
            <a:r>
              <a:rPr lang="en-GB" sz="1600" dirty="0" smtClean="0">
                <a:solidFill>
                  <a:srgbClr val="7030A0"/>
                </a:solidFill>
                <a:latin typeface="Courier New" pitchFamily="49" charset="0"/>
              </a:rPr>
              <a:t>(“</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equals k”);</a:t>
            </a:r>
          </a:p>
          <a:p>
            <a:pPr lvl="1">
              <a:buFontTx/>
              <a:buNone/>
            </a:pPr>
            <a:r>
              <a:rPr lang="en-GB" sz="1600" dirty="0" smtClean="0">
                <a:solidFill>
                  <a:srgbClr val="7030A0"/>
                </a:solidFill>
                <a:latin typeface="Courier New" pitchFamily="49" charset="0"/>
              </a:rPr>
              <a:t>}</a:t>
            </a:r>
          </a:p>
          <a:p>
            <a:pPr lvl="1">
              <a:buFontTx/>
              <a:buNone/>
            </a:pPr>
            <a:r>
              <a:rPr lang="en-GB" sz="1600" dirty="0" smtClean="0">
                <a:solidFill>
                  <a:srgbClr val="7030A0"/>
                </a:solidFill>
                <a:latin typeface="Courier New" pitchFamily="49" charset="0"/>
              </a:rPr>
              <a:t>else</a:t>
            </a:r>
          </a:p>
          <a:p>
            <a:pPr lvl="1">
              <a:buFontTx/>
              <a:buNone/>
            </a:pPr>
            <a:r>
              <a:rPr lang="en-GB" sz="1600" dirty="0" smtClean="0">
                <a:solidFill>
                  <a:srgbClr val="7030A0"/>
                </a:solidFill>
                <a:latin typeface="Courier New" pitchFamily="49" charset="0"/>
              </a:rPr>
              <a:t>	</a:t>
            </a:r>
            <a:r>
              <a:rPr lang="en-GB" sz="1600" dirty="0" err="1" smtClean="0">
                <a:solidFill>
                  <a:srgbClr val="7030A0"/>
                </a:solidFill>
                <a:latin typeface="Courier New" pitchFamily="49" charset="0"/>
              </a:rPr>
              <a:t>System.out.print</a:t>
            </a:r>
            <a:r>
              <a:rPr lang="en-GB" sz="1600" dirty="0" smtClean="0">
                <a:solidFill>
                  <a:srgbClr val="7030A0"/>
                </a:solidFill>
                <a:latin typeface="Courier New" pitchFamily="49" charset="0"/>
              </a:rPr>
              <a:t>(“</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is not equal to j”);	// Correct!</a:t>
            </a:r>
          </a:p>
        </p:txBody>
      </p:sp>
      <p:sp>
        <p:nvSpPr>
          <p:cNvPr id="2" name="Slide Number Placeholder 1"/>
          <p:cNvSpPr>
            <a:spLocks noGrp="1"/>
          </p:cNvSpPr>
          <p:nvPr>
            <p:ph type="sldNum" sz="quarter" idx="12"/>
          </p:nvPr>
        </p:nvSpPr>
        <p:spPr/>
        <p:txBody>
          <a:bodyPr/>
          <a:lstStyle/>
          <a:p>
            <a:pPr>
              <a:defRPr/>
            </a:pPr>
            <a:fld id="{121D0AF4-E363-4869-ACB9-9153FE2D378B}"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Ternary operator (</a:t>
            </a:r>
            <a:r>
              <a:rPr lang="en-US" altLang="en-US" sz="3200" b="1" dirty="0">
                <a:latin typeface="Times New Roman" panose="02020603050405020304" pitchFamily="18" charset="0"/>
                <a:cs typeface="Times New Roman" panose="02020603050405020304" pitchFamily="18" charset="0"/>
              </a:rPr>
              <a:t>op1 ? op2 : op3 </a:t>
            </a:r>
            <a:r>
              <a:rPr lang="en-US" sz="32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228600" y="1600200"/>
            <a:ext cx="8458200" cy="4525963"/>
          </a:xfrm>
        </p:spPr>
        <p:txBody>
          <a:bodyPr>
            <a:normAutofit/>
          </a:bodyPr>
          <a:lstStyle/>
          <a:p>
            <a:pPr lvl="0"/>
            <a:r>
              <a:rPr lang="en-US" altLang="en-US" sz="2400" dirty="0">
                <a:latin typeface="Times New Roman" panose="02020603050405020304" pitchFamily="18" charset="0"/>
                <a:cs typeface="Times New Roman" panose="02020603050405020304" pitchFamily="18" charset="0"/>
              </a:rPr>
              <a:t>Shortcut if-else </a:t>
            </a:r>
            <a:r>
              <a:rPr lang="en-US" altLang="en-US" sz="2400" dirty="0" smtClean="0">
                <a:latin typeface="Times New Roman" panose="02020603050405020304" pitchFamily="18" charset="0"/>
                <a:cs typeface="Times New Roman" panose="02020603050405020304" pitchFamily="18" charset="0"/>
              </a:rPr>
              <a:t>statement </a:t>
            </a:r>
          </a:p>
          <a:p>
            <a:r>
              <a:rPr lang="en-US" altLang="en-US" sz="2400" dirty="0" smtClean="0">
                <a:latin typeface="Times New Roman" panose="02020603050405020304" pitchFamily="18" charset="0"/>
                <a:cs typeface="Times New Roman" panose="02020603050405020304" pitchFamily="18" charset="0"/>
              </a:rPr>
              <a:t>op1 </a:t>
            </a:r>
            <a:r>
              <a:rPr lang="en-US" altLang="en-US" sz="2400" dirty="0">
                <a:latin typeface="Times New Roman" panose="02020603050405020304" pitchFamily="18" charset="0"/>
                <a:cs typeface="Times New Roman" panose="02020603050405020304" pitchFamily="18" charset="0"/>
              </a:rPr>
              <a:t>? op2 : op3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returns op2 if op1 is true or returns op3 if op1 is </a:t>
            </a:r>
            <a:r>
              <a:rPr lang="en-US" altLang="en-US" sz="2400" dirty="0" smtClean="0">
                <a:latin typeface="Times New Roman" panose="02020603050405020304" pitchFamily="18" charset="0"/>
                <a:cs typeface="Times New Roman" panose="02020603050405020304" pitchFamily="18" charset="0"/>
              </a:rPr>
              <a:t>false</a:t>
            </a:r>
          </a:p>
          <a:p>
            <a:pPr>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400" dirty="0" smtClean="0">
                <a:latin typeface="Times New Roman" panose="02020603050405020304" pitchFamily="18" charset="0"/>
                <a:cs typeface="Times New Roman" panose="02020603050405020304" pitchFamily="18" charset="0"/>
              </a:rPr>
              <a:t>Example: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variable x = (expression) ? value if true: value if false </a:t>
            </a:r>
          </a:p>
        </p:txBody>
      </p:sp>
      <p:sp>
        <p:nvSpPr>
          <p:cNvPr id="4" name="Rectangle 3"/>
          <p:cNvSpPr/>
          <p:nvPr/>
        </p:nvSpPr>
        <p:spPr>
          <a:xfrm>
            <a:off x="533400" y="4419600"/>
            <a:ext cx="8458200" cy="1295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sz="1600" dirty="0" err="1">
                <a:solidFill>
                  <a:srgbClr val="7030A0"/>
                </a:solidFill>
                <a:latin typeface="Courier New" pitchFamily="49" charset="0"/>
              </a:rPr>
              <a:t>int</a:t>
            </a:r>
            <a:r>
              <a:rPr lang="en-US" sz="1600" dirty="0">
                <a:solidFill>
                  <a:srgbClr val="7030A0"/>
                </a:solidFill>
                <a:latin typeface="Courier New" pitchFamily="49" charset="0"/>
              </a:rPr>
              <a:t> a, b;</a:t>
            </a:r>
          </a:p>
          <a:p>
            <a:pPr>
              <a:lnSpc>
                <a:spcPct val="80000"/>
              </a:lnSpc>
            </a:pPr>
            <a:r>
              <a:rPr lang="en-US" sz="1600" dirty="0" smtClean="0">
                <a:solidFill>
                  <a:srgbClr val="7030A0"/>
                </a:solidFill>
                <a:latin typeface="Courier New" pitchFamily="49" charset="0"/>
              </a:rPr>
              <a:t>a </a:t>
            </a:r>
            <a:r>
              <a:rPr lang="en-US" sz="1600" dirty="0">
                <a:solidFill>
                  <a:srgbClr val="7030A0"/>
                </a:solidFill>
                <a:latin typeface="Courier New" pitchFamily="49" charset="0"/>
              </a:rPr>
              <a:t>= </a:t>
            </a:r>
            <a:r>
              <a:rPr lang="en-US" sz="1600" dirty="0" smtClean="0">
                <a:solidFill>
                  <a:srgbClr val="7030A0"/>
                </a:solidFill>
                <a:latin typeface="Courier New" pitchFamily="49" charset="0"/>
              </a:rPr>
              <a:t>10;</a:t>
            </a:r>
          </a:p>
          <a:p>
            <a:pPr>
              <a:lnSpc>
                <a:spcPct val="80000"/>
              </a:lnSpc>
            </a:pPr>
            <a:r>
              <a:rPr lang="en-US" sz="1600" dirty="0" smtClean="0">
                <a:solidFill>
                  <a:srgbClr val="7030A0"/>
                </a:solidFill>
                <a:latin typeface="Courier New" pitchFamily="49" charset="0"/>
              </a:rPr>
              <a:t>b = (a == 1) ? 20: 30;</a:t>
            </a:r>
          </a:p>
          <a:p>
            <a:pPr>
              <a:lnSpc>
                <a:spcPct val="80000"/>
              </a:lnSpc>
            </a:pPr>
            <a:r>
              <a:rPr lang="en-US" sz="1600" dirty="0" err="1" smtClean="0">
                <a:solidFill>
                  <a:srgbClr val="7030A0"/>
                </a:solidFill>
                <a:latin typeface="Courier New" pitchFamily="49" charset="0"/>
              </a:rPr>
              <a:t>System.out.println</a:t>
            </a:r>
            <a:r>
              <a:rPr lang="en-US" sz="1600" dirty="0">
                <a:solidFill>
                  <a:srgbClr val="7030A0"/>
                </a:solidFill>
                <a:latin typeface="Courier New" pitchFamily="49" charset="0"/>
              </a:rPr>
              <a:t>( "Value of b is : " +  b );</a:t>
            </a:r>
            <a:endParaRPr lang="en-GB" sz="1600" dirty="0">
              <a:solidFill>
                <a:srgbClr val="7030A0"/>
              </a:solidFill>
              <a:latin typeface="Courier New" pitchFamily="49" charset="0"/>
            </a:endParaRPr>
          </a:p>
        </p:txBody>
      </p:sp>
      <p:sp>
        <p:nvSpPr>
          <p:cNvPr id="5" name="Slide Number Placeholder 4"/>
          <p:cNvSpPr>
            <a:spLocks noGrp="1"/>
          </p:cNvSpPr>
          <p:nvPr>
            <p:ph type="sldNum" sz="quarter" idx="12"/>
          </p:nvPr>
        </p:nvSpPr>
        <p:spPr/>
        <p:txBody>
          <a:bodyPr/>
          <a:lstStyle/>
          <a:p>
            <a:pPr>
              <a:defRPr/>
            </a:pPr>
            <a:fld id="{9FBBAF62-2765-4BD3-AD00-8C5149FD59A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Switch Statement</a:t>
            </a:r>
          </a:p>
        </p:txBody>
      </p:sp>
      <p:sp>
        <p:nvSpPr>
          <p:cNvPr id="3" name="Content Placeholder 2"/>
          <p:cNvSpPr>
            <a:spLocks noGrp="1"/>
          </p:cNvSpPr>
          <p:nvPr>
            <p:ph idx="1"/>
          </p:nvPr>
        </p:nvSpPr>
        <p:spPr>
          <a:xfrm>
            <a:off x="152400" y="1600200"/>
            <a:ext cx="8534400" cy="4525963"/>
          </a:xfrm>
        </p:spPr>
        <p:txBody>
          <a:bodyPr>
            <a:normAutofit/>
          </a:bodyPr>
          <a:lstStyle/>
          <a:p>
            <a:pPr>
              <a:lnSpc>
                <a:spcPct val="90000"/>
              </a:lnSpc>
            </a:pPr>
            <a:r>
              <a:rPr lang="en-US" sz="2200" dirty="0" smtClean="0">
                <a:latin typeface="Times New Roman" panose="02020603050405020304" pitchFamily="18" charset="0"/>
                <a:cs typeface="Times New Roman" panose="02020603050405020304" pitchFamily="18" charset="0"/>
              </a:rPr>
              <a:t>Evaluates a variable and executes statements according to it’s value</a:t>
            </a:r>
          </a:p>
          <a:p>
            <a:pPr>
              <a:lnSpc>
                <a:spcPct val="90000"/>
              </a:lnSpc>
            </a:pPr>
            <a:endParaRPr lang="en-US" sz="2200" dirty="0" smtClean="0">
              <a:latin typeface="Times New Roman" panose="02020603050405020304" pitchFamily="18" charset="0"/>
              <a:cs typeface="Times New Roman" panose="02020603050405020304" pitchFamily="18" charset="0"/>
            </a:endParaRPr>
          </a:p>
          <a:p>
            <a:pPr>
              <a:lnSpc>
                <a:spcPct val="90000"/>
              </a:lnSpc>
              <a:buNone/>
            </a:pPr>
            <a:r>
              <a:rPr lang="en-US" sz="2200" dirty="0" smtClean="0">
                <a:latin typeface="Times New Roman" panose="02020603050405020304" pitchFamily="18" charset="0"/>
                <a:cs typeface="Times New Roman" panose="02020603050405020304" pitchFamily="18" charset="0"/>
              </a:rPr>
              <a:t>switch (</a:t>
            </a:r>
            <a:r>
              <a:rPr lang="en-US" sz="2200" i="1" dirty="0" smtClean="0">
                <a:latin typeface="Times New Roman" panose="02020603050405020304" pitchFamily="18" charset="0"/>
                <a:cs typeface="Times New Roman" panose="02020603050405020304" pitchFamily="18" charset="0"/>
              </a:rPr>
              <a:t>variable</a:t>
            </a:r>
            <a:r>
              <a:rPr lang="en-US" sz="2200" dirty="0" smtClean="0">
                <a:latin typeface="Times New Roman" panose="02020603050405020304" pitchFamily="18" charset="0"/>
                <a:cs typeface="Times New Roman" panose="02020603050405020304" pitchFamily="18" charset="0"/>
              </a:rPr>
              <a:t>) {</a:t>
            </a:r>
          </a:p>
          <a:p>
            <a:pPr lvl="1">
              <a:lnSpc>
                <a:spcPct val="90000"/>
              </a:lnSpc>
              <a:buFont typeface="Wingdings" pitchFamily="2" charset="2"/>
              <a:buNone/>
            </a:pPr>
            <a:r>
              <a:rPr lang="en-US" sz="2200" dirty="0" smtClean="0">
                <a:latin typeface="Times New Roman" panose="02020603050405020304" pitchFamily="18" charset="0"/>
                <a:cs typeface="Times New Roman" panose="02020603050405020304" pitchFamily="18" charset="0"/>
              </a:rPr>
              <a:t>	case </a:t>
            </a:r>
            <a:r>
              <a:rPr lang="en-US" sz="2200" i="1" dirty="0" smtClean="0">
                <a:latin typeface="Times New Roman" panose="02020603050405020304" pitchFamily="18" charset="0"/>
                <a:cs typeface="Times New Roman" panose="02020603050405020304" pitchFamily="18" charset="0"/>
              </a:rPr>
              <a:t>value1:</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statement(s)</a:t>
            </a:r>
            <a:r>
              <a:rPr lang="en-US" sz="2200" dirty="0" smtClean="0">
                <a:latin typeface="Times New Roman" panose="02020603050405020304" pitchFamily="18" charset="0"/>
                <a:cs typeface="Times New Roman" panose="02020603050405020304" pitchFamily="18" charset="0"/>
              </a:rPr>
              <a:t>; </a:t>
            </a:r>
          </a:p>
          <a:p>
            <a:pPr lvl="1">
              <a:lnSpc>
                <a:spcPct val="90000"/>
              </a:lnSpc>
              <a:buFont typeface="Wingdings" pitchFamily="2" charset="2"/>
              <a:buNone/>
            </a:pPr>
            <a:r>
              <a:rPr lang="en-US" sz="2200" dirty="0" smtClean="0">
                <a:latin typeface="Times New Roman" panose="02020603050405020304" pitchFamily="18" charset="0"/>
                <a:cs typeface="Times New Roman" panose="02020603050405020304" pitchFamily="18" charset="0"/>
              </a:rPr>
              <a:t>				break; </a:t>
            </a:r>
          </a:p>
          <a:p>
            <a:pPr lvl="1">
              <a:lnSpc>
                <a:spcPct val="90000"/>
              </a:lnSpc>
              <a:buFont typeface="Wingdings" pitchFamily="2" charset="2"/>
              <a:buNone/>
            </a:pPr>
            <a:r>
              <a:rPr lang="en-US" sz="2200" dirty="0" smtClean="0">
                <a:latin typeface="Times New Roman" panose="02020603050405020304" pitchFamily="18" charset="0"/>
                <a:cs typeface="Times New Roman" panose="02020603050405020304" pitchFamily="18" charset="0"/>
              </a:rPr>
              <a:t>	case </a:t>
            </a:r>
            <a:r>
              <a:rPr lang="en-US" sz="2200" i="1" dirty="0" err="1" smtClean="0">
                <a:latin typeface="Times New Roman" panose="02020603050405020304" pitchFamily="18" charset="0"/>
                <a:cs typeface="Times New Roman" panose="02020603050405020304" pitchFamily="18" charset="0"/>
              </a:rPr>
              <a:t>valueN</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statement(s)</a:t>
            </a:r>
            <a:r>
              <a:rPr lang="en-US" sz="2200" dirty="0" smtClean="0">
                <a:latin typeface="Times New Roman" panose="02020603050405020304" pitchFamily="18" charset="0"/>
                <a:cs typeface="Times New Roman" panose="02020603050405020304" pitchFamily="18" charset="0"/>
              </a:rPr>
              <a:t>; </a:t>
            </a:r>
          </a:p>
          <a:p>
            <a:pPr lvl="1">
              <a:lnSpc>
                <a:spcPct val="90000"/>
              </a:lnSpc>
              <a:buFont typeface="Wingdings" pitchFamily="2" charset="2"/>
              <a:buNone/>
            </a:pPr>
            <a:r>
              <a:rPr lang="en-US" sz="2200" dirty="0" smtClean="0">
                <a:latin typeface="Times New Roman" panose="02020603050405020304" pitchFamily="18" charset="0"/>
                <a:cs typeface="Times New Roman" panose="02020603050405020304" pitchFamily="18" charset="0"/>
              </a:rPr>
              <a:t>				break; </a:t>
            </a:r>
          </a:p>
          <a:p>
            <a:pPr lvl="1">
              <a:lnSpc>
                <a:spcPct val="90000"/>
              </a:lnSpc>
              <a:buFont typeface="Wingdings" pitchFamily="2" charset="2"/>
              <a:buNone/>
            </a:pPr>
            <a:r>
              <a:rPr lang="en-US" sz="2200" dirty="0" smtClean="0">
                <a:latin typeface="Times New Roman" panose="02020603050405020304" pitchFamily="18" charset="0"/>
                <a:cs typeface="Times New Roman" panose="02020603050405020304" pitchFamily="18" charset="0"/>
              </a:rPr>
              <a:t>	case default: </a:t>
            </a:r>
            <a:r>
              <a:rPr lang="en-US" sz="2200" i="1" dirty="0" smtClean="0">
                <a:latin typeface="Times New Roman" panose="02020603050405020304" pitchFamily="18" charset="0"/>
                <a:cs typeface="Times New Roman" panose="02020603050405020304" pitchFamily="18" charset="0"/>
              </a:rPr>
              <a:t>	statement(s)</a:t>
            </a:r>
            <a:r>
              <a:rPr lang="en-US" sz="2200" dirty="0" smtClean="0">
                <a:latin typeface="Times New Roman" panose="02020603050405020304" pitchFamily="18" charset="0"/>
                <a:cs typeface="Times New Roman" panose="02020603050405020304" pitchFamily="18" charset="0"/>
              </a:rPr>
              <a:t>; </a:t>
            </a:r>
          </a:p>
          <a:p>
            <a:pPr lvl="1">
              <a:lnSpc>
                <a:spcPct val="90000"/>
              </a:lnSpc>
              <a:buFont typeface="Wingdings" pitchFamily="2" charset="2"/>
              <a:buNone/>
            </a:pPr>
            <a:r>
              <a:rPr lang="en-US" sz="2200" dirty="0" smtClean="0">
                <a:latin typeface="Times New Roman" panose="02020603050405020304" pitchFamily="18" charset="0"/>
                <a:cs typeface="Times New Roman" panose="02020603050405020304" pitchFamily="18" charset="0"/>
              </a:rPr>
              <a:t>				break; </a:t>
            </a:r>
          </a:p>
          <a:p>
            <a:pPr>
              <a:lnSpc>
                <a:spcPct val="90000"/>
              </a:lnSpc>
              <a:buFont typeface="Wingdings" pitchFamily="2" charset="2"/>
              <a:buNone/>
            </a:pPr>
            <a:r>
              <a:rPr lang="en-US" sz="2200" dirty="0" smtClean="0">
                <a:latin typeface="Times New Roman" panose="02020603050405020304" pitchFamily="18" charset="0"/>
                <a:cs typeface="Times New Roman" panose="02020603050405020304" pitchFamily="18" charset="0"/>
              </a:rPr>
              <a:t>	}  </a:t>
            </a:r>
          </a:p>
          <a:p>
            <a:pPr>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64</a:t>
            </a:fld>
            <a:endParaRPr lang="en-US"/>
          </a:p>
        </p:txBody>
      </p:sp>
    </p:spTree>
    <p:extLst>
      <p:ext uri="{BB962C8B-B14F-4D97-AF65-F5344CB8AC3E}">
        <p14:creationId xmlns:p14="http://schemas.microsoft.com/office/powerpoint/2010/main" val="35455572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Switch Statement</a:t>
            </a:r>
          </a:p>
        </p:txBody>
      </p:sp>
      <p:sp>
        <p:nvSpPr>
          <p:cNvPr id="3" name="Content Placeholder 2"/>
          <p:cNvSpPr>
            <a:spLocks noGrp="1"/>
          </p:cNvSpPr>
          <p:nvPr>
            <p:ph idx="1"/>
          </p:nvPr>
        </p:nvSpPr>
        <p:spPr>
          <a:xfrm>
            <a:off x="152400" y="1371600"/>
            <a:ext cx="8534400" cy="5334000"/>
          </a:xfrm>
        </p:spPr>
        <p:txBody>
          <a:bodyPr>
            <a:normAutofit/>
          </a:bodyPr>
          <a:lstStyle/>
          <a:p>
            <a:r>
              <a:rPr lang="en-US" sz="2200" dirty="0" err="1" smtClean="0">
                <a:latin typeface="Times New Roman" panose="02020603050405020304" pitchFamily="18" charset="0"/>
                <a:cs typeface="Times New Roman" panose="02020603050405020304" pitchFamily="18" charset="0"/>
              </a:rPr>
              <a:t>Eg</a:t>
            </a:r>
            <a:r>
              <a:rPr lang="en-US" sz="2200" dirty="0" smtClean="0">
                <a:latin typeface="Times New Roman" panose="02020603050405020304" pitchFamily="18" charset="0"/>
                <a:cs typeface="Times New Roman" panose="02020603050405020304" pitchFamily="18" charset="0"/>
              </a:rPr>
              <a:t>.</a:t>
            </a:r>
          </a:p>
          <a:p>
            <a:pPr lvl="1">
              <a:buFont typeface="Wingdings" pitchFamily="2" charset="2"/>
              <a:buNone/>
            </a:pPr>
            <a:endParaRPr lang="en-US" sz="2200" dirty="0" smtClean="0">
              <a:latin typeface="Times New Roman" panose="02020603050405020304" pitchFamily="18" charset="0"/>
              <a:cs typeface="Times New Roman" panose="02020603050405020304" pitchFamily="18" charset="0"/>
            </a:endParaRPr>
          </a:p>
          <a:p>
            <a:pPr lvl="1">
              <a:buFont typeface="Wingdings" pitchFamily="2" charset="2"/>
              <a:buNone/>
            </a:pPr>
            <a:endParaRPr lang="en-US" sz="2200" dirty="0" smtClean="0">
              <a:latin typeface="Times New Roman" panose="02020603050405020304" pitchFamily="18" charset="0"/>
              <a:cs typeface="Times New Roman" panose="02020603050405020304" pitchFamily="18" charset="0"/>
            </a:endParaRPr>
          </a:p>
          <a:p>
            <a:pPr lvl="1">
              <a:buFont typeface="Wingdings" pitchFamily="2" charset="2"/>
              <a:buNone/>
            </a:pPr>
            <a:endParaRPr lang="en-US" sz="2200" dirty="0" smtClean="0">
              <a:latin typeface="Times New Roman" panose="02020603050405020304" pitchFamily="18" charset="0"/>
              <a:cs typeface="Times New Roman" panose="02020603050405020304" pitchFamily="18" charset="0"/>
            </a:endParaRPr>
          </a:p>
          <a:p>
            <a:pPr lvl="1">
              <a:buFont typeface="Wingdings" pitchFamily="2" charset="2"/>
              <a:buNone/>
            </a:pPr>
            <a:endParaRPr lang="en-US" sz="2200" dirty="0" smtClean="0">
              <a:latin typeface="Times New Roman" panose="02020603050405020304" pitchFamily="18" charset="0"/>
              <a:cs typeface="Times New Roman" panose="02020603050405020304" pitchFamily="18" charset="0"/>
            </a:endParaRPr>
          </a:p>
          <a:p>
            <a:pPr lvl="1">
              <a:buFont typeface="Wingdings" pitchFamily="2" charset="2"/>
              <a:buNone/>
            </a:pPr>
            <a:endParaRPr lang="en-US" sz="2200" dirty="0" smtClean="0">
              <a:latin typeface="Times New Roman" panose="02020603050405020304" pitchFamily="18" charset="0"/>
              <a:cs typeface="Times New Roman" panose="02020603050405020304" pitchFamily="18" charset="0"/>
            </a:endParaRPr>
          </a:p>
          <a:p>
            <a:pPr lvl="1">
              <a:buFont typeface="Wingdings" pitchFamily="2" charset="2"/>
              <a:buNone/>
            </a:pPr>
            <a:endParaRPr lang="en-US" sz="2200" dirty="0" smtClean="0">
              <a:latin typeface="Times New Roman" panose="02020603050405020304" pitchFamily="18" charset="0"/>
              <a:cs typeface="Times New Roman" panose="02020603050405020304" pitchFamily="18" charset="0"/>
            </a:endParaRPr>
          </a:p>
          <a:p>
            <a:pPr lvl="1">
              <a:buFont typeface="Wingdings" pitchFamily="2" charset="2"/>
              <a:buNone/>
            </a:pPr>
            <a:endParaRPr lang="en-US" sz="2200" dirty="0" smtClean="0">
              <a:latin typeface="Times New Roman" panose="02020603050405020304" pitchFamily="18" charset="0"/>
              <a:cs typeface="Times New Roman" panose="02020603050405020304" pitchFamily="18" charset="0"/>
            </a:endParaRPr>
          </a:p>
          <a:p>
            <a:pPr lvl="1">
              <a:buNone/>
            </a:pPr>
            <a:r>
              <a:rPr lang="en-US" sz="2200" b="1" dirty="0" smtClean="0">
                <a:latin typeface="Times New Roman" panose="02020603050405020304" pitchFamily="18" charset="0"/>
                <a:cs typeface="Times New Roman" panose="02020603050405020304" pitchFamily="18" charset="0"/>
              </a:rPr>
              <a:t>Exercise  </a:t>
            </a:r>
          </a:p>
          <a:p>
            <a:pPr lvl="1">
              <a:buFont typeface="Wingdings" pitchFamily="2" charset="2"/>
              <a:buNone/>
            </a:pPr>
            <a:r>
              <a:rPr lang="en-US" sz="2200" dirty="0" smtClean="0">
                <a:latin typeface="Times New Roman" panose="02020603050405020304" pitchFamily="18" charset="0"/>
                <a:cs typeface="Times New Roman" panose="02020603050405020304" pitchFamily="18" charset="0"/>
              </a:rPr>
              <a:t>Write a program to output the following</a:t>
            </a:r>
          </a:p>
          <a:p>
            <a:pPr lvl="1">
              <a:lnSpc>
                <a:spcPct val="90000"/>
              </a:lnSpc>
            </a:pPr>
            <a:r>
              <a:rPr lang="en-US" sz="2200" dirty="0" smtClean="0">
                <a:latin typeface="Times New Roman" panose="02020603050405020304" pitchFamily="18" charset="0"/>
                <a:cs typeface="Times New Roman" panose="02020603050405020304" pitchFamily="18" charset="0"/>
              </a:rPr>
              <a:t>Grade = A – ‘Very Good’</a:t>
            </a:r>
          </a:p>
          <a:p>
            <a:pPr lvl="1">
              <a:lnSpc>
                <a:spcPct val="90000"/>
              </a:lnSpc>
            </a:pPr>
            <a:r>
              <a:rPr lang="en-US" sz="2200" dirty="0" smtClean="0">
                <a:latin typeface="Times New Roman" panose="02020603050405020304" pitchFamily="18" charset="0"/>
                <a:cs typeface="Times New Roman" panose="02020603050405020304" pitchFamily="18" charset="0"/>
              </a:rPr>
              <a:t>Grade = B – ‘Good’</a:t>
            </a:r>
          </a:p>
          <a:p>
            <a:pPr lvl="1">
              <a:lnSpc>
                <a:spcPct val="90000"/>
              </a:lnSpc>
            </a:pPr>
            <a:r>
              <a:rPr lang="en-US" sz="2200" dirty="0" smtClean="0">
                <a:latin typeface="Times New Roman" panose="02020603050405020304" pitchFamily="18" charset="0"/>
                <a:cs typeface="Times New Roman" panose="02020603050405020304" pitchFamily="18" charset="0"/>
              </a:rPr>
              <a:t>Grade = C – ‘Bad</a:t>
            </a:r>
          </a:p>
          <a:p>
            <a:pPr>
              <a:buNone/>
            </a:pP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304800" y="1905000"/>
            <a:ext cx="8458200" cy="259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rgbClr val="7030A0"/>
                </a:solidFill>
                <a:latin typeface="Courier New" pitchFamily="49" charset="0"/>
                <a:cs typeface="Courier New" pitchFamily="49" charset="0"/>
              </a:rPr>
              <a:t>switch (day) {</a:t>
            </a:r>
          </a:p>
          <a:p>
            <a:pPr lvl="1">
              <a:buFont typeface="Wingdings" pitchFamily="2" charset="2"/>
              <a:buNone/>
            </a:pPr>
            <a:r>
              <a:rPr lang="en-US" sz="1600" dirty="0" smtClean="0">
                <a:solidFill>
                  <a:srgbClr val="7030A0"/>
                </a:solidFill>
                <a:latin typeface="Courier New" pitchFamily="49" charset="0"/>
                <a:cs typeface="Courier New" pitchFamily="49" charset="0"/>
              </a:rPr>
              <a:t>		case 1: System.out.println(“Sunday”); break; </a:t>
            </a:r>
          </a:p>
          <a:p>
            <a:pPr lvl="1">
              <a:buFont typeface="Wingdings" pitchFamily="2" charset="2"/>
              <a:buNone/>
            </a:pPr>
            <a:r>
              <a:rPr lang="en-US" sz="1600" dirty="0" smtClean="0">
                <a:solidFill>
                  <a:srgbClr val="7030A0"/>
                </a:solidFill>
                <a:latin typeface="Courier New" pitchFamily="49" charset="0"/>
                <a:cs typeface="Courier New" pitchFamily="49" charset="0"/>
              </a:rPr>
              <a:t>		case 2: System.out.println(“Monday”); break; </a:t>
            </a:r>
          </a:p>
          <a:p>
            <a:pPr lvl="1">
              <a:buFont typeface="Wingdings" pitchFamily="2" charset="2"/>
              <a:buNone/>
            </a:pPr>
            <a:r>
              <a:rPr lang="en-US" sz="1600" dirty="0" smtClean="0">
                <a:solidFill>
                  <a:srgbClr val="7030A0"/>
                </a:solidFill>
                <a:latin typeface="Courier New" pitchFamily="49" charset="0"/>
                <a:cs typeface="Courier New" pitchFamily="49" charset="0"/>
              </a:rPr>
              <a:t>		case 3: System.out.println(“Tuesday”); break; </a:t>
            </a:r>
          </a:p>
          <a:p>
            <a:pPr lvl="1">
              <a:buFont typeface="Wingdings" pitchFamily="2" charset="2"/>
              <a:buNone/>
            </a:pPr>
            <a:r>
              <a:rPr lang="en-US" sz="1600" dirty="0" smtClean="0">
                <a:solidFill>
                  <a:srgbClr val="7030A0"/>
                </a:solidFill>
                <a:latin typeface="Courier New" pitchFamily="49" charset="0"/>
                <a:cs typeface="Courier New" pitchFamily="49" charset="0"/>
              </a:rPr>
              <a:t>		case 4: System.out.println(“Wednesday”); break; </a:t>
            </a:r>
          </a:p>
          <a:p>
            <a:pPr lvl="1">
              <a:buFont typeface="Wingdings" pitchFamily="2" charset="2"/>
              <a:buNone/>
            </a:pPr>
            <a:r>
              <a:rPr lang="en-US" sz="1600" dirty="0" smtClean="0">
                <a:solidFill>
                  <a:srgbClr val="7030A0"/>
                </a:solidFill>
                <a:latin typeface="Courier New" pitchFamily="49" charset="0"/>
                <a:cs typeface="Courier New" pitchFamily="49" charset="0"/>
              </a:rPr>
              <a:t>		case 5: System.out.println(“Thursday”); break; </a:t>
            </a:r>
          </a:p>
          <a:p>
            <a:pPr lvl="1">
              <a:buFont typeface="Wingdings" pitchFamily="2" charset="2"/>
              <a:buNone/>
            </a:pPr>
            <a:r>
              <a:rPr lang="en-US" sz="1600" dirty="0" smtClean="0">
                <a:solidFill>
                  <a:srgbClr val="7030A0"/>
                </a:solidFill>
                <a:latin typeface="Courier New" pitchFamily="49" charset="0"/>
                <a:cs typeface="Courier New" pitchFamily="49" charset="0"/>
              </a:rPr>
              <a:t>		case 6: System.out.println(“Friday”); break; </a:t>
            </a:r>
          </a:p>
          <a:p>
            <a:pPr lvl="1">
              <a:buFont typeface="Wingdings" pitchFamily="2" charset="2"/>
              <a:buNone/>
            </a:pPr>
            <a:r>
              <a:rPr lang="en-US" sz="1600" dirty="0" smtClean="0">
                <a:solidFill>
                  <a:srgbClr val="7030A0"/>
                </a:solidFill>
                <a:latin typeface="Courier New" pitchFamily="49" charset="0"/>
                <a:cs typeface="Courier New" pitchFamily="49" charset="0"/>
              </a:rPr>
              <a:t>		case 7: System.out.println(“Saturday”); break;</a:t>
            </a:r>
          </a:p>
          <a:p>
            <a:pPr lvl="1"/>
            <a:r>
              <a:rPr lang="en-US" sz="1600" dirty="0">
                <a:solidFill>
                  <a:srgbClr val="7030A0"/>
                </a:solidFill>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	default: </a:t>
            </a:r>
            <a:r>
              <a:rPr lang="en-US" sz="1600" dirty="0" err="1" smtClean="0">
                <a:solidFill>
                  <a:srgbClr val="7030A0"/>
                </a:solidFill>
                <a:latin typeface="Courier New" pitchFamily="49" charset="0"/>
                <a:cs typeface="Courier New" pitchFamily="49" charset="0"/>
              </a:rPr>
              <a:t>System.out.println</a:t>
            </a:r>
            <a:r>
              <a:rPr lang="en-US" sz="1600" dirty="0" smtClean="0">
                <a:solidFill>
                  <a:srgbClr val="7030A0"/>
                </a:solidFill>
                <a:latin typeface="Courier New" pitchFamily="49" charset="0"/>
                <a:cs typeface="Courier New" pitchFamily="49" charset="0"/>
              </a:rPr>
              <a:t>(“Invalid Day”); </a:t>
            </a:r>
            <a:r>
              <a:rPr lang="en-US" sz="1600" dirty="0">
                <a:solidFill>
                  <a:srgbClr val="7030A0"/>
                </a:solidFill>
                <a:latin typeface="Courier New" pitchFamily="49" charset="0"/>
                <a:cs typeface="Courier New" pitchFamily="49" charset="0"/>
              </a:rPr>
              <a:t>break</a:t>
            </a:r>
            <a:r>
              <a:rPr lang="en-US" sz="1600" dirty="0" smtClean="0">
                <a:solidFill>
                  <a:srgbClr val="7030A0"/>
                </a:solidFill>
                <a:latin typeface="Courier New" pitchFamily="49" charset="0"/>
                <a:cs typeface="Courier New" pitchFamily="49" charset="0"/>
              </a:rPr>
              <a:t>;</a:t>
            </a:r>
          </a:p>
          <a:p>
            <a:pPr lvl="1">
              <a:buFont typeface="Wingdings" pitchFamily="2" charset="2"/>
              <a:buNone/>
            </a:pPr>
            <a:r>
              <a:rPr lang="en-US" sz="1600" dirty="0" smtClean="0">
                <a:solidFill>
                  <a:srgbClr val="7030A0"/>
                </a:solidFill>
                <a:latin typeface="Courier New" pitchFamily="49" charset="0"/>
                <a:cs typeface="Courier New" pitchFamily="49" charset="0"/>
              </a:rPr>
              <a:t>} </a:t>
            </a:r>
          </a:p>
        </p:txBody>
      </p:sp>
      <p:sp>
        <p:nvSpPr>
          <p:cNvPr id="5" name="Slide Number Placeholder 4"/>
          <p:cNvSpPr>
            <a:spLocks noGrp="1"/>
          </p:cNvSpPr>
          <p:nvPr>
            <p:ph type="sldNum" sz="quarter" idx="12"/>
          </p:nvPr>
        </p:nvSpPr>
        <p:spPr/>
        <p:txBody>
          <a:bodyPr/>
          <a:lstStyle/>
          <a:p>
            <a:pPr>
              <a:defRPr/>
            </a:pPr>
            <a:fld id="{9FBBAF62-2765-4BD3-AD00-8C5149FD59A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For loop</a:t>
            </a:r>
          </a:p>
        </p:txBody>
      </p:sp>
      <p:sp>
        <p:nvSpPr>
          <p:cNvPr id="139267" name="Rectangle 3"/>
          <p:cNvSpPr>
            <a:spLocks noGrp="1" noChangeArrowheads="1"/>
          </p:cNvSpPr>
          <p:nvPr>
            <p:ph type="body" idx="1"/>
          </p:nvPr>
        </p:nvSpPr>
        <p:spPr>
          <a:xfrm>
            <a:off x="152400" y="1447801"/>
            <a:ext cx="8839200" cy="5105400"/>
          </a:xfrm>
        </p:spPr>
        <p:txBody>
          <a:bodyPr>
            <a:noAutofit/>
          </a:bodyPr>
          <a:lstStyle/>
          <a:p>
            <a:pPr>
              <a:lnSpc>
                <a:spcPct val="90000"/>
              </a:lnSpc>
            </a:pPr>
            <a:r>
              <a:rPr lang="en-US" sz="2200" dirty="0">
                <a:latin typeface="Times New Roman" panose="02020603050405020304" pitchFamily="18" charset="0"/>
                <a:cs typeface="Times New Roman" panose="02020603050405020304" pitchFamily="18" charset="0"/>
              </a:rPr>
              <a:t>To repeat an operation several times</a:t>
            </a:r>
          </a:p>
          <a:p>
            <a:pPr>
              <a:lnSpc>
                <a:spcPct val="90000"/>
              </a:lnSpc>
              <a:buFont typeface="Wingdings" pitchFamily="2" charset="2"/>
              <a:buNone/>
            </a:pPr>
            <a:endParaRPr lang="en-US" sz="2200" dirty="0">
              <a:latin typeface="Times New Roman" panose="02020603050405020304" pitchFamily="18" charset="0"/>
              <a:cs typeface="Times New Roman" panose="02020603050405020304" pitchFamily="18" charset="0"/>
            </a:endParaRPr>
          </a:p>
          <a:p>
            <a:pPr>
              <a:lnSpc>
                <a:spcPct val="90000"/>
              </a:lnSpc>
              <a:buNone/>
            </a:pPr>
            <a:r>
              <a:rPr lang="en-US" sz="2200" dirty="0">
                <a:latin typeface="Times New Roman" panose="02020603050405020304" pitchFamily="18" charset="0"/>
                <a:cs typeface="Times New Roman" panose="02020603050405020304" pitchFamily="18" charset="0"/>
              </a:rPr>
              <a:t>for (</a:t>
            </a:r>
            <a:r>
              <a:rPr lang="en-US" sz="2200" i="1" dirty="0">
                <a:latin typeface="Times New Roman" panose="02020603050405020304" pitchFamily="18" charset="0"/>
                <a:cs typeface="Times New Roman" panose="02020603050405020304" pitchFamily="18" charset="0"/>
              </a:rPr>
              <a:t>initialization</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termination</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increment</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statement(s)</a:t>
            </a:r>
            <a:r>
              <a:rPr lang="en-US" sz="2200" dirty="0">
                <a:latin typeface="Times New Roman" panose="02020603050405020304" pitchFamily="18" charset="0"/>
                <a:cs typeface="Times New Roman" panose="02020603050405020304" pitchFamily="18" charset="0"/>
              </a:rPr>
              <a:t> </a:t>
            </a:r>
          </a:p>
          <a:p>
            <a:pPr>
              <a:lnSpc>
                <a:spcPct val="90000"/>
              </a:lnSpc>
              <a:buFont typeface="Wingdings" pitchFamily="2" charset="2"/>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90000"/>
              </a:lnSpc>
            </a:pPr>
            <a:r>
              <a:rPr lang="en-US" sz="2200" dirty="0" err="1" smtClean="0">
                <a:latin typeface="Times New Roman" panose="02020603050405020304" pitchFamily="18" charset="0"/>
                <a:cs typeface="Times New Roman" panose="02020603050405020304" pitchFamily="18" charset="0"/>
              </a:rPr>
              <a:t>Eg</a:t>
            </a:r>
            <a:endParaRPr lang="en-US" sz="2200" dirty="0" smtClean="0">
              <a:latin typeface="Times New Roman" panose="02020603050405020304" pitchFamily="18" charset="0"/>
              <a:cs typeface="Times New Roman" panose="02020603050405020304" pitchFamily="18" charset="0"/>
            </a:endParaRPr>
          </a:p>
          <a:p>
            <a:pPr>
              <a:lnSpc>
                <a:spcPct val="90000"/>
              </a:lnSpc>
            </a:pPr>
            <a:endParaRPr lang="en-US" sz="2200" dirty="0" smtClean="0">
              <a:latin typeface="Times New Roman" panose="02020603050405020304" pitchFamily="18" charset="0"/>
              <a:cs typeface="Times New Roman" panose="02020603050405020304" pitchFamily="18" charset="0"/>
            </a:endParaRPr>
          </a:p>
          <a:p>
            <a:pPr>
              <a:lnSpc>
                <a:spcPct val="90000"/>
              </a:lnSpc>
            </a:pPr>
            <a:endParaRPr lang="en-US" sz="2200" dirty="0" smtClean="0">
              <a:latin typeface="Times New Roman" panose="02020603050405020304" pitchFamily="18" charset="0"/>
              <a:cs typeface="Times New Roman" panose="02020603050405020304" pitchFamily="18" charset="0"/>
            </a:endParaRPr>
          </a:p>
          <a:p>
            <a:pPr>
              <a:lnSpc>
                <a:spcPct val="90000"/>
              </a:lnSpc>
            </a:pPr>
            <a:endParaRPr lang="en-US" sz="2200" dirty="0" smtClean="0">
              <a:latin typeface="Times New Roman" panose="02020603050405020304" pitchFamily="18" charset="0"/>
              <a:cs typeface="Times New Roman" panose="02020603050405020304" pitchFamily="18" charset="0"/>
            </a:endParaRPr>
          </a:p>
          <a:p>
            <a:pPr>
              <a:lnSpc>
                <a:spcPct val="90000"/>
              </a:lnSpc>
            </a:pPr>
            <a:endParaRPr lang="en-GB" sz="2200" dirty="0" smtClean="0">
              <a:latin typeface="Times New Roman" panose="02020603050405020304" pitchFamily="18" charset="0"/>
              <a:cs typeface="Times New Roman" panose="02020603050405020304" pitchFamily="18" charset="0"/>
            </a:endParaRPr>
          </a:p>
          <a:p>
            <a:pPr>
              <a:lnSpc>
                <a:spcPct val="90000"/>
              </a:lnSpc>
            </a:pPr>
            <a:r>
              <a:rPr lang="en-GB" sz="2200" dirty="0" smtClean="0">
                <a:latin typeface="Times New Roman" panose="02020603050405020304" pitchFamily="18" charset="0"/>
                <a:cs typeface="Times New Roman" panose="02020603050405020304" pitchFamily="18" charset="0"/>
              </a:rPr>
              <a:t>Loop n times</a:t>
            </a:r>
          </a:p>
          <a:p>
            <a:pPr>
              <a:lnSpc>
                <a:spcPct val="90000"/>
              </a:lnSpc>
            </a:pPr>
            <a:endParaRPr lang="en-GB" sz="2200" dirty="0" smtClean="0">
              <a:latin typeface="Times New Roman" panose="02020603050405020304" pitchFamily="18" charset="0"/>
              <a:cs typeface="Times New Roman" panose="02020603050405020304" pitchFamily="18" charset="0"/>
            </a:endParaRPr>
          </a:p>
          <a:p>
            <a:pPr>
              <a:lnSpc>
                <a:spcPct val="90000"/>
              </a:lnSpc>
            </a:pPr>
            <a:endParaRPr lang="en-GB" sz="2200" dirty="0" smtClean="0">
              <a:latin typeface="Times New Roman" panose="02020603050405020304" pitchFamily="18" charset="0"/>
              <a:cs typeface="Times New Roman" panose="02020603050405020304" pitchFamily="18" charset="0"/>
            </a:endParaRPr>
          </a:p>
          <a:p>
            <a:pPr lvl="1">
              <a:lnSpc>
                <a:spcPct val="90000"/>
              </a:lnSpc>
              <a:buFont typeface="Wingdings" pitchFamily="2" charset="2"/>
              <a:buNone/>
            </a:pPr>
            <a:endParaRPr lang="en-US" sz="2200" dirty="0" smtClean="0">
              <a:latin typeface="Times New Roman" panose="02020603050405020304" pitchFamily="18" charset="0"/>
              <a:cs typeface="Times New Roman" panose="02020603050405020304" pitchFamily="18" charset="0"/>
            </a:endParaRPr>
          </a:p>
          <a:p>
            <a:pPr lvl="1">
              <a:lnSpc>
                <a:spcPct val="90000"/>
              </a:lnSpc>
              <a:buFont typeface="Wingdings" pitchFamily="2" charset="2"/>
              <a:buNone/>
            </a:pPr>
            <a:endParaRPr lang="en-US"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381000" y="5334000"/>
            <a:ext cx="8458200" cy="1371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90000"/>
              </a:lnSpc>
              <a:buFontTx/>
              <a:buNone/>
            </a:pPr>
            <a:r>
              <a:rPr lang="en-GB" sz="1600" dirty="0" smtClean="0">
                <a:solidFill>
                  <a:srgbClr val="7030A0"/>
                </a:solidFill>
                <a:latin typeface="Courier New" pitchFamily="49" charset="0"/>
              </a:rPr>
              <a:t>for ( j = 0; j &lt; 10; j++ ) {</a:t>
            </a:r>
          </a:p>
          <a:p>
            <a:pPr lvl="1">
              <a:lnSpc>
                <a:spcPct val="90000"/>
              </a:lnSpc>
              <a:buFontTx/>
              <a:buNone/>
            </a:pPr>
            <a:r>
              <a:rPr lang="en-GB" sz="1600" dirty="0" smtClean="0">
                <a:solidFill>
                  <a:srgbClr val="7030A0"/>
                </a:solidFill>
                <a:latin typeface="Courier New" pitchFamily="49" charset="0"/>
              </a:rPr>
              <a:t>	for (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 0;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&lt; 20;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a:t>
            </a:r>
          </a:p>
          <a:p>
            <a:pPr lvl="1">
              <a:lnSpc>
                <a:spcPct val="90000"/>
              </a:lnSpc>
              <a:buFontTx/>
              <a:buNone/>
            </a:pPr>
            <a:r>
              <a:rPr lang="en-GB" sz="1600" dirty="0" smtClean="0">
                <a:solidFill>
                  <a:srgbClr val="7030A0"/>
                </a:solidFill>
                <a:latin typeface="Courier New" pitchFamily="49" charset="0"/>
              </a:rPr>
              <a:t>		// this code body will execute 200 times</a:t>
            </a:r>
          </a:p>
          <a:p>
            <a:pPr lvl="1">
              <a:lnSpc>
                <a:spcPct val="90000"/>
              </a:lnSpc>
              <a:buFontTx/>
              <a:buNone/>
            </a:pPr>
            <a:r>
              <a:rPr lang="en-GB" sz="1600" dirty="0" smtClean="0">
                <a:solidFill>
                  <a:srgbClr val="7030A0"/>
                </a:solidFill>
                <a:latin typeface="Courier New" pitchFamily="49" charset="0"/>
              </a:rPr>
              <a:t>	}</a:t>
            </a:r>
          </a:p>
          <a:p>
            <a:pPr lvl="1">
              <a:lnSpc>
                <a:spcPct val="90000"/>
              </a:lnSpc>
              <a:buFontTx/>
              <a:buNone/>
            </a:pPr>
            <a:r>
              <a:rPr lang="en-GB" sz="1600" dirty="0" smtClean="0">
                <a:solidFill>
                  <a:srgbClr val="7030A0"/>
                </a:solidFill>
                <a:latin typeface="Courier New" pitchFamily="49" charset="0"/>
              </a:rPr>
              <a:t>}</a:t>
            </a:r>
          </a:p>
          <a:p>
            <a:pPr lvl="1">
              <a:lnSpc>
                <a:spcPct val="90000"/>
              </a:lnSpc>
              <a:buFont typeface="Wingdings" pitchFamily="2" charset="2"/>
              <a:buNone/>
            </a:pPr>
            <a:endParaRPr lang="en-US" sz="1600" dirty="0" smtClean="0">
              <a:solidFill>
                <a:srgbClr val="7030A0"/>
              </a:solidFill>
              <a:latin typeface="Arial Unicode MS" pitchFamily="34" charset="-128"/>
            </a:endParaRPr>
          </a:p>
        </p:txBody>
      </p:sp>
      <p:sp>
        <p:nvSpPr>
          <p:cNvPr id="8" name="Rectangle 7"/>
          <p:cNvSpPr/>
          <p:nvPr/>
        </p:nvSpPr>
        <p:spPr>
          <a:xfrm>
            <a:off x="381000" y="3733800"/>
            <a:ext cx="84582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90000"/>
              </a:lnSpc>
              <a:buFontTx/>
              <a:buNone/>
            </a:pPr>
            <a:r>
              <a:rPr lang="en-GB" sz="1600" dirty="0" smtClean="0">
                <a:solidFill>
                  <a:srgbClr val="7030A0"/>
                </a:solidFill>
                <a:latin typeface="Courier New" pitchFamily="49" charset="0"/>
              </a:rPr>
              <a:t>for (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 0;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&lt; n; n++ ) {</a:t>
            </a:r>
          </a:p>
          <a:p>
            <a:pPr lvl="1">
              <a:lnSpc>
                <a:spcPct val="90000"/>
              </a:lnSpc>
              <a:buFontTx/>
              <a:buNone/>
            </a:pPr>
            <a:r>
              <a:rPr lang="en-GB" sz="1600" dirty="0" smtClean="0">
                <a:solidFill>
                  <a:srgbClr val="7030A0"/>
                </a:solidFill>
                <a:latin typeface="Courier New" pitchFamily="49" charset="0"/>
              </a:rPr>
              <a:t>	// this code body will execute n times</a:t>
            </a:r>
          </a:p>
          <a:p>
            <a:pPr lvl="1">
              <a:lnSpc>
                <a:spcPct val="90000"/>
              </a:lnSpc>
              <a:buFontTx/>
              <a:buNone/>
            </a:pPr>
            <a:r>
              <a:rPr lang="en-GB" sz="1600" dirty="0" smtClean="0">
                <a:solidFill>
                  <a:srgbClr val="7030A0"/>
                </a:solidFill>
                <a:latin typeface="Courier New" pitchFamily="49" charset="0"/>
              </a:rPr>
              <a:t>	// </a:t>
            </a:r>
            <a:r>
              <a:rPr lang="en-GB" sz="1600" dirty="0" err="1" smtClean="0">
                <a:solidFill>
                  <a:srgbClr val="7030A0"/>
                </a:solidFill>
                <a:latin typeface="Courier New" pitchFamily="49" charset="0"/>
              </a:rPr>
              <a:t>ifrom</a:t>
            </a:r>
            <a:r>
              <a:rPr lang="en-GB" sz="1600" dirty="0" smtClean="0">
                <a:solidFill>
                  <a:srgbClr val="7030A0"/>
                </a:solidFill>
                <a:latin typeface="Courier New" pitchFamily="49" charset="0"/>
              </a:rPr>
              <a:t>  0 to n-1</a:t>
            </a:r>
          </a:p>
          <a:p>
            <a:pPr lvl="1">
              <a:lnSpc>
                <a:spcPct val="90000"/>
              </a:lnSpc>
              <a:buFontTx/>
              <a:buNone/>
            </a:pPr>
            <a:r>
              <a:rPr lang="en-GB" sz="1600" dirty="0" smtClean="0">
                <a:solidFill>
                  <a:srgbClr val="7030A0"/>
                </a:solidFill>
                <a:latin typeface="Courier New" pitchFamily="49" charset="0"/>
              </a:rPr>
              <a:t>}</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For loop</a:t>
            </a:r>
          </a:p>
        </p:txBody>
      </p:sp>
      <p:sp>
        <p:nvSpPr>
          <p:cNvPr id="139267" name="Rectangle 3"/>
          <p:cNvSpPr>
            <a:spLocks noGrp="1" noChangeArrowheads="1"/>
          </p:cNvSpPr>
          <p:nvPr>
            <p:ph type="body" idx="1"/>
          </p:nvPr>
        </p:nvSpPr>
        <p:spPr>
          <a:xfrm>
            <a:off x="381000" y="1447801"/>
            <a:ext cx="8305800" cy="5105400"/>
          </a:xfrm>
        </p:spPr>
        <p:txBody>
          <a:bodyPr>
            <a:noAutofit/>
          </a:bodyPr>
          <a:lstStyle/>
          <a:p>
            <a:pPr>
              <a:lnSpc>
                <a:spcPct val="90000"/>
              </a:lnSpc>
            </a:pPr>
            <a:r>
              <a:rPr lang="en-GB" sz="2200" dirty="0" smtClean="0">
                <a:latin typeface="Times New Roman" panose="02020603050405020304" pitchFamily="18" charset="0"/>
                <a:cs typeface="Times New Roman" panose="02020603050405020304" pitchFamily="18" charset="0"/>
              </a:rPr>
              <a:t>Nested for:</a:t>
            </a:r>
          </a:p>
          <a:p>
            <a:pPr>
              <a:lnSpc>
                <a:spcPct val="90000"/>
              </a:lnSpc>
              <a:buNone/>
            </a:pPr>
            <a:endParaRPr lang="en-GB" sz="2200" dirty="0" smtClean="0">
              <a:latin typeface="Times New Roman" panose="02020603050405020304" pitchFamily="18" charset="0"/>
              <a:cs typeface="Times New Roman" panose="02020603050405020304" pitchFamily="18" charset="0"/>
            </a:endParaRPr>
          </a:p>
          <a:p>
            <a:pPr>
              <a:lnSpc>
                <a:spcPct val="90000"/>
              </a:lnSpc>
            </a:pPr>
            <a:endParaRPr lang="en-GB" sz="2200" dirty="0" smtClean="0">
              <a:latin typeface="Times New Roman" panose="02020603050405020304" pitchFamily="18" charset="0"/>
              <a:cs typeface="Times New Roman" panose="02020603050405020304" pitchFamily="18" charset="0"/>
            </a:endParaRPr>
          </a:p>
          <a:p>
            <a:pPr lvl="1">
              <a:lnSpc>
                <a:spcPct val="90000"/>
              </a:lnSpc>
              <a:buFont typeface="Wingdings" pitchFamily="2" charset="2"/>
              <a:buNone/>
            </a:pPr>
            <a:endParaRPr lang="en-US" sz="2200" dirty="0" smtClean="0">
              <a:latin typeface="Times New Roman" panose="02020603050405020304" pitchFamily="18" charset="0"/>
              <a:cs typeface="Times New Roman" panose="02020603050405020304" pitchFamily="18" charset="0"/>
            </a:endParaRPr>
          </a:p>
          <a:p>
            <a:pPr lvl="1">
              <a:lnSpc>
                <a:spcPct val="90000"/>
              </a:lnSpc>
              <a:buFont typeface="Wingdings" pitchFamily="2" charset="2"/>
              <a:buNone/>
            </a:pPr>
            <a:endParaRPr lang="en-US" sz="2200" dirty="0">
              <a:latin typeface="Times New Roman" panose="02020603050405020304" pitchFamily="18" charset="0"/>
              <a:cs typeface="Times New Roman" panose="02020603050405020304" pitchFamily="18" charset="0"/>
            </a:endParaRPr>
          </a:p>
        </p:txBody>
      </p:sp>
      <p:sp>
        <p:nvSpPr>
          <p:cNvPr id="8" name="Rectangle 7"/>
          <p:cNvSpPr/>
          <p:nvPr/>
        </p:nvSpPr>
        <p:spPr>
          <a:xfrm>
            <a:off x="304800" y="1981200"/>
            <a:ext cx="8458200"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90000"/>
              </a:lnSpc>
              <a:buFontTx/>
              <a:buNone/>
            </a:pPr>
            <a:r>
              <a:rPr lang="en-GB" sz="1600" dirty="0" smtClean="0">
                <a:solidFill>
                  <a:srgbClr val="7030A0"/>
                </a:solidFill>
                <a:latin typeface="Courier New" pitchFamily="49" charset="0"/>
              </a:rPr>
              <a:t>for ( j = 0; j &lt; 10; j++ ) {</a:t>
            </a:r>
          </a:p>
          <a:p>
            <a:pPr lvl="1">
              <a:lnSpc>
                <a:spcPct val="90000"/>
              </a:lnSpc>
              <a:buFontTx/>
              <a:buNone/>
            </a:pPr>
            <a:r>
              <a:rPr lang="en-GB" sz="1600" dirty="0" smtClean="0">
                <a:solidFill>
                  <a:srgbClr val="7030A0"/>
                </a:solidFill>
                <a:latin typeface="Courier New" pitchFamily="49" charset="0"/>
              </a:rPr>
              <a:t>	for (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 0;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&lt; 20; </a:t>
            </a:r>
            <a:r>
              <a:rPr lang="en-GB" sz="1600" dirty="0" err="1" smtClean="0">
                <a:solidFill>
                  <a:srgbClr val="7030A0"/>
                </a:solidFill>
                <a:latin typeface="Courier New" pitchFamily="49" charset="0"/>
              </a:rPr>
              <a:t>i</a:t>
            </a:r>
            <a:r>
              <a:rPr lang="en-GB" sz="1600" dirty="0" smtClean="0">
                <a:solidFill>
                  <a:srgbClr val="7030A0"/>
                </a:solidFill>
                <a:latin typeface="Courier New" pitchFamily="49" charset="0"/>
              </a:rPr>
              <a:t>++ ){</a:t>
            </a:r>
          </a:p>
          <a:p>
            <a:pPr lvl="1">
              <a:lnSpc>
                <a:spcPct val="90000"/>
              </a:lnSpc>
              <a:buFontTx/>
              <a:buNone/>
            </a:pPr>
            <a:r>
              <a:rPr lang="en-GB" sz="1600" dirty="0" smtClean="0">
                <a:solidFill>
                  <a:srgbClr val="7030A0"/>
                </a:solidFill>
                <a:latin typeface="Courier New" pitchFamily="49" charset="0"/>
              </a:rPr>
              <a:t>		// this code body will execute 200 times</a:t>
            </a:r>
          </a:p>
          <a:p>
            <a:pPr lvl="1">
              <a:lnSpc>
                <a:spcPct val="90000"/>
              </a:lnSpc>
              <a:buFontTx/>
              <a:buNone/>
            </a:pPr>
            <a:r>
              <a:rPr lang="en-GB" sz="1600" dirty="0" smtClean="0">
                <a:solidFill>
                  <a:srgbClr val="7030A0"/>
                </a:solidFill>
                <a:latin typeface="Courier New" pitchFamily="49" charset="0"/>
              </a:rPr>
              <a:t>	}</a:t>
            </a:r>
          </a:p>
          <a:p>
            <a:pPr lvl="1">
              <a:lnSpc>
                <a:spcPct val="90000"/>
              </a:lnSpc>
              <a:buFontTx/>
              <a:buNone/>
            </a:pPr>
            <a:r>
              <a:rPr lang="en-GB" sz="1600" dirty="0" smtClean="0">
                <a:solidFill>
                  <a:srgbClr val="7030A0"/>
                </a:solidFill>
                <a:latin typeface="Courier New" pitchFamily="49" charset="0"/>
              </a:rPr>
              <a:t>}</a:t>
            </a:r>
          </a:p>
          <a:p>
            <a:pPr lvl="1">
              <a:lnSpc>
                <a:spcPct val="90000"/>
              </a:lnSpc>
              <a:buFont typeface="Wingdings" pitchFamily="2" charset="2"/>
              <a:buNone/>
            </a:pPr>
            <a:endParaRPr lang="en-US" sz="1600" dirty="0" smtClean="0">
              <a:solidFill>
                <a:srgbClr val="7030A0"/>
              </a:solidFill>
              <a:latin typeface="Arial Unicode MS" pitchFamily="34" charset="-128"/>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For loop</a:t>
            </a:r>
          </a:p>
        </p:txBody>
      </p:sp>
      <p:sp>
        <p:nvSpPr>
          <p:cNvPr id="3" name="Content Placeholder 2"/>
          <p:cNvSpPr>
            <a:spLocks noGrp="1"/>
          </p:cNvSpPr>
          <p:nvPr>
            <p:ph idx="1"/>
          </p:nvPr>
        </p:nvSpPr>
        <p:spPr>
          <a:xfrm>
            <a:off x="152400" y="1600200"/>
            <a:ext cx="8534400" cy="4525963"/>
          </a:xfrm>
        </p:spPr>
        <p:txBody>
          <a:bodyPr>
            <a:normAutofit/>
          </a:bodyPr>
          <a:lstStyle/>
          <a:p>
            <a:pPr lvl="1">
              <a:lnSpc>
                <a:spcPct val="150000"/>
              </a:lnSpc>
              <a:buFont typeface="Wingdings" pitchFamily="2" charset="2"/>
              <a:buNone/>
            </a:pPr>
            <a:r>
              <a:rPr lang="en-US" sz="2200" b="1" dirty="0" smtClean="0">
                <a:latin typeface="Times New Roman" panose="02020603050405020304" pitchFamily="18" charset="0"/>
                <a:cs typeface="Times New Roman" panose="02020603050405020304" pitchFamily="18" charset="0"/>
              </a:rPr>
              <a:t>Exercise</a:t>
            </a:r>
          </a:p>
          <a:p>
            <a:pPr lvl="1">
              <a:lnSpc>
                <a:spcPct val="150000"/>
              </a:lnSpc>
              <a:buNone/>
            </a:pPr>
            <a:r>
              <a:rPr lang="en-US" sz="2200" dirty="0" smtClean="0">
                <a:latin typeface="Times New Roman" panose="02020603050405020304" pitchFamily="18" charset="0"/>
                <a:cs typeface="Times New Roman" panose="02020603050405020304" pitchFamily="18" charset="0"/>
              </a:rPr>
              <a:t>Write a program to calculate the factorial of a given integer</a:t>
            </a:r>
          </a:p>
          <a:p>
            <a:pPr>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219200" y="122238"/>
            <a:ext cx="6781800" cy="12954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While and Do-While Statements</a:t>
            </a:r>
          </a:p>
        </p:txBody>
      </p:sp>
      <p:sp>
        <p:nvSpPr>
          <p:cNvPr id="141315" name="Rectangle 3"/>
          <p:cNvSpPr>
            <a:spLocks noGrp="1" noChangeArrowheads="1"/>
          </p:cNvSpPr>
          <p:nvPr>
            <p:ph type="body" idx="1"/>
          </p:nvPr>
        </p:nvSpPr>
        <p:spPr>
          <a:xfrm>
            <a:off x="152400" y="1719263"/>
            <a:ext cx="8763000" cy="4910137"/>
          </a:xfrm>
        </p:spPr>
        <p:txBody>
          <a:bodyPr>
            <a:normAutofit/>
          </a:bodyPr>
          <a:lstStyle/>
          <a:p>
            <a:pPr>
              <a:lnSpc>
                <a:spcPct val="90000"/>
              </a:lnSpc>
            </a:pPr>
            <a:r>
              <a:rPr lang="en-US" sz="2200" dirty="0">
                <a:latin typeface="Times New Roman" panose="02020603050405020304" pitchFamily="18" charset="0"/>
                <a:cs typeface="Times New Roman" panose="02020603050405020304" pitchFamily="18" charset="0"/>
              </a:rPr>
              <a:t>Continuously executes some statements while a condition remain true</a:t>
            </a:r>
          </a:p>
          <a:p>
            <a:pPr>
              <a:lnSpc>
                <a:spcPct val="90000"/>
              </a:lnSpc>
              <a:buFont typeface="Wingdings" pitchFamily="2" charset="2"/>
              <a:buNone/>
            </a:pPr>
            <a:endParaRPr lang="en-US" sz="2200" dirty="0">
              <a:latin typeface="Times New Roman" panose="02020603050405020304" pitchFamily="18" charset="0"/>
              <a:cs typeface="Times New Roman" panose="02020603050405020304" pitchFamily="18" charset="0"/>
            </a:endParaRPr>
          </a:p>
          <a:p>
            <a:pPr>
              <a:lnSpc>
                <a:spcPct val="90000"/>
              </a:lnSpc>
              <a:buNone/>
            </a:pPr>
            <a:r>
              <a:rPr lang="en-US" sz="2200" dirty="0">
                <a:latin typeface="Times New Roman" panose="02020603050405020304" pitchFamily="18" charset="0"/>
                <a:cs typeface="Times New Roman" panose="02020603050405020304" pitchFamily="18" charset="0"/>
              </a:rPr>
              <a:t>while (</a:t>
            </a:r>
            <a:r>
              <a:rPr lang="en-US" sz="2200" i="1" dirty="0">
                <a:latin typeface="Times New Roman" panose="02020603050405020304" pitchFamily="18" charset="0"/>
                <a:cs typeface="Times New Roman" panose="02020603050405020304" pitchFamily="18" charset="0"/>
              </a:rPr>
              <a:t>expression</a:t>
            </a:r>
            <a:r>
              <a:rPr lang="en-US" sz="2200" dirty="0">
                <a:latin typeface="Times New Roman" panose="02020603050405020304" pitchFamily="18" charset="0"/>
                <a:cs typeface="Times New Roman" panose="02020603050405020304" pitchFamily="18" charset="0"/>
              </a:rPr>
              <a:t>) { </a:t>
            </a:r>
          </a:p>
          <a:p>
            <a:pPr>
              <a:lnSpc>
                <a:spcPct val="90000"/>
              </a:lnSpc>
              <a:buFont typeface="Wingdings" pitchFamily="2" charset="2"/>
              <a:buNone/>
            </a:pPr>
            <a:r>
              <a:rPr lang="en-US" sz="2200" i="1" dirty="0">
                <a:latin typeface="Times New Roman" panose="02020603050405020304" pitchFamily="18" charset="0"/>
                <a:cs typeface="Times New Roman" panose="02020603050405020304" pitchFamily="18" charset="0"/>
              </a:rPr>
              <a:t>		statement(s)</a:t>
            </a:r>
            <a:r>
              <a:rPr lang="en-US" sz="2200" dirty="0">
                <a:latin typeface="Times New Roman" panose="02020603050405020304" pitchFamily="18" charset="0"/>
                <a:cs typeface="Times New Roman" panose="02020603050405020304" pitchFamily="18" charset="0"/>
              </a:rPr>
              <a:t> </a:t>
            </a:r>
          </a:p>
          <a:p>
            <a:pPr>
              <a:lnSpc>
                <a:spcPct val="90000"/>
              </a:lnSpc>
              <a:buFont typeface="Wingdings" pitchFamily="2" charset="2"/>
              <a:buNone/>
            </a:pPr>
            <a:r>
              <a:rPr lang="en-US" sz="2200" dirty="0">
                <a:latin typeface="Times New Roman" panose="02020603050405020304" pitchFamily="18" charset="0"/>
                <a:cs typeface="Times New Roman" panose="02020603050405020304" pitchFamily="18" charset="0"/>
              </a:rPr>
              <a:t>	}</a:t>
            </a:r>
          </a:p>
          <a:p>
            <a:pPr>
              <a:lnSpc>
                <a:spcPct val="90000"/>
              </a:lnSpc>
            </a:pPr>
            <a:endParaRPr lang="en-US" sz="2200" dirty="0">
              <a:latin typeface="Times New Roman" panose="02020603050405020304" pitchFamily="18" charset="0"/>
              <a:cs typeface="Times New Roman" panose="02020603050405020304" pitchFamily="18" charset="0"/>
            </a:endParaRPr>
          </a:p>
          <a:p>
            <a:pPr>
              <a:lnSpc>
                <a:spcPct val="90000"/>
              </a:lnSpc>
              <a:buNone/>
            </a:pPr>
            <a:r>
              <a:rPr lang="en-US" sz="2200" dirty="0">
                <a:latin typeface="Times New Roman" panose="02020603050405020304" pitchFamily="18" charset="0"/>
                <a:cs typeface="Times New Roman" panose="02020603050405020304" pitchFamily="18" charset="0"/>
              </a:rPr>
              <a:t>do { </a:t>
            </a:r>
          </a:p>
          <a:p>
            <a:pPr>
              <a:lnSpc>
                <a:spcPct val="90000"/>
              </a:lnSpc>
              <a:buFont typeface="Wingdings" pitchFamily="2" charset="2"/>
              <a:buNone/>
            </a:pPr>
            <a:r>
              <a:rPr lang="en-US" sz="2200" i="1" dirty="0">
                <a:latin typeface="Times New Roman" panose="02020603050405020304" pitchFamily="18" charset="0"/>
                <a:cs typeface="Times New Roman" panose="02020603050405020304" pitchFamily="18" charset="0"/>
              </a:rPr>
              <a:t>	   statement(s)</a:t>
            </a:r>
            <a:r>
              <a:rPr lang="en-US" sz="2200" dirty="0">
                <a:latin typeface="Times New Roman" panose="02020603050405020304" pitchFamily="18" charset="0"/>
                <a:cs typeface="Times New Roman" panose="02020603050405020304" pitchFamily="18" charset="0"/>
              </a:rPr>
              <a:t> </a:t>
            </a:r>
          </a:p>
          <a:p>
            <a:pPr>
              <a:lnSpc>
                <a:spcPct val="90000"/>
              </a:lnSpc>
              <a:buFont typeface="Wingdings" pitchFamily="2" charset="2"/>
              <a:buNone/>
            </a:pPr>
            <a:r>
              <a:rPr lang="en-US" sz="2200" dirty="0">
                <a:latin typeface="Times New Roman" panose="02020603050405020304" pitchFamily="18" charset="0"/>
                <a:cs typeface="Times New Roman" panose="02020603050405020304" pitchFamily="18" charset="0"/>
              </a:rPr>
              <a:t>	} while (</a:t>
            </a:r>
            <a:r>
              <a:rPr lang="en-US" sz="2200" i="1" dirty="0">
                <a:latin typeface="Times New Roman" panose="02020603050405020304" pitchFamily="18" charset="0"/>
                <a:cs typeface="Times New Roman" panose="02020603050405020304" pitchFamily="18" charset="0"/>
              </a:rPr>
              <a:t>expression</a:t>
            </a:r>
            <a:r>
              <a:rPr lang="en-US" sz="2200" dirty="0">
                <a:latin typeface="Times New Roman" panose="02020603050405020304" pitchFamily="18" charset="0"/>
                <a:cs typeface="Times New Roman" panose="02020603050405020304" pitchFamily="18" charset="0"/>
              </a:rPr>
              <a:t>); </a:t>
            </a:r>
          </a:p>
          <a:p>
            <a:pPr>
              <a:lnSpc>
                <a:spcPct val="90000"/>
              </a:lnSpc>
              <a:buFont typeface="Wingdings" pitchFamily="2" charset="2"/>
              <a:buNone/>
            </a:pPr>
            <a:endParaRPr lang="en-US"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1524000"/>
            <a:ext cx="9067800" cy="2819399"/>
          </a:xfrm>
          <a:prstGeom prst="rect">
            <a:avLst/>
          </a:prstGeom>
          <a:extLst/>
        </p:spPr>
        <p:txBody>
          <a:bodyPr>
            <a:noAutofit/>
          </a:bodyPr>
          <a:lstStyle>
            <a:defPPr>
              <a:defRPr lang="en-US"/>
            </a:defPPr>
            <a:lvl1pPr marL="365760" marR="0" lvl="0" indent="-283464" defTabSz="914400" eaLnBrk="1" fontAlgn="auto" latinLnBrk="0" hangingPunct="1">
              <a:lnSpc>
                <a:spcPct val="150000"/>
              </a:lnSpc>
              <a:spcBef>
                <a:spcPts val="600"/>
              </a:spcBef>
              <a:spcAft>
                <a:spcPts val="0"/>
              </a:spcAft>
              <a:buClr>
                <a:schemeClr val="accent1"/>
              </a:buClr>
              <a:buSzPct val="80000"/>
              <a:buFont typeface="Wingdings 2"/>
              <a:buChar char=""/>
              <a:tabLst/>
              <a:defRPr kumimoji="0" b="0" i="0" u="none" strike="noStrike" cap="none" spc="0" normalizeH="0" baseline="0">
                <a:ln>
                  <a:noFill/>
                </a:ln>
                <a:effectLst/>
                <a:uLnTx/>
                <a:uFillTx/>
                <a:cs typeface="Times New Roman" panose="02020603050405020304" pitchFamily="18" charset="0"/>
              </a:defRPr>
            </a:lvl1pPr>
          </a:lstStyle>
          <a:p>
            <a:r>
              <a:rPr lang="en-GB" altLang="en-US" sz="2200" dirty="0"/>
              <a:t>Traditionally, source code had to be compiled for the target hardware and OS platform:</a:t>
            </a:r>
          </a:p>
        </p:txBody>
      </p:sp>
      <p:sp>
        <p:nvSpPr>
          <p:cNvPr id="9219" name="Text Box 3"/>
          <p:cNvSpPr txBox="1">
            <a:spLocks noChangeArrowheads="1"/>
          </p:cNvSpPr>
          <p:nvPr/>
        </p:nvSpPr>
        <p:spPr bwMode="auto">
          <a:xfrm>
            <a:off x="2611338" y="447699"/>
            <a:ext cx="3752898" cy="984885"/>
          </a:xfrm>
          <a:prstGeom prst="rect">
            <a:avLst/>
          </a:prstGeom>
          <a:extLst/>
        </p:spPr>
        <p:txBody>
          <a:bodyPr vert="horz" lIns="91440" tIns="45720" rIns="91440" bIns="45720" rtlCol="0" anchor="ctr">
            <a:normAutofit lnSpcReduction="10000"/>
          </a:bodyPr>
          <a:lstStyle>
            <a:lvl1pPr algn="ctr" defTabSz="914400" eaLnBrk="1" latinLnBrk="0" hangingPunct="1">
              <a:buNone/>
              <a:defRPr sz="3200" b="1">
                <a:ea typeface="+mj-ea"/>
                <a:cs typeface="Times New Roman" panose="02020603050405020304" pitchFamily="18" charset="0"/>
              </a:defRPr>
            </a:lvl1pPr>
          </a:lstStyle>
          <a:p>
            <a:r>
              <a:rPr lang="en-GB" altLang="en-US" dirty="0"/>
              <a:t>The Java Virtual Machine.</a:t>
            </a:r>
          </a:p>
        </p:txBody>
      </p:sp>
      <p:pic>
        <p:nvPicPr>
          <p:cNvPr id="2" name="Picture 1"/>
          <p:cNvPicPr>
            <a:picLocks noChangeAspect="1"/>
          </p:cNvPicPr>
          <p:nvPr/>
        </p:nvPicPr>
        <p:blipFill>
          <a:blip r:embed="rId3"/>
          <a:stretch>
            <a:fillRect/>
          </a:stretch>
        </p:blipFill>
        <p:spPr>
          <a:xfrm>
            <a:off x="1524000" y="3186111"/>
            <a:ext cx="5457825" cy="2314575"/>
          </a:xfrm>
          <a:prstGeom prst="rect">
            <a:avLst/>
          </a:prstGeom>
        </p:spPr>
      </p:pic>
      <p:sp>
        <p:nvSpPr>
          <p:cNvPr id="3" name="Slide Number Placeholder 2"/>
          <p:cNvSpPr>
            <a:spLocks noGrp="1"/>
          </p:cNvSpPr>
          <p:nvPr>
            <p:ph type="sldNum" sz="quarter" idx="12"/>
          </p:nvPr>
        </p:nvSpPr>
        <p:spPr/>
        <p:txBody>
          <a:bodyPr/>
          <a:lstStyle/>
          <a:p>
            <a:pPr>
              <a:defRPr/>
            </a:pPr>
            <a:fld id="{F39F0C1C-43C1-4C54-B1E6-521C5B141B5A}" type="slidenum">
              <a:rPr lang="en-US" smtClean="0"/>
              <a:pPr>
                <a:defRPr/>
              </a:pPr>
              <a:t>7</a:t>
            </a:fld>
            <a:endParaRPr lang="en-US"/>
          </a:p>
        </p:txBody>
      </p:sp>
    </p:spTree>
    <p:extLst>
      <p:ext uri="{BB962C8B-B14F-4D97-AF65-F5344CB8AC3E}">
        <p14:creationId xmlns:p14="http://schemas.microsoft.com/office/powerpoint/2010/main" val="5290979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066800" y="122238"/>
            <a:ext cx="6934200" cy="12954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While and Do-While Statements</a:t>
            </a:r>
          </a:p>
        </p:txBody>
      </p:sp>
      <p:sp>
        <p:nvSpPr>
          <p:cNvPr id="142339" name="Rectangle 3"/>
          <p:cNvSpPr>
            <a:spLocks noGrp="1" noChangeArrowheads="1"/>
          </p:cNvSpPr>
          <p:nvPr>
            <p:ph type="body" idx="1"/>
          </p:nvPr>
        </p:nvSpPr>
        <p:spPr>
          <a:xfrm>
            <a:off x="381000" y="1447800"/>
            <a:ext cx="8305800" cy="5105400"/>
          </a:xfrm>
        </p:spPr>
        <p:txBody>
          <a:bodyPr>
            <a:normAutofit/>
          </a:bodyPr>
          <a:lstStyle/>
          <a:p>
            <a:pPr>
              <a:lnSpc>
                <a:spcPct val="90000"/>
              </a:lnSpc>
            </a:pP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p>
          <a:p>
            <a:pPr>
              <a:lnSpc>
                <a:spcPct val="90000"/>
              </a:lnSpc>
            </a:pPr>
            <a:endParaRPr lang="en-US" sz="2200" dirty="0">
              <a:latin typeface="Times New Roman" panose="02020603050405020304" pitchFamily="18" charset="0"/>
              <a:cs typeface="Times New Roman" panose="02020603050405020304" pitchFamily="18" charset="0"/>
            </a:endParaRPr>
          </a:p>
          <a:p>
            <a:pPr>
              <a:lnSpc>
                <a:spcPct val="90000"/>
              </a:lnSpc>
            </a:pPr>
            <a:endParaRPr lang="en-US" sz="2200" dirty="0">
              <a:latin typeface="Times New Roman" panose="02020603050405020304" pitchFamily="18" charset="0"/>
              <a:cs typeface="Times New Roman" panose="02020603050405020304" pitchFamily="18" charset="0"/>
            </a:endParaRPr>
          </a:p>
          <a:p>
            <a:pPr>
              <a:lnSpc>
                <a:spcPct val="90000"/>
              </a:lnSpc>
              <a:buFont typeface="Wingdings" pitchFamily="2" charset="2"/>
              <a:buNone/>
            </a:pPr>
            <a:endParaRPr lang="en-US"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381000" y="2133600"/>
            <a:ext cx="8458200" cy="4343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endParaRPr lang="en-US" sz="1600" dirty="0" smtClean="0">
              <a:solidFill>
                <a:srgbClr val="7030A0"/>
              </a:solidFill>
              <a:latin typeface="Courier New" pitchFamily="49" charset="0"/>
              <a:cs typeface="Courier New" pitchFamily="49" charset="0"/>
            </a:endParaRPr>
          </a:p>
          <a:p>
            <a:pPr lvl="1">
              <a:lnSpc>
                <a:spcPct val="90000"/>
              </a:lnSpc>
              <a:buNone/>
            </a:pPr>
            <a:r>
              <a:rPr lang="en-US" sz="1600" dirty="0" err="1" smtClean="0">
                <a:solidFill>
                  <a:srgbClr val="7030A0"/>
                </a:solidFill>
                <a:latin typeface="Courier New" pitchFamily="49" charset="0"/>
                <a:cs typeface="Courier New" pitchFamily="49" charset="0"/>
              </a:rPr>
              <a:t>int</a:t>
            </a:r>
            <a:r>
              <a:rPr lang="en-US" sz="1600" dirty="0" smtClean="0">
                <a:solidFill>
                  <a:srgbClr val="7030A0"/>
                </a:solidFill>
                <a:latin typeface="Courier New" pitchFamily="49" charset="0"/>
                <a:cs typeface="Courier New" pitchFamily="49" charset="0"/>
              </a:rPr>
              <a:t> x=0;</a:t>
            </a:r>
          </a:p>
          <a:p>
            <a:pPr lvl="1">
              <a:lnSpc>
                <a:spcPct val="90000"/>
              </a:lnSpc>
              <a:buFont typeface="Wingdings" pitchFamily="2" charset="2"/>
              <a:buNone/>
            </a:pPr>
            <a:r>
              <a:rPr lang="en-US" sz="1600" dirty="0" smtClean="0">
                <a:solidFill>
                  <a:srgbClr val="7030A0"/>
                </a:solidFill>
                <a:latin typeface="Courier New" pitchFamily="49" charset="0"/>
                <a:cs typeface="Courier New" pitchFamily="49" charset="0"/>
              </a:rPr>
              <a:t>	while (x&lt;5) { </a:t>
            </a:r>
          </a:p>
          <a:p>
            <a:pPr>
              <a:lnSpc>
                <a:spcPct val="90000"/>
              </a:lnSpc>
              <a:buFont typeface="Wingdings" pitchFamily="2" charset="2"/>
              <a:buNone/>
            </a:pPr>
            <a:r>
              <a:rPr lang="en-US" sz="1600" i="1" dirty="0" smtClean="0">
                <a:solidFill>
                  <a:srgbClr val="7030A0"/>
                </a:solidFill>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System.out.println(“Iteration ” + x);</a:t>
            </a:r>
            <a:r>
              <a:rPr lang="en-US" sz="1600" i="1" dirty="0" smtClean="0">
                <a:solidFill>
                  <a:srgbClr val="7030A0"/>
                </a:solidFill>
                <a:latin typeface="Courier New" pitchFamily="49" charset="0"/>
                <a:cs typeface="Courier New" pitchFamily="49" charset="0"/>
              </a:rPr>
              <a:t>	</a:t>
            </a:r>
          </a:p>
          <a:p>
            <a:pPr>
              <a:lnSpc>
                <a:spcPct val="90000"/>
              </a:lnSpc>
              <a:buFont typeface="Wingdings" pitchFamily="2" charset="2"/>
              <a:buNone/>
            </a:pPr>
            <a:r>
              <a:rPr lang="en-US" sz="1600" i="1" dirty="0" smtClean="0">
                <a:solidFill>
                  <a:srgbClr val="7030A0"/>
                </a:solidFill>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x++;</a:t>
            </a:r>
            <a:r>
              <a:rPr lang="en-US" sz="1600" i="1" dirty="0" smtClean="0">
                <a:solidFill>
                  <a:srgbClr val="7030A0"/>
                </a:solidFill>
                <a:latin typeface="Courier New" pitchFamily="49" charset="0"/>
                <a:cs typeface="Courier New" pitchFamily="49" charset="0"/>
              </a:rPr>
              <a:t>	</a:t>
            </a:r>
            <a:endParaRPr lang="en-US" sz="1600" dirty="0" smtClean="0">
              <a:solidFill>
                <a:srgbClr val="7030A0"/>
              </a:solidFill>
              <a:latin typeface="Courier New" pitchFamily="49" charset="0"/>
              <a:cs typeface="Courier New" pitchFamily="49" charset="0"/>
            </a:endParaRPr>
          </a:p>
          <a:p>
            <a:pPr>
              <a:lnSpc>
                <a:spcPct val="90000"/>
              </a:lnSpc>
              <a:buFont typeface="Wingdings" pitchFamily="2" charset="2"/>
              <a:buNone/>
            </a:pPr>
            <a:r>
              <a:rPr lang="en-US" sz="1600" dirty="0" smtClean="0">
                <a:solidFill>
                  <a:srgbClr val="7030A0"/>
                </a:solidFill>
                <a:latin typeface="Courier New" pitchFamily="49" charset="0"/>
                <a:cs typeface="Courier New" pitchFamily="49" charset="0"/>
              </a:rPr>
              <a:t>	   }</a:t>
            </a:r>
          </a:p>
          <a:p>
            <a:pPr>
              <a:lnSpc>
                <a:spcPct val="90000"/>
              </a:lnSpc>
              <a:buFont typeface="Wingdings" pitchFamily="2" charset="2"/>
              <a:buNone/>
            </a:pPr>
            <a:endParaRPr lang="en-US" sz="1600" dirty="0" smtClean="0">
              <a:solidFill>
                <a:srgbClr val="7030A0"/>
              </a:solidFill>
              <a:latin typeface="Courier New" pitchFamily="49" charset="0"/>
              <a:cs typeface="Courier New" pitchFamily="49" charset="0"/>
            </a:endParaRPr>
          </a:p>
          <a:p>
            <a:pPr lvl="1">
              <a:lnSpc>
                <a:spcPct val="90000"/>
              </a:lnSpc>
              <a:buNone/>
            </a:pPr>
            <a:r>
              <a:rPr lang="en-US" sz="1600" dirty="0" err="1" smtClean="0">
                <a:solidFill>
                  <a:srgbClr val="7030A0"/>
                </a:solidFill>
                <a:latin typeface="Courier New" pitchFamily="49" charset="0"/>
                <a:cs typeface="Courier New" pitchFamily="49" charset="0"/>
              </a:rPr>
              <a:t>int</a:t>
            </a:r>
            <a:r>
              <a:rPr lang="en-US" sz="1600" dirty="0" smtClean="0">
                <a:solidFill>
                  <a:srgbClr val="7030A0"/>
                </a:solidFill>
                <a:latin typeface="Courier New" pitchFamily="49" charset="0"/>
                <a:cs typeface="Courier New" pitchFamily="49" charset="0"/>
              </a:rPr>
              <a:t> x=0;</a:t>
            </a:r>
          </a:p>
          <a:p>
            <a:pPr lvl="1">
              <a:lnSpc>
                <a:spcPct val="90000"/>
              </a:lnSpc>
              <a:buFont typeface="Wingdings" pitchFamily="2" charset="2"/>
              <a:buNone/>
            </a:pPr>
            <a:r>
              <a:rPr lang="en-US" sz="1600" dirty="0" smtClean="0">
                <a:solidFill>
                  <a:srgbClr val="7030A0"/>
                </a:solidFill>
                <a:latin typeface="Courier New" pitchFamily="49" charset="0"/>
                <a:cs typeface="Courier New" pitchFamily="49" charset="0"/>
              </a:rPr>
              <a:t>    do {</a:t>
            </a:r>
          </a:p>
          <a:p>
            <a:pPr lvl="1">
              <a:lnSpc>
                <a:spcPct val="90000"/>
              </a:lnSpc>
              <a:buFont typeface="Wingdings" pitchFamily="2" charset="2"/>
              <a:buNone/>
            </a:pPr>
            <a:r>
              <a:rPr lang="en-US" sz="1600" dirty="0" smtClean="0">
                <a:solidFill>
                  <a:srgbClr val="7030A0"/>
                </a:solidFill>
                <a:latin typeface="Courier New" pitchFamily="49" charset="0"/>
                <a:cs typeface="Courier New" pitchFamily="49" charset="0"/>
              </a:rPr>
              <a:t>		System.out.println(“Iteration ” + x);</a:t>
            </a:r>
            <a:r>
              <a:rPr lang="en-US" sz="1600" i="1" dirty="0" smtClean="0">
                <a:solidFill>
                  <a:srgbClr val="7030A0"/>
                </a:solidFill>
                <a:latin typeface="Courier New" pitchFamily="49" charset="0"/>
                <a:cs typeface="Courier New" pitchFamily="49" charset="0"/>
              </a:rPr>
              <a:t>	</a:t>
            </a:r>
          </a:p>
          <a:p>
            <a:pPr>
              <a:lnSpc>
                <a:spcPct val="90000"/>
              </a:lnSpc>
              <a:buFont typeface="Wingdings" pitchFamily="2" charset="2"/>
              <a:buNone/>
            </a:pPr>
            <a:r>
              <a:rPr lang="en-US" sz="1600" i="1" dirty="0" smtClean="0">
                <a:solidFill>
                  <a:srgbClr val="7030A0"/>
                </a:solidFill>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x++;</a:t>
            </a:r>
            <a:r>
              <a:rPr lang="en-US" sz="1600" i="1" dirty="0" smtClean="0">
                <a:solidFill>
                  <a:srgbClr val="7030A0"/>
                </a:solidFill>
                <a:latin typeface="Courier New" pitchFamily="49" charset="0"/>
                <a:cs typeface="Courier New" pitchFamily="49" charset="0"/>
              </a:rPr>
              <a:t>	</a:t>
            </a:r>
            <a:endParaRPr lang="en-US" sz="1600" dirty="0" smtClean="0">
              <a:solidFill>
                <a:srgbClr val="7030A0"/>
              </a:solidFill>
              <a:latin typeface="Courier New" pitchFamily="49" charset="0"/>
              <a:cs typeface="Courier New" pitchFamily="49" charset="0"/>
            </a:endParaRPr>
          </a:p>
          <a:p>
            <a:pPr>
              <a:lnSpc>
                <a:spcPct val="90000"/>
              </a:lnSpc>
              <a:buFont typeface="Wingdings" pitchFamily="2" charset="2"/>
              <a:buNone/>
            </a:pPr>
            <a:r>
              <a:rPr lang="en-US" sz="1600" dirty="0" smtClean="0">
                <a:solidFill>
                  <a:srgbClr val="7030A0"/>
                </a:solidFill>
                <a:latin typeface="Courier New" pitchFamily="49" charset="0"/>
                <a:cs typeface="Courier New" pitchFamily="49" charset="0"/>
              </a:rPr>
              <a:t>	   } while (x&lt;5);</a:t>
            </a:r>
          </a:p>
          <a:p>
            <a:pPr>
              <a:lnSpc>
                <a:spcPct val="90000"/>
              </a:lnSpc>
              <a:buFont typeface="Wingdings" pitchFamily="2" charset="2"/>
              <a:buNone/>
            </a:pPr>
            <a:endParaRPr lang="en-US" sz="1600" dirty="0" smtClean="0">
              <a:solidFill>
                <a:srgbClr val="7030A0"/>
              </a:solidFill>
              <a:latin typeface="Courier New" pitchFamily="49" charset="0"/>
              <a:cs typeface="Courier New" pitchFamily="49" charset="0"/>
            </a:endParaRPr>
          </a:p>
          <a:p>
            <a:pPr>
              <a:lnSpc>
                <a:spcPct val="90000"/>
              </a:lnSpc>
              <a:buFont typeface="Wingdings" pitchFamily="2" charset="2"/>
              <a:buNone/>
            </a:pPr>
            <a:endParaRPr lang="en-US" sz="1600" dirty="0">
              <a:solidFill>
                <a:srgbClr val="7030A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066800" y="122238"/>
            <a:ext cx="6934200" cy="12954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While and Do-While Statements</a:t>
            </a:r>
          </a:p>
        </p:txBody>
      </p:sp>
      <p:sp>
        <p:nvSpPr>
          <p:cNvPr id="142339" name="Rectangle 3"/>
          <p:cNvSpPr>
            <a:spLocks noGrp="1" noChangeArrowheads="1"/>
          </p:cNvSpPr>
          <p:nvPr>
            <p:ph type="body" idx="1"/>
          </p:nvPr>
        </p:nvSpPr>
        <p:spPr>
          <a:xfrm>
            <a:off x="228600" y="1447800"/>
            <a:ext cx="8610600" cy="5105400"/>
          </a:xfrm>
        </p:spPr>
        <p:txBody>
          <a:bodyPr>
            <a:normAutofit/>
          </a:bodyPr>
          <a:lstStyle/>
          <a:p>
            <a:pPr>
              <a:lnSpc>
                <a:spcPct val="150000"/>
              </a:lnSpc>
              <a:buFont typeface="Wingdings" pitchFamily="2" charset="2"/>
              <a:buNone/>
            </a:pPr>
            <a:r>
              <a:rPr lang="en-US" sz="2200" b="1" dirty="0" smtClean="0">
                <a:latin typeface="Times New Roman" panose="02020603050405020304" pitchFamily="18" charset="0"/>
                <a:cs typeface="Times New Roman" panose="02020603050405020304" pitchFamily="18" charset="0"/>
              </a:rPr>
              <a:t>Exercise</a:t>
            </a:r>
          </a:p>
          <a:p>
            <a:pPr>
              <a:lnSpc>
                <a:spcPct val="150000"/>
              </a:lnSpc>
            </a:pPr>
            <a:r>
              <a:rPr lang="en-US" sz="2200" dirty="0" smtClean="0">
                <a:latin typeface="Times New Roman" panose="02020603050405020304" pitchFamily="18" charset="0"/>
                <a:cs typeface="Times New Roman" panose="02020603050405020304" pitchFamily="18" charset="0"/>
              </a:rPr>
              <a:t>Write a method to calculate the factorial of a positive integer  </a:t>
            </a:r>
          </a:p>
          <a:p>
            <a:pPr lvl="1">
              <a:lnSpc>
                <a:spcPct val="150000"/>
              </a:lnSpc>
            </a:pPr>
            <a:r>
              <a:rPr lang="en-US" sz="2200" dirty="0" smtClean="0">
                <a:latin typeface="Times New Roman" panose="02020603050405020304" pitchFamily="18" charset="0"/>
                <a:cs typeface="Times New Roman" panose="02020603050405020304" pitchFamily="18" charset="0"/>
              </a:rPr>
              <a:t>Using a While Loop</a:t>
            </a:r>
          </a:p>
          <a:p>
            <a:pPr lvl="1">
              <a:lnSpc>
                <a:spcPct val="150000"/>
              </a:lnSpc>
            </a:pPr>
            <a:r>
              <a:rPr lang="en-US" sz="2200" dirty="0" smtClean="0">
                <a:latin typeface="Times New Roman" panose="02020603050405020304" pitchFamily="18" charset="0"/>
                <a:cs typeface="Times New Roman" panose="02020603050405020304" pitchFamily="18" charset="0"/>
              </a:rPr>
              <a:t>Using a Do-While Loop</a:t>
            </a: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Branching Statements</a:t>
            </a:r>
          </a:p>
        </p:txBody>
      </p:sp>
      <p:sp>
        <p:nvSpPr>
          <p:cNvPr id="144387" name="Rectangle 3"/>
          <p:cNvSpPr>
            <a:spLocks noGrp="1" noChangeArrowheads="1"/>
          </p:cNvSpPr>
          <p:nvPr>
            <p:ph type="body" idx="1"/>
          </p:nvPr>
        </p:nvSpPr>
        <p:spPr>
          <a:xfrm>
            <a:off x="0" y="1143000"/>
            <a:ext cx="8686800" cy="5410201"/>
          </a:xfrm>
        </p:spPr>
        <p:txBody>
          <a:bodyPr>
            <a:normAutofit/>
          </a:bodyPr>
          <a:lstStyle/>
          <a:p>
            <a:pPr>
              <a:lnSpc>
                <a:spcPct val="90000"/>
              </a:lnSpc>
            </a:pPr>
            <a:r>
              <a:rPr lang="en-US" sz="2200" b="1" dirty="0" smtClean="0">
                <a:latin typeface="Times New Roman" panose="02020603050405020304" pitchFamily="18" charset="0"/>
                <a:cs typeface="Times New Roman" panose="02020603050405020304" pitchFamily="18" charset="0"/>
              </a:rPr>
              <a:t>break</a:t>
            </a:r>
            <a:endParaRPr lang="en-US" sz="2200" b="1" dirty="0">
              <a:latin typeface="Times New Roman" panose="02020603050405020304" pitchFamily="18" charset="0"/>
              <a:cs typeface="Times New Roman" panose="02020603050405020304" pitchFamily="18" charset="0"/>
            </a:endParaRPr>
          </a:p>
          <a:p>
            <a:pPr lvl="1">
              <a:lnSpc>
                <a:spcPct val="90000"/>
              </a:lnSpc>
            </a:pPr>
            <a:r>
              <a:rPr lang="en-US" sz="2200" dirty="0">
                <a:latin typeface="Times New Roman" panose="02020603050405020304" pitchFamily="18" charset="0"/>
                <a:cs typeface="Times New Roman" panose="02020603050405020304" pitchFamily="18" charset="0"/>
              </a:rPr>
              <a:t>Used to terminate a switch statement or a loop</a:t>
            </a:r>
          </a:p>
          <a:p>
            <a:pPr lvl="1">
              <a:lnSpc>
                <a:spcPct val="90000"/>
              </a:lnSpc>
              <a:buFont typeface="Wingdings" pitchFamily="2" charset="2"/>
              <a:buNone/>
            </a:pPr>
            <a:endParaRPr lang="en-US" sz="2200" dirty="0">
              <a:latin typeface="Times New Roman" panose="02020603050405020304" pitchFamily="18" charset="0"/>
              <a:cs typeface="Times New Roman" panose="02020603050405020304" pitchFamily="18" charset="0"/>
            </a:endParaRPr>
          </a:p>
          <a:p>
            <a:pPr lvl="1">
              <a:lnSpc>
                <a:spcPct val="90000"/>
              </a:lnSpc>
            </a:pP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304800" y="2819400"/>
            <a:ext cx="8458200" cy="2057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90000"/>
              </a:lnSpc>
              <a:buFont typeface="Wingdings" pitchFamily="2" charset="2"/>
              <a:buNone/>
            </a:pPr>
            <a:r>
              <a:rPr lang="en-US" sz="1600" dirty="0" err="1" smtClean="0">
                <a:solidFill>
                  <a:srgbClr val="7030A0"/>
                </a:solidFill>
                <a:latin typeface="Arial Unicode MS" pitchFamily="34" charset="-128"/>
              </a:rPr>
              <a:t>int</a:t>
            </a:r>
            <a:r>
              <a:rPr lang="en-US" sz="1600" dirty="0" smtClean="0">
                <a:solidFill>
                  <a:srgbClr val="7030A0"/>
                </a:solidFill>
                <a:latin typeface="Arial Unicode MS" pitchFamily="34" charset="-128"/>
              </a:rPr>
              <a:t> x=0;</a:t>
            </a:r>
          </a:p>
          <a:p>
            <a:pPr lvl="1">
              <a:lnSpc>
                <a:spcPct val="90000"/>
              </a:lnSpc>
              <a:buFont typeface="Wingdings" pitchFamily="2" charset="2"/>
              <a:buNone/>
            </a:pPr>
            <a:r>
              <a:rPr lang="en-US" sz="1600" dirty="0" smtClean="0">
                <a:solidFill>
                  <a:srgbClr val="7030A0"/>
                </a:solidFill>
                <a:latin typeface="Arial Unicode MS" pitchFamily="34" charset="-128"/>
              </a:rPr>
              <a:t>		while (true) { </a:t>
            </a:r>
          </a:p>
          <a:p>
            <a:pPr>
              <a:lnSpc>
                <a:spcPct val="90000"/>
              </a:lnSpc>
              <a:buFont typeface="Wingdings" pitchFamily="2" charset="2"/>
              <a:buNone/>
            </a:pPr>
            <a:r>
              <a:rPr lang="en-US" sz="1600" i="1" dirty="0" smtClean="0">
                <a:solidFill>
                  <a:srgbClr val="7030A0"/>
                </a:solidFill>
                <a:latin typeface="Arial Unicode MS" pitchFamily="34" charset="-128"/>
              </a:rPr>
              <a:t>		   </a:t>
            </a:r>
            <a:r>
              <a:rPr lang="en-US" sz="1600" dirty="0" smtClean="0">
                <a:solidFill>
                  <a:srgbClr val="7030A0"/>
                </a:solidFill>
                <a:latin typeface="Arial Unicode MS" pitchFamily="34" charset="-128"/>
              </a:rPr>
              <a:t>System.out.println(“Iteration ” + x);</a:t>
            </a:r>
            <a:r>
              <a:rPr lang="en-US" sz="1600" i="1" dirty="0" smtClean="0">
                <a:solidFill>
                  <a:srgbClr val="7030A0"/>
                </a:solidFill>
                <a:latin typeface="Arial Unicode MS" pitchFamily="34" charset="-128"/>
              </a:rPr>
              <a:t>	</a:t>
            </a:r>
          </a:p>
          <a:p>
            <a:pPr>
              <a:lnSpc>
                <a:spcPct val="90000"/>
              </a:lnSpc>
              <a:buFont typeface="Wingdings" pitchFamily="2" charset="2"/>
              <a:buNone/>
            </a:pPr>
            <a:r>
              <a:rPr lang="en-US" sz="1600" i="1" dirty="0" smtClean="0">
                <a:solidFill>
                  <a:srgbClr val="7030A0"/>
                </a:solidFill>
                <a:latin typeface="Arial Unicode MS" pitchFamily="34" charset="-128"/>
              </a:rPr>
              <a:t>		   </a:t>
            </a:r>
            <a:r>
              <a:rPr lang="en-US" sz="1600" dirty="0" smtClean="0">
                <a:solidFill>
                  <a:srgbClr val="7030A0"/>
                </a:solidFill>
                <a:latin typeface="Arial Unicode MS" pitchFamily="34" charset="-128"/>
              </a:rPr>
              <a:t>x++;</a:t>
            </a:r>
            <a:r>
              <a:rPr lang="en-US" sz="1600" i="1" dirty="0" smtClean="0">
                <a:solidFill>
                  <a:srgbClr val="7030A0"/>
                </a:solidFill>
                <a:latin typeface="Arial Unicode MS" pitchFamily="34" charset="-128"/>
              </a:rPr>
              <a:t>	</a:t>
            </a:r>
          </a:p>
          <a:p>
            <a:pPr>
              <a:lnSpc>
                <a:spcPct val="90000"/>
              </a:lnSpc>
              <a:buFont typeface="Wingdings" pitchFamily="2" charset="2"/>
              <a:buNone/>
            </a:pPr>
            <a:r>
              <a:rPr lang="en-US" sz="1600" dirty="0" smtClean="0">
                <a:solidFill>
                  <a:srgbClr val="7030A0"/>
                </a:solidFill>
                <a:latin typeface="Arial Unicode MS" pitchFamily="34" charset="-128"/>
              </a:rPr>
              <a:t>		   if (x==5) {</a:t>
            </a:r>
          </a:p>
          <a:p>
            <a:pPr>
              <a:lnSpc>
                <a:spcPct val="90000"/>
              </a:lnSpc>
              <a:buFont typeface="Wingdings" pitchFamily="2" charset="2"/>
              <a:buNone/>
            </a:pPr>
            <a:r>
              <a:rPr lang="en-US" sz="1600" dirty="0" smtClean="0">
                <a:solidFill>
                  <a:srgbClr val="7030A0"/>
                </a:solidFill>
                <a:latin typeface="Arial Unicode MS" pitchFamily="34" charset="-128"/>
              </a:rPr>
              <a:t>		      break;</a:t>
            </a:r>
          </a:p>
          <a:p>
            <a:pPr>
              <a:lnSpc>
                <a:spcPct val="90000"/>
              </a:lnSpc>
              <a:buFont typeface="Wingdings" pitchFamily="2" charset="2"/>
              <a:buNone/>
            </a:pPr>
            <a:r>
              <a:rPr lang="en-US" sz="1600" dirty="0" smtClean="0">
                <a:solidFill>
                  <a:srgbClr val="7030A0"/>
                </a:solidFill>
                <a:latin typeface="Arial Unicode MS" pitchFamily="34" charset="-128"/>
              </a:rPr>
              <a:t>		   }</a:t>
            </a:r>
          </a:p>
          <a:p>
            <a:pPr>
              <a:lnSpc>
                <a:spcPct val="90000"/>
              </a:lnSpc>
              <a:buFont typeface="Wingdings" pitchFamily="2" charset="2"/>
              <a:buNone/>
            </a:pPr>
            <a:r>
              <a:rPr lang="en-US" sz="1600" dirty="0" smtClean="0">
                <a:solidFill>
                  <a:srgbClr val="7030A0"/>
                </a:solidFill>
                <a:latin typeface="Arial Unicode MS" pitchFamily="34" charset="-128"/>
              </a:rPr>
              <a:t>	   }</a:t>
            </a:r>
          </a:p>
          <a:p>
            <a:pPr>
              <a:lnSpc>
                <a:spcPct val="90000"/>
              </a:lnSpc>
              <a:buFont typeface="Wingdings" pitchFamily="2" charset="2"/>
              <a:buNone/>
            </a:pPr>
            <a:endParaRPr lang="en-US" sz="1600" dirty="0">
              <a:solidFill>
                <a:srgbClr val="7030A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Branching Statements</a:t>
            </a:r>
          </a:p>
        </p:txBody>
      </p:sp>
      <p:sp>
        <p:nvSpPr>
          <p:cNvPr id="144387" name="Rectangle 3"/>
          <p:cNvSpPr>
            <a:spLocks noGrp="1" noChangeArrowheads="1"/>
          </p:cNvSpPr>
          <p:nvPr>
            <p:ph type="body" idx="1"/>
          </p:nvPr>
        </p:nvSpPr>
        <p:spPr>
          <a:xfrm>
            <a:off x="152400" y="1524000"/>
            <a:ext cx="8534400" cy="5029201"/>
          </a:xfrm>
        </p:spPr>
        <p:txBody>
          <a:bodyPr>
            <a:normAutofit/>
          </a:bodyPr>
          <a:lstStyle/>
          <a:p>
            <a:pPr lvl="1">
              <a:lnSpc>
                <a:spcPct val="90000"/>
              </a:lnSpc>
              <a:buFont typeface="Wingdings" pitchFamily="2" charset="2"/>
              <a:buNone/>
            </a:pPr>
            <a:r>
              <a:rPr lang="en-US" sz="2200" b="1" dirty="0" smtClean="0">
                <a:latin typeface="Times New Roman" panose="02020603050405020304" pitchFamily="18" charset="0"/>
                <a:cs typeface="Times New Roman" panose="02020603050405020304" pitchFamily="18" charset="0"/>
              </a:rPr>
              <a:t>continue</a:t>
            </a:r>
          </a:p>
          <a:p>
            <a:pPr lvl="1">
              <a:lnSpc>
                <a:spcPct val="90000"/>
              </a:lnSpc>
            </a:pPr>
            <a:r>
              <a:rPr lang="en-US" sz="2200" dirty="0" smtClean="0">
                <a:latin typeface="Times New Roman" panose="02020603050405020304" pitchFamily="18" charset="0"/>
                <a:cs typeface="Times New Roman" panose="02020603050405020304" pitchFamily="18" charset="0"/>
              </a:rPr>
              <a:t>Used to skip a part of an iteration in a loop</a:t>
            </a:r>
          </a:p>
          <a:p>
            <a:pPr lvl="1">
              <a:lnSpc>
                <a:spcPct val="90000"/>
              </a:lnSpc>
            </a:pPr>
            <a:r>
              <a:rPr lang="en-US" sz="2200" dirty="0" err="1" smtClean="0">
                <a:latin typeface="Times New Roman" panose="02020603050405020304" pitchFamily="18" charset="0"/>
                <a:cs typeface="Times New Roman" panose="02020603050405020304" pitchFamily="18" charset="0"/>
              </a:rPr>
              <a:t>Eg</a:t>
            </a:r>
            <a:r>
              <a:rPr lang="en-US" sz="2200" dirty="0" smtClean="0">
                <a:latin typeface="Times New Roman" panose="02020603050405020304" pitchFamily="18" charset="0"/>
                <a:cs typeface="Times New Roman" panose="02020603050405020304" pitchFamily="18" charset="0"/>
              </a:rPr>
              <a:t>. </a:t>
            </a:r>
          </a:p>
          <a:p>
            <a:pPr lvl="1">
              <a:lnSpc>
                <a:spcPct val="90000"/>
              </a:lnSpc>
              <a:buFont typeface="Wingdings" pitchFamily="2" charset="2"/>
              <a:buNone/>
            </a:pP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304800" y="2971800"/>
            <a:ext cx="8458200" cy="289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90000"/>
              </a:lnSpc>
              <a:buFont typeface="Wingdings" pitchFamily="2" charset="2"/>
              <a:buNone/>
            </a:pPr>
            <a:r>
              <a:rPr lang="en-US" sz="1600" dirty="0" err="1" smtClean="0">
                <a:solidFill>
                  <a:srgbClr val="7030A0"/>
                </a:solidFill>
                <a:latin typeface="Courier New" pitchFamily="49" charset="0"/>
                <a:cs typeface="Courier New" pitchFamily="49" charset="0"/>
              </a:rPr>
              <a:t>int</a:t>
            </a:r>
            <a:r>
              <a:rPr lang="en-US" sz="1600" dirty="0" smtClean="0">
                <a:solidFill>
                  <a:srgbClr val="7030A0"/>
                </a:solidFill>
                <a:latin typeface="Courier New" pitchFamily="49" charset="0"/>
                <a:cs typeface="Courier New" pitchFamily="49" charset="0"/>
              </a:rPr>
              <a:t> x=0;</a:t>
            </a:r>
          </a:p>
          <a:p>
            <a:pPr lvl="1">
              <a:lnSpc>
                <a:spcPct val="90000"/>
              </a:lnSpc>
              <a:buFont typeface="Wingdings" pitchFamily="2" charset="2"/>
              <a:buNone/>
            </a:pPr>
            <a:r>
              <a:rPr lang="en-US" sz="1600" dirty="0" smtClean="0">
                <a:solidFill>
                  <a:srgbClr val="7030A0"/>
                </a:solidFill>
                <a:latin typeface="Courier New" pitchFamily="49" charset="0"/>
                <a:cs typeface="Courier New" pitchFamily="49" charset="0"/>
              </a:rPr>
              <a:t>while (x&lt;5) { </a:t>
            </a:r>
          </a:p>
          <a:p>
            <a:pPr lvl="2">
              <a:lnSpc>
                <a:spcPct val="90000"/>
              </a:lnSpc>
              <a:buFont typeface="Wingdings" pitchFamily="2" charset="2"/>
              <a:buNone/>
            </a:pPr>
            <a:r>
              <a:rPr lang="en-US" sz="1600" dirty="0" smtClean="0">
                <a:solidFill>
                  <a:srgbClr val="7030A0"/>
                </a:solidFill>
                <a:latin typeface="Courier New" pitchFamily="49" charset="0"/>
                <a:cs typeface="Courier New" pitchFamily="49" charset="0"/>
              </a:rPr>
              <a:t>x++; 	</a:t>
            </a:r>
          </a:p>
          <a:p>
            <a:pPr lvl="2">
              <a:lnSpc>
                <a:spcPct val="90000"/>
              </a:lnSpc>
              <a:buFont typeface="Wingdings" pitchFamily="2" charset="2"/>
              <a:buNone/>
            </a:pPr>
            <a:r>
              <a:rPr lang="en-US" sz="1600" dirty="0" smtClean="0">
                <a:solidFill>
                  <a:srgbClr val="7030A0"/>
                </a:solidFill>
                <a:latin typeface="Courier New" pitchFamily="49" charset="0"/>
                <a:cs typeface="Courier New" pitchFamily="49" charset="0"/>
              </a:rPr>
              <a:t>if (x==2) {</a:t>
            </a:r>
          </a:p>
          <a:p>
            <a:pPr lvl="3">
              <a:lnSpc>
                <a:spcPct val="90000"/>
              </a:lnSpc>
              <a:buFont typeface="Wingdings" pitchFamily="2" charset="2"/>
              <a:buNone/>
            </a:pPr>
            <a:r>
              <a:rPr lang="en-US" sz="1600" dirty="0" smtClean="0">
                <a:solidFill>
                  <a:srgbClr val="7030A0"/>
                </a:solidFill>
                <a:latin typeface="Courier New" pitchFamily="49" charset="0"/>
                <a:cs typeface="Courier New" pitchFamily="49" charset="0"/>
              </a:rPr>
              <a:t>continue;</a:t>
            </a:r>
          </a:p>
          <a:p>
            <a:pPr lvl="2">
              <a:lnSpc>
                <a:spcPct val="90000"/>
              </a:lnSpc>
              <a:buFont typeface="Wingdings" pitchFamily="2" charset="2"/>
              <a:buNone/>
            </a:pPr>
            <a:r>
              <a:rPr lang="en-US" sz="1600" dirty="0" smtClean="0">
                <a:solidFill>
                  <a:srgbClr val="7030A0"/>
                </a:solidFill>
                <a:latin typeface="Courier New" pitchFamily="49" charset="0"/>
                <a:cs typeface="Courier New" pitchFamily="49" charset="0"/>
              </a:rPr>
              <a:t>}</a:t>
            </a:r>
            <a:endParaRPr lang="en-US" sz="1600" dirty="0">
              <a:solidFill>
                <a:srgbClr val="7030A0"/>
              </a:solidFill>
              <a:latin typeface="Courier New" pitchFamily="49" charset="0"/>
              <a:cs typeface="Courier New" pitchFamily="49" charset="0"/>
            </a:endParaRPr>
          </a:p>
          <a:p>
            <a:pPr lvl="2">
              <a:lnSpc>
                <a:spcPct val="90000"/>
              </a:lnSpc>
              <a:buFont typeface="Wingdings" pitchFamily="2" charset="2"/>
              <a:buNone/>
            </a:pPr>
            <a:r>
              <a:rPr lang="en-US" sz="1600" dirty="0" err="1" smtClean="0">
                <a:solidFill>
                  <a:srgbClr val="7030A0"/>
                </a:solidFill>
                <a:latin typeface="Courier New" pitchFamily="49" charset="0"/>
                <a:cs typeface="Courier New" pitchFamily="49" charset="0"/>
              </a:rPr>
              <a:t>System.out.println</a:t>
            </a:r>
            <a:r>
              <a:rPr lang="en-US" sz="1600" dirty="0" smtClean="0">
                <a:solidFill>
                  <a:srgbClr val="7030A0"/>
                </a:solidFill>
                <a:latin typeface="Courier New" pitchFamily="49" charset="0"/>
                <a:cs typeface="Courier New" pitchFamily="49" charset="0"/>
              </a:rPr>
              <a:t>(“Iteration ” + x);</a:t>
            </a:r>
            <a:r>
              <a:rPr lang="en-US" sz="1600" i="1" dirty="0" smtClean="0">
                <a:solidFill>
                  <a:srgbClr val="7030A0"/>
                </a:solidFill>
                <a:latin typeface="Courier New" pitchFamily="49" charset="0"/>
                <a:cs typeface="Courier New" pitchFamily="49" charset="0"/>
              </a:rPr>
              <a:t>	</a:t>
            </a:r>
          </a:p>
          <a:p>
            <a:pPr lvl="1">
              <a:lnSpc>
                <a:spcPct val="90000"/>
              </a:lnSpc>
              <a:buFont typeface="Wingdings" pitchFamily="2" charset="2"/>
              <a:buNone/>
            </a:pPr>
            <a:r>
              <a:rPr lang="en-US" sz="1600" dirty="0" smtClean="0">
                <a:solidFill>
                  <a:srgbClr val="7030A0"/>
                </a:solidFill>
                <a:latin typeface="Courier New" pitchFamily="49" charset="0"/>
                <a:cs typeface="Courier New" pitchFamily="49" charset="0"/>
              </a:rPr>
              <a:t>}</a:t>
            </a:r>
            <a:endParaRPr lang="en-US" sz="1600" dirty="0">
              <a:solidFill>
                <a:srgbClr val="7030A0"/>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GB" sz="3200" b="1" dirty="0">
                <a:latin typeface="Times New Roman" panose="02020603050405020304" pitchFamily="18" charset="0"/>
                <a:cs typeface="Times New Roman" panose="02020603050405020304" pitchFamily="18" charset="0"/>
              </a:rPr>
              <a:t>Arrays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17638"/>
            <a:ext cx="9067800" cy="5059362"/>
          </a:xfrm>
        </p:spPr>
        <p:txBody>
          <a:bodyPr>
            <a:noAutofit/>
          </a:bodyPr>
          <a:lstStyle/>
          <a:p>
            <a:r>
              <a:rPr lang="en-GB" sz="2200" dirty="0" smtClean="0">
                <a:latin typeface="Times New Roman" panose="02020603050405020304" pitchFamily="18" charset="0"/>
                <a:cs typeface="Times New Roman" panose="02020603050405020304" pitchFamily="18" charset="0"/>
              </a:rPr>
              <a:t>Am array is a list of similar things</a:t>
            </a:r>
          </a:p>
          <a:p>
            <a:r>
              <a:rPr lang="en-GB" sz="2200" dirty="0" smtClean="0">
                <a:latin typeface="Times New Roman" panose="02020603050405020304" pitchFamily="18" charset="0"/>
                <a:cs typeface="Times New Roman" panose="02020603050405020304" pitchFamily="18" charset="0"/>
              </a:rPr>
              <a:t>An array has a fixed:</a:t>
            </a:r>
          </a:p>
          <a:p>
            <a:pPr lvl="1"/>
            <a:r>
              <a:rPr lang="en-GB" sz="2200" dirty="0" smtClean="0">
                <a:latin typeface="Times New Roman" panose="02020603050405020304" pitchFamily="18" charset="0"/>
                <a:cs typeface="Times New Roman" panose="02020603050405020304" pitchFamily="18" charset="0"/>
              </a:rPr>
              <a:t>name</a:t>
            </a:r>
          </a:p>
          <a:p>
            <a:pPr lvl="1"/>
            <a:r>
              <a:rPr lang="en-GB" sz="2200" dirty="0" smtClean="0">
                <a:latin typeface="Times New Roman" panose="02020603050405020304" pitchFamily="18" charset="0"/>
                <a:cs typeface="Times New Roman" panose="02020603050405020304" pitchFamily="18" charset="0"/>
              </a:rPr>
              <a:t>type</a:t>
            </a:r>
          </a:p>
          <a:p>
            <a:pPr lvl="1"/>
            <a:r>
              <a:rPr lang="en-GB" sz="2200" dirty="0" smtClean="0">
                <a:latin typeface="Times New Roman" panose="02020603050405020304" pitchFamily="18" charset="0"/>
                <a:cs typeface="Times New Roman" panose="02020603050405020304" pitchFamily="18" charset="0"/>
              </a:rPr>
              <a:t>length</a:t>
            </a:r>
          </a:p>
          <a:p>
            <a:r>
              <a:rPr lang="en-GB" sz="2200" dirty="0" smtClean="0">
                <a:latin typeface="Times New Roman" panose="02020603050405020304" pitchFamily="18" charset="0"/>
                <a:cs typeface="Times New Roman" panose="02020603050405020304" pitchFamily="18" charset="0"/>
              </a:rPr>
              <a:t>These must be declared when the array is created.</a:t>
            </a:r>
          </a:p>
          <a:p>
            <a:r>
              <a:rPr lang="en-GB" sz="2200" dirty="0" smtClean="0">
                <a:latin typeface="Times New Roman" panose="02020603050405020304" pitchFamily="18" charset="0"/>
                <a:cs typeface="Times New Roman" panose="02020603050405020304" pitchFamily="18" charset="0"/>
              </a:rPr>
              <a:t>Arrays sizes cannot be changed during the execution of the code</a:t>
            </a:r>
          </a:p>
          <a:p>
            <a:endParaRPr lang="en-GB" sz="2200" dirty="0" smtClean="0">
              <a:latin typeface="Times New Roman" panose="02020603050405020304" pitchFamily="18" charset="0"/>
              <a:cs typeface="Times New Roman" panose="02020603050405020304" pitchFamily="18" charset="0"/>
            </a:endParaRPr>
          </a:p>
          <a:p>
            <a:pPr>
              <a:buNone/>
            </a:pPr>
            <a:endParaRPr lang="en-GB" sz="2200" dirty="0" smtClean="0">
              <a:latin typeface="Times New Roman" panose="02020603050405020304" pitchFamily="18" charset="0"/>
              <a:cs typeface="Times New Roman" panose="02020603050405020304" pitchFamily="18" charset="0"/>
            </a:endParaRPr>
          </a:p>
          <a:p>
            <a:pPr lvl="1"/>
            <a:r>
              <a:rPr lang="en-GB" sz="2200" dirty="0" smtClean="0">
                <a:latin typeface="Times New Roman" panose="02020603050405020304" pitchFamily="18" charset="0"/>
                <a:cs typeface="Times New Roman" panose="02020603050405020304" pitchFamily="18" charset="0"/>
              </a:rPr>
              <a:t>myArray has room for 8 elements</a:t>
            </a:r>
          </a:p>
          <a:p>
            <a:pPr lvl="1"/>
            <a:r>
              <a:rPr lang="en-GB" sz="2200" dirty="0" smtClean="0">
                <a:latin typeface="Times New Roman" panose="02020603050405020304" pitchFamily="18" charset="0"/>
                <a:cs typeface="Times New Roman" panose="02020603050405020304" pitchFamily="18" charset="0"/>
              </a:rPr>
              <a:t>the elements are accessed by their index</a:t>
            </a:r>
          </a:p>
          <a:p>
            <a:pPr lvl="1"/>
            <a:r>
              <a:rPr lang="en-GB" sz="2200" dirty="0" smtClean="0">
                <a:latin typeface="Times New Roman" panose="02020603050405020304" pitchFamily="18" charset="0"/>
                <a:cs typeface="Times New Roman" panose="02020603050405020304" pitchFamily="18" charset="0"/>
              </a:rPr>
              <a:t>in Java, array indices start at 0</a:t>
            </a:r>
          </a:p>
          <a:p>
            <a:pPr>
              <a:buNone/>
            </a:pPr>
            <a:endParaRPr lang="en-US" sz="2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447800" y="4343400"/>
            <a:ext cx="5238750" cy="628650"/>
          </a:xfrm>
          <a:prstGeom prst="rect">
            <a:avLst/>
          </a:prstGeom>
        </p:spPr>
      </p:pic>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vert="horz" lIns="91440" tIns="45720" rIns="91440" bIns="45720" rtlCol="0" anchor="ctr">
            <a:normAutofit/>
          </a:bodyPr>
          <a:lstStyle/>
          <a:p>
            <a:r>
              <a:rPr lang="en-GB" sz="3200" b="1" dirty="0">
                <a:latin typeface="Times New Roman" panose="02020603050405020304" pitchFamily="18" charset="0"/>
                <a:cs typeface="Times New Roman" panose="02020603050405020304" pitchFamily="18" charset="0"/>
              </a:rPr>
              <a:t>Declaring Arrays</a:t>
            </a:r>
          </a:p>
        </p:txBody>
      </p:sp>
      <p:sp>
        <p:nvSpPr>
          <p:cNvPr id="64515" name="Rectangle 3"/>
          <p:cNvSpPr>
            <a:spLocks noGrp="1" noChangeArrowheads="1"/>
          </p:cNvSpPr>
          <p:nvPr>
            <p:ph type="body" idx="1"/>
          </p:nvPr>
        </p:nvSpPr>
        <p:spPr>
          <a:xfrm>
            <a:off x="152400" y="1600200"/>
            <a:ext cx="8534400" cy="4525963"/>
          </a:xfrm>
        </p:spPr>
        <p:txBody>
          <a:bodyPr>
            <a:normAutofit/>
          </a:bodyPr>
          <a:lstStyle/>
          <a:p>
            <a:pPr>
              <a:lnSpc>
                <a:spcPct val="150000"/>
              </a:lnSpc>
              <a:buFont typeface="Wingdings" pitchFamily="2" charset="2"/>
              <a:buNone/>
            </a:pPr>
            <a:r>
              <a:rPr lang="en-GB" sz="2200" dirty="0" err="1">
                <a:solidFill>
                  <a:srgbClr val="FF9900"/>
                </a:solidFill>
                <a:latin typeface="Times New Roman" panose="02020603050405020304" pitchFamily="18" charset="0"/>
                <a:cs typeface="Times New Roman" panose="02020603050405020304" pitchFamily="18" charset="0"/>
              </a:rPr>
              <a:t>int</a:t>
            </a:r>
            <a:r>
              <a:rPr lang="en-GB" sz="2200" dirty="0">
                <a:solidFill>
                  <a:srgbClr val="FF9900"/>
                </a:solidFill>
                <a:latin typeface="Times New Roman" panose="02020603050405020304" pitchFamily="18" charset="0"/>
                <a:cs typeface="Times New Roman" panose="02020603050405020304" pitchFamily="18" charset="0"/>
              </a:rPr>
              <a:t> myArray[];</a:t>
            </a:r>
          </a:p>
          <a:p>
            <a:pPr lvl="1">
              <a:lnSpc>
                <a:spcPct val="150000"/>
              </a:lnSpc>
              <a:buFontTx/>
              <a:buNone/>
            </a:pPr>
            <a:r>
              <a:rPr lang="en-GB" sz="2200" dirty="0">
                <a:latin typeface="Times New Roman" panose="02020603050405020304" pitchFamily="18" charset="0"/>
                <a:cs typeface="Times New Roman" panose="02020603050405020304" pitchFamily="18" charset="0"/>
              </a:rPr>
              <a:t>declares </a:t>
            </a:r>
            <a:r>
              <a:rPr lang="en-GB" sz="2200" i="1" dirty="0">
                <a:latin typeface="Times New Roman" panose="02020603050405020304" pitchFamily="18" charset="0"/>
                <a:cs typeface="Times New Roman" panose="02020603050405020304" pitchFamily="18" charset="0"/>
              </a:rPr>
              <a:t>myArray</a:t>
            </a:r>
            <a:r>
              <a:rPr lang="en-GB" sz="2200" dirty="0">
                <a:latin typeface="Times New Roman" panose="02020603050405020304" pitchFamily="18" charset="0"/>
                <a:cs typeface="Times New Roman" panose="02020603050405020304" pitchFamily="18" charset="0"/>
              </a:rPr>
              <a:t> to be an array of integers</a:t>
            </a:r>
          </a:p>
          <a:p>
            <a:pPr>
              <a:lnSpc>
                <a:spcPct val="150000"/>
              </a:lnSpc>
              <a:buFont typeface="Wingdings" pitchFamily="2" charset="2"/>
              <a:buNone/>
            </a:pPr>
            <a:r>
              <a:rPr lang="en-GB" sz="2200" dirty="0">
                <a:solidFill>
                  <a:srgbClr val="FF9900"/>
                </a:solidFill>
                <a:latin typeface="Times New Roman" panose="02020603050405020304" pitchFamily="18" charset="0"/>
                <a:cs typeface="Times New Roman" panose="02020603050405020304" pitchFamily="18" charset="0"/>
              </a:rPr>
              <a:t>myArray = </a:t>
            </a:r>
            <a:r>
              <a:rPr lang="en-GB" sz="2200" b="1" dirty="0">
                <a:solidFill>
                  <a:srgbClr val="FF9900"/>
                </a:solidFill>
                <a:latin typeface="Times New Roman" panose="02020603050405020304" pitchFamily="18" charset="0"/>
                <a:cs typeface="Times New Roman" panose="02020603050405020304" pitchFamily="18" charset="0"/>
              </a:rPr>
              <a:t>new</a:t>
            </a:r>
            <a:r>
              <a:rPr lang="en-GB" sz="2200" dirty="0">
                <a:solidFill>
                  <a:srgbClr val="FF9900"/>
                </a:solidFill>
                <a:latin typeface="Times New Roman" panose="02020603050405020304" pitchFamily="18" charset="0"/>
                <a:cs typeface="Times New Roman" panose="02020603050405020304" pitchFamily="18" charset="0"/>
              </a:rPr>
              <a:t> </a:t>
            </a:r>
            <a:r>
              <a:rPr lang="en-GB" sz="2200" dirty="0" err="1">
                <a:solidFill>
                  <a:srgbClr val="FF9900"/>
                </a:solidFill>
                <a:latin typeface="Times New Roman" panose="02020603050405020304" pitchFamily="18" charset="0"/>
                <a:cs typeface="Times New Roman" panose="02020603050405020304" pitchFamily="18" charset="0"/>
              </a:rPr>
              <a:t>int</a:t>
            </a:r>
            <a:r>
              <a:rPr lang="en-GB" sz="2200" dirty="0">
                <a:solidFill>
                  <a:srgbClr val="FF9900"/>
                </a:solidFill>
                <a:latin typeface="Times New Roman" panose="02020603050405020304" pitchFamily="18" charset="0"/>
                <a:cs typeface="Times New Roman" panose="02020603050405020304" pitchFamily="18" charset="0"/>
              </a:rPr>
              <a:t>[8];</a:t>
            </a:r>
          </a:p>
          <a:p>
            <a:pPr lvl="1">
              <a:lnSpc>
                <a:spcPct val="150000"/>
              </a:lnSpc>
              <a:buFontTx/>
              <a:buNone/>
            </a:pPr>
            <a:r>
              <a:rPr lang="en-GB" sz="2200" dirty="0">
                <a:latin typeface="Times New Roman" panose="02020603050405020304" pitchFamily="18" charset="0"/>
                <a:cs typeface="Times New Roman" panose="02020603050405020304" pitchFamily="18" charset="0"/>
              </a:rPr>
              <a:t>sets up 8 integer-sized spaces in memory, labelled </a:t>
            </a:r>
            <a:r>
              <a:rPr lang="en-GB" sz="2200" i="1" dirty="0" err="1">
                <a:latin typeface="Times New Roman" panose="02020603050405020304" pitchFamily="18" charset="0"/>
                <a:cs typeface="Times New Roman" panose="02020603050405020304" pitchFamily="18" charset="0"/>
              </a:rPr>
              <a:t>myArray</a:t>
            </a:r>
            <a:r>
              <a:rPr lang="en-GB" sz="2200" i="1" dirty="0">
                <a:latin typeface="Times New Roman" panose="02020603050405020304" pitchFamily="18" charset="0"/>
                <a:cs typeface="Times New Roman" panose="02020603050405020304" pitchFamily="18" charset="0"/>
              </a:rPr>
              <a:t>[0]</a:t>
            </a:r>
            <a:r>
              <a:rPr lang="en-GB" sz="2200" dirty="0">
                <a:latin typeface="Times New Roman" panose="02020603050405020304" pitchFamily="18" charset="0"/>
                <a:cs typeface="Times New Roman" panose="02020603050405020304" pitchFamily="18" charset="0"/>
              </a:rPr>
              <a:t> to </a:t>
            </a:r>
            <a:r>
              <a:rPr lang="en-GB" sz="2200" i="1" dirty="0" err="1">
                <a:latin typeface="Times New Roman" panose="02020603050405020304" pitchFamily="18" charset="0"/>
                <a:cs typeface="Times New Roman" panose="02020603050405020304" pitchFamily="18" charset="0"/>
              </a:rPr>
              <a:t>myArray</a:t>
            </a:r>
            <a:r>
              <a:rPr lang="en-GB" sz="2200" i="1" dirty="0">
                <a:latin typeface="Times New Roman" panose="02020603050405020304" pitchFamily="18" charset="0"/>
                <a:cs typeface="Times New Roman" panose="02020603050405020304" pitchFamily="18" charset="0"/>
              </a:rPr>
              <a:t>[7]</a:t>
            </a:r>
          </a:p>
          <a:p>
            <a:pPr>
              <a:lnSpc>
                <a:spcPct val="150000"/>
              </a:lnSpc>
              <a:buFont typeface="Wingdings" pitchFamily="2" charset="2"/>
              <a:buNone/>
            </a:pPr>
            <a:r>
              <a:rPr lang="en-GB" sz="2200" b="1" dirty="0" err="1">
                <a:solidFill>
                  <a:srgbClr val="FF9900"/>
                </a:solidFill>
                <a:latin typeface="Times New Roman" panose="02020603050405020304" pitchFamily="18" charset="0"/>
                <a:cs typeface="Times New Roman" panose="02020603050405020304" pitchFamily="18" charset="0"/>
              </a:rPr>
              <a:t>int</a:t>
            </a:r>
            <a:r>
              <a:rPr lang="en-GB" sz="2200" dirty="0">
                <a:solidFill>
                  <a:srgbClr val="FF9900"/>
                </a:solidFill>
                <a:latin typeface="Times New Roman" panose="02020603050405020304" pitchFamily="18" charset="0"/>
                <a:cs typeface="Times New Roman" panose="02020603050405020304" pitchFamily="18" charset="0"/>
              </a:rPr>
              <a:t> myArray[] = </a:t>
            </a:r>
            <a:r>
              <a:rPr lang="en-GB" sz="2200" b="1" dirty="0">
                <a:solidFill>
                  <a:srgbClr val="FF9900"/>
                </a:solidFill>
                <a:latin typeface="Times New Roman" panose="02020603050405020304" pitchFamily="18" charset="0"/>
                <a:cs typeface="Times New Roman" panose="02020603050405020304" pitchFamily="18" charset="0"/>
              </a:rPr>
              <a:t>new</a:t>
            </a:r>
            <a:r>
              <a:rPr lang="en-GB" sz="2200" dirty="0">
                <a:solidFill>
                  <a:srgbClr val="FF9900"/>
                </a:solidFill>
                <a:latin typeface="Times New Roman" panose="02020603050405020304" pitchFamily="18" charset="0"/>
                <a:cs typeface="Times New Roman" panose="02020603050405020304" pitchFamily="18" charset="0"/>
              </a:rPr>
              <a:t> </a:t>
            </a:r>
            <a:r>
              <a:rPr lang="en-GB" sz="2200" dirty="0" err="1">
                <a:solidFill>
                  <a:srgbClr val="FF9900"/>
                </a:solidFill>
                <a:latin typeface="Times New Roman" panose="02020603050405020304" pitchFamily="18" charset="0"/>
                <a:cs typeface="Times New Roman" panose="02020603050405020304" pitchFamily="18" charset="0"/>
              </a:rPr>
              <a:t>int</a:t>
            </a:r>
            <a:r>
              <a:rPr lang="en-GB" sz="2200" dirty="0">
                <a:solidFill>
                  <a:srgbClr val="FF9900"/>
                </a:solidFill>
                <a:latin typeface="Times New Roman" panose="02020603050405020304" pitchFamily="18" charset="0"/>
                <a:cs typeface="Times New Roman" panose="02020603050405020304" pitchFamily="18" charset="0"/>
              </a:rPr>
              <a:t>[8];</a:t>
            </a:r>
          </a:p>
          <a:p>
            <a:pPr lvl="1">
              <a:lnSpc>
                <a:spcPct val="150000"/>
              </a:lnSpc>
              <a:buFontTx/>
              <a:buNone/>
            </a:pPr>
            <a:r>
              <a:rPr lang="en-GB" sz="2200" dirty="0">
                <a:latin typeface="Times New Roman" panose="02020603050405020304" pitchFamily="18" charset="0"/>
                <a:cs typeface="Times New Roman" panose="02020603050405020304" pitchFamily="18" charset="0"/>
              </a:rPr>
              <a:t>combines the two statements in one line</a:t>
            </a:r>
          </a:p>
          <a:p>
            <a:pPr>
              <a:lnSpc>
                <a:spcPct val="150000"/>
              </a:lnSpc>
            </a:pPr>
            <a:endParaRPr lang="en-GB"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vert="horz" lIns="91440" tIns="45720" rIns="91440" bIns="45720" rtlCol="0" anchor="ctr">
            <a:normAutofit/>
          </a:bodyPr>
          <a:lstStyle/>
          <a:p>
            <a:r>
              <a:rPr lang="en-GB" sz="3200" b="1">
                <a:latin typeface="Times New Roman" panose="02020603050405020304" pitchFamily="18" charset="0"/>
                <a:cs typeface="Times New Roman" panose="02020603050405020304" pitchFamily="18" charset="0"/>
              </a:rPr>
              <a:t>Assigning Values</a:t>
            </a:r>
          </a:p>
        </p:txBody>
      </p:sp>
      <p:sp>
        <p:nvSpPr>
          <p:cNvPr id="65539" name="Rectangle 3"/>
          <p:cNvSpPr>
            <a:spLocks noGrp="1" noChangeArrowheads="1"/>
          </p:cNvSpPr>
          <p:nvPr>
            <p:ph type="body" idx="1"/>
          </p:nvPr>
        </p:nvSpPr>
        <p:spPr>
          <a:xfrm>
            <a:off x="152400" y="1600200"/>
            <a:ext cx="8534400" cy="4525963"/>
          </a:xfrm>
        </p:spPr>
        <p:txBody>
          <a:bodyPr>
            <a:noAutofit/>
          </a:bodyPr>
          <a:lstStyle/>
          <a:p>
            <a:pPr>
              <a:lnSpc>
                <a:spcPct val="150000"/>
              </a:lnSpc>
            </a:pPr>
            <a:r>
              <a:rPr lang="en-GB" sz="2200" dirty="0" smtClean="0">
                <a:latin typeface="Times New Roman" panose="02020603050405020304" pitchFamily="18" charset="0"/>
                <a:cs typeface="Times New Roman" panose="02020603050405020304" pitchFamily="18" charset="0"/>
              </a:rPr>
              <a:t>Refer </a:t>
            </a:r>
            <a:r>
              <a:rPr lang="en-GB" sz="2200" dirty="0">
                <a:latin typeface="Times New Roman" panose="02020603050405020304" pitchFamily="18" charset="0"/>
                <a:cs typeface="Times New Roman" panose="02020603050405020304" pitchFamily="18" charset="0"/>
              </a:rPr>
              <a:t>to the array elements by index to store values in them.</a:t>
            </a:r>
          </a:p>
          <a:p>
            <a:pPr lvl="1">
              <a:lnSpc>
                <a:spcPct val="150000"/>
              </a:lnSpc>
              <a:buFontTx/>
              <a:buNone/>
            </a:pPr>
            <a:r>
              <a:rPr lang="en-GB" sz="2200" dirty="0" err="1">
                <a:solidFill>
                  <a:srgbClr val="FF9900"/>
                </a:solidFill>
                <a:latin typeface="Times New Roman" panose="02020603050405020304" pitchFamily="18" charset="0"/>
                <a:cs typeface="Times New Roman" panose="02020603050405020304" pitchFamily="18" charset="0"/>
              </a:rPr>
              <a:t>myArray</a:t>
            </a:r>
            <a:r>
              <a:rPr lang="en-GB" sz="2200" dirty="0">
                <a:solidFill>
                  <a:srgbClr val="FF9900"/>
                </a:solidFill>
                <a:latin typeface="Times New Roman" panose="02020603050405020304" pitchFamily="18" charset="0"/>
                <a:cs typeface="Times New Roman" panose="02020603050405020304" pitchFamily="18" charset="0"/>
              </a:rPr>
              <a:t>[0] = 3;</a:t>
            </a:r>
          </a:p>
          <a:p>
            <a:pPr lvl="1">
              <a:lnSpc>
                <a:spcPct val="150000"/>
              </a:lnSpc>
              <a:buFontTx/>
              <a:buNone/>
            </a:pPr>
            <a:r>
              <a:rPr lang="en-GB" sz="2200" dirty="0" err="1">
                <a:solidFill>
                  <a:srgbClr val="FF9900"/>
                </a:solidFill>
                <a:latin typeface="Times New Roman" panose="02020603050405020304" pitchFamily="18" charset="0"/>
                <a:cs typeface="Times New Roman" panose="02020603050405020304" pitchFamily="18" charset="0"/>
              </a:rPr>
              <a:t>myArray</a:t>
            </a:r>
            <a:r>
              <a:rPr lang="en-GB" sz="2200" dirty="0">
                <a:solidFill>
                  <a:srgbClr val="FF9900"/>
                </a:solidFill>
                <a:latin typeface="Times New Roman" panose="02020603050405020304" pitchFamily="18" charset="0"/>
                <a:cs typeface="Times New Roman" panose="02020603050405020304" pitchFamily="18" charset="0"/>
              </a:rPr>
              <a:t>[1] = 6;</a:t>
            </a:r>
          </a:p>
          <a:p>
            <a:pPr lvl="1">
              <a:lnSpc>
                <a:spcPct val="150000"/>
              </a:lnSpc>
              <a:buFontTx/>
              <a:buNone/>
            </a:pPr>
            <a:r>
              <a:rPr lang="en-GB" sz="2200" dirty="0" err="1">
                <a:solidFill>
                  <a:srgbClr val="FF9900"/>
                </a:solidFill>
                <a:latin typeface="Times New Roman" panose="02020603050405020304" pitchFamily="18" charset="0"/>
                <a:cs typeface="Times New Roman" panose="02020603050405020304" pitchFamily="18" charset="0"/>
              </a:rPr>
              <a:t>myArray</a:t>
            </a:r>
            <a:r>
              <a:rPr lang="en-GB" sz="2200" dirty="0">
                <a:solidFill>
                  <a:srgbClr val="FF9900"/>
                </a:solidFill>
                <a:latin typeface="Times New Roman" panose="02020603050405020304" pitchFamily="18" charset="0"/>
                <a:cs typeface="Times New Roman" panose="02020603050405020304" pitchFamily="18" charset="0"/>
              </a:rPr>
              <a:t>[2] = 3;</a:t>
            </a:r>
            <a:r>
              <a:rPr lang="en-GB" sz="2200" dirty="0">
                <a:latin typeface="Times New Roman" panose="02020603050405020304" pitchFamily="18" charset="0"/>
                <a:cs typeface="Times New Roman" panose="02020603050405020304" pitchFamily="18" charset="0"/>
              </a:rPr>
              <a:t>   ...</a:t>
            </a:r>
          </a:p>
          <a:p>
            <a:pPr>
              <a:lnSpc>
                <a:spcPct val="150000"/>
              </a:lnSpc>
            </a:pPr>
            <a:r>
              <a:rPr lang="en-GB" sz="2200" dirty="0" smtClean="0">
                <a:latin typeface="Times New Roman" panose="02020603050405020304" pitchFamily="18" charset="0"/>
                <a:cs typeface="Times New Roman" panose="02020603050405020304" pitchFamily="18" charset="0"/>
              </a:rPr>
              <a:t>Can </a:t>
            </a:r>
            <a:r>
              <a:rPr lang="en-GB" sz="2200" dirty="0">
                <a:latin typeface="Times New Roman" panose="02020603050405020304" pitchFamily="18" charset="0"/>
                <a:cs typeface="Times New Roman" panose="02020603050405020304" pitchFamily="18" charset="0"/>
              </a:rPr>
              <a:t>create and initialise in one step:</a:t>
            </a:r>
          </a:p>
          <a:p>
            <a:pPr lvl="1">
              <a:lnSpc>
                <a:spcPct val="150000"/>
              </a:lnSpc>
              <a:buFontTx/>
              <a:buNone/>
            </a:pPr>
            <a:r>
              <a:rPr lang="en-GB" sz="2200" b="1" dirty="0" err="1">
                <a:solidFill>
                  <a:srgbClr val="FF9900"/>
                </a:solidFill>
                <a:latin typeface="Times New Roman" panose="02020603050405020304" pitchFamily="18" charset="0"/>
                <a:cs typeface="Times New Roman" panose="02020603050405020304" pitchFamily="18" charset="0"/>
              </a:rPr>
              <a:t>int</a:t>
            </a:r>
            <a:r>
              <a:rPr lang="en-GB" sz="2200" dirty="0">
                <a:solidFill>
                  <a:srgbClr val="FF9900"/>
                </a:solidFill>
                <a:latin typeface="Times New Roman" panose="02020603050405020304" pitchFamily="18" charset="0"/>
                <a:cs typeface="Times New Roman" panose="02020603050405020304" pitchFamily="18" charset="0"/>
              </a:rPr>
              <a:t> myArray[] = {3, 6, 3, 1, 6, 3, 4, 1</a:t>
            </a:r>
            <a:r>
              <a:rPr lang="en-GB" sz="2200" dirty="0" smtClean="0">
                <a:solidFill>
                  <a:srgbClr val="FF9900"/>
                </a:solidFill>
                <a:latin typeface="Times New Roman" panose="02020603050405020304" pitchFamily="18" charset="0"/>
                <a:cs typeface="Times New Roman" panose="02020603050405020304" pitchFamily="18" charset="0"/>
              </a:rPr>
              <a:t>};</a:t>
            </a:r>
          </a:p>
          <a:p>
            <a:pPr>
              <a:lnSpc>
                <a:spcPct val="150000"/>
              </a:lnSpc>
            </a:pPr>
            <a:r>
              <a:rPr lang="en-US" sz="2200" dirty="0" smtClean="0">
                <a:latin typeface="Times New Roman" pitchFamily="18" charset="0"/>
                <a:cs typeface="Times New Roman" pitchFamily="18" charset="0"/>
              </a:rPr>
              <a:t>Access an Array</a:t>
            </a:r>
          </a:p>
          <a:p>
            <a:pPr>
              <a:lnSpc>
                <a:spcPct val="150000"/>
              </a:lnSpc>
              <a:buNone/>
            </a:pPr>
            <a:r>
              <a:rPr lang="en-US" sz="2200" dirty="0" smtClean="0">
                <a:solidFill>
                  <a:srgbClr val="FF9900"/>
                </a:solidFill>
                <a:latin typeface="Times New Roman" pitchFamily="18" charset="0"/>
                <a:cs typeface="Times New Roman" pitchFamily="18" charset="0"/>
              </a:rPr>
              <a:t>	</a:t>
            </a:r>
            <a:r>
              <a:rPr lang="en-US" sz="2200" dirty="0" err="1" smtClean="0">
                <a:solidFill>
                  <a:srgbClr val="FF9900"/>
                </a:solidFill>
                <a:latin typeface="Times New Roman" pitchFamily="18" charset="0"/>
                <a:cs typeface="Times New Roman" pitchFamily="18" charset="0"/>
              </a:rPr>
              <a:t>System.out.println</a:t>
            </a:r>
            <a:r>
              <a:rPr lang="en-US" sz="2200" dirty="0" smtClean="0">
                <a:solidFill>
                  <a:srgbClr val="FF9900"/>
                </a:solidFill>
                <a:latin typeface="Times New Roman" pitchFamily="18" charset="0"/>
                <a:cs typeface="Times New Roman" pitchFamily="18" charset="0"/>
              </a:rPr>
              <a:t>(</a:t>
            </a:r>
            <a:r>
              <a:rPr lang="en-US" sz="2200" dirty="0" err="1" smtClean="0">
                <a:solidFill>
                  <a:srgbClr val="FF9900"/>
                </a:solidFill>
                <a:latin typeface="Times New Roman" pitchFamily="18" charset="0"/>
                <a:cs typeface="Times New Roman" pitchFamily="18" charset="0"/>
              </a:rPr>
              <a:t>myArray</a:t>
            </a:r>
            <a:r>
              <a:rPr lang="en-US" sz="2200" dirty="0" smtClean="0">
                <a:solidFill>
                  <a:srgbClr val="FF9900"/>
                </a:solidFill>
                <a:latin typeface="Times New Roman" pitchFamily="18" charset="0"/>
                <a:cs typeface="Times New Roman" pitchFamily="18" charset="0"/>
              </a:rPr>
              <a:t>[2]);</a:t>
            </a:r>
            <a:endParaRPr lang="en-GB" sz="2200" dirty="0">
              <a:solidFill>
                <a:srgbClr val="FF9900"/>
              </a:solidFill>
              <a:latin typeface="Times New Roman" panose="02020603050405020304" pitchFamily="18" charset="0"/>
              <a:cs typeface="Times New Roman" panose="02020603050405020304" pitchFamily="18" charset="0"/>
            </a:endParaRPr>
          </a:p>
          <a:p>
            <a:pPr>
              <a:lnSpc>
                <a:spcPct val="150000"/>
              </a:lnSpc>
            </a:pPr>
            <a:endParaRPr lang="en-GB" sz="2200" dirty="0">
              <a:solidFill>
                <a:schemeClr val="hlink"/>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vert="horz" lIns="91440" tIns="45720" rIns="91440" bIns="45720" rtlCol="0" anchor="ctr">
            <a:normAutofit/>
          </a:bodyPr>
          <a:lstStyle/>
          <a:p>
            <a:r>
              <a:rPr lang="en-GB" sz="3200" b="1">
                <a:latin typeface="Times New Roman" panose="02020603050405020304" pitchFamily="18" charset="0"/>
                <a:cs typeface="Times New Roman" panose="02020603050405020304" pitchFamily="18" charset="0"/>
              </a:rPr>
              <a:t>Iterating Through Arrays</a:t>
            </a:r>
          </a:p>
        </p:txBody>
      </p:sp>
      <p:sp>
        <p:nvSpPr>
          <p:cNvPr id="66563" name="Rectangle 3"/>
          <p:cNvSpPr>
            <a:spLocks noGrp="1" noChangeArrowheads="1"/>
          </p:cNvSpPr>
          <p:nvPr>
            <p:ph type="body" idx="1"/>
          </p:nvPr>
        </p:nvSpPr>
        <p:spPr>
          <a:xfrm>
            <a:off x="0" y="1600200"/>
            <a:ext cx="8686800" cy="4525963"/>
          </a:xfrm>
        </p:spPr>
        <p:txBody>
          <a:bodyPr>
            <a:normAutofit/>
          </a:bodyPr>
          <a:lstStyle/>
          <a:p>
            <a:r>
              <a:rPr lang="en-GB" sz="2200" i="1" dirty="0">
                <a:latin typeface="Times New Roman" panose="02020603050405020304" pitchFamily="18" charset="0"/>
                <a:cs typeface="Times New Roman" panose="02020603050405020304" pitchFamily="18" charset="0"/>
              </a:rPr>
              <a:t>for </a:t>
            </a:r>
            <a:r>
              <a:rPr lang="en-GB" sz="2200" dirty="0">
                <a:latin typeface="Times New Roman" panose="02020603050405020304" pitchFamily="18" charset="0"/>
                <a:cs typeface="Times New Roman" panose="02020603050405020304" pitchFamily="18" charset="0"/>
              </a:rPr>
              <a:t>loops are useful when dealing with arrays:</a:t>
            </a:r>
          </a:p>
          <a:p>
            <a:pPr lvl="1">
              <a:buFontTx/>
              <a:buNone/>
            </a:pPr>
            <a:endParaRPr lang="en-GB" sz="2200" b="1" dirty="0">
              <a:latin typeface="Times New Roman" panose="02020603050405020304" pitchFamily="18" charset="0"/>
              <a:cs typeface="Times New Roman" panose="02020603050405020304" pitchFamily="18" charset="0"/>
            </a:endParaRPr>
          </a:p>
          <a:p>
            <a:pPr lvl="1">
              <a:buFontTx/>
              <a:buNone/>
            </a:pPr>
            <a:r>
              <a:rPr lang="en-GB" sz="2200" dirty="0">
                <a:solidFill>
                  <a:srgbClr val="FF9900"/>
                </a:solidFill>
                <a:latin typeface="Times New Roman" panose="02020603050405020304" pitchFamily="18" charset="0"/>
                <a:cs typeface="Times New Roman" panose="02020603050405020304" pitchFamily="18" charset="0"/>
              </a:rPr>
              <a:t>for (</a:t>
            </a:r>
            <a:r>
              <a:rPr lang="en-GB" sz="2200" dirty="0" err="1">
                <a:solidFill>
                  <a:srgbClr val="FF9900"/>
                </a:solidFill>
                <a:latin typeface="Times New Roman" panose="02020603050405020304" pitchFamily="18" charset="0"/>
                <a:cs typeface="Times New Roman" panose="02020603050405020304" pitchFamily="18" charset="0"/>
              </a:rPr>
              <a:t>int</a:t>
            </a:r>
            <a:r>
              <a:rPr lang="en-GB" sz="2200" dirty="0">
                <a:solidFill>
                  <a:srgbClr val="FF9900"/>
                </a:solidFill>
                <a:latin typeface="Times New Roman" panose="02020603050405020304" pitchFamily="18" charset="0"/>
                <a:cs typeface="Times New Roman" panose="02020603050405020304" pitchFamily="18" charset="0"/>
              </a:rPr>
              <a:t> </a:t>
            </a:r>
            <a:r>
              <a:rPr lang="en-GB" sz="2200" dirty="0" err="1">
                <a:solidFill>
                  <a:srgbClr val="FF9900"/>
                </a:solidFill>
                <a:latin typeface="Times New Roman" panose="02020603050405020304" pitchFamily="18" charset="0"/>
                <a:cs typeface="Times New Roman" panose="02020603050405020304" pitchFamily="18" charset="0"/>
              </a:rPr>
              <a:t>i</a:t>
            </a:r>
            <a:r>
              <a:rPr lang="en-GB" sz="2200" dirty="0">
                <a:solidFill>
                  <a:srgbClr val="FF9900"/>
                </a:solidFill>
                <a:latin typeface="Times New Roman" panose="02020603050405020304" pitchFamily="18" charset="0"/>
                <a:cs typeface="Times New Roman" panose="02020603050405020304" pitchFamily="18" charset="0"/>
              </a:rPr>
              <a:t> = 0; </a:t>
            </a:r>
            <a:r>
              <a:rPr lang="en-GB" sz="2200" dirty="0" err="1">
                <a:solidFill>
                  <a:srgbClr val="FF9900"/>
                </a:solidFill>
                <a:latin typeface="Times New Roman" panose="02020603050405020304" pitchFamily="18" charset="0"/>
                <a:cs typeface="Times New Roman" panose="02020603050405020304" pitchFamily="18" charset="0"/>
              </a:rPr>
              <a:t>i</a:t>
            </a:r>
            <a:r>
              <a:rPr lang="en-GB" sz="2200" dirty="0">
                <a:solidFill>
                  <a:srgbClr val="FF9900"/>
                </a:solidFill>
                <a:latin typeface="Times New Roman" panose="02020603050405020304" pitchFamily="18" charset="0"/>
                <a:cs typeface="Times New Roman" panose="02020603050405020304" pitchFamily="18" charset="0"/>
              </a:rPr>
              <a:t> &lt; </a:t>
            </a:r>
            <a:r>
              <a:rPr lang="en-GB" sz="2200" dirty="0" err="1">
                <a:solidFill>
                  <a:srgbClr val="FF9900"/>
                </a:solidFill>
                <a:latin typeface="Times New Roman" panose="02020603050405020304" pitchFamily="18" charset="0"/>
                <a:cs typeface="Times New Roman" panose="02020603050405020304" pitchFamily="18" charset="0"/>
              </a:rPr>
              <a:t>myArray.length</a:t>
            </a:r>
            <a:r>
              <a:rPr lang="en-GB" sz="2200" dirty="0">
                <a:solidFill>
                  <a:srgbClr val="FF9900"/>
                </a:solidFill>
                <a:latin typeface="Times New Roman" panose="02020603050405020304" pitchFamily="18" charset="0"/>
                <a:cs typeface="Times New Roman" panose="02020603050405020304" pitchFamily="18" charset="0"/>
              </a:rPr>
              <a:t>; </a:t>
            </a:r>
            <a:r>
              <a:rPr lang="en-GB" sz="2200" dirty="0" err="1">
                <a:solidFill>
                  <a:srgbClr val="FF9900"/>
                </a:solidFill>
                <a:latin typeface="Times New Roman" panose="02020603050405020304" pitchFamily="18" charset="0"/>
                <a:cs typeface="Times New Roman" panose="02020603050405020304" pitchFamily="18" charset="0"/>
              </a:rPr>
              <a:t>i</a:t>
            </a:r>
            <a:r>
              <a:rPr lang="en-GB" sz="2200" dirty="0">
                <a:solidFill>
                  <a:srgbClr val="FF9900"/>
                </a:solidFill>
                <a:latin typeface="Times New Roman" panose="02020603050405020304" pitchFamily="18" charset="0"/>
                <a:cs typeface="Times New Roman" panose="02020603050405020304" pitchFamily="18" charset="0"/>
              </a:rPr>
              <a:t>++) {</a:t>
            </a:r>
          </a:p>
          <a:p>
            <a:pPr lvl="1">
              <a:buFontTx/>
              <a:buNone/>
            </a:pPr>
            <a:r>
              <a:rPr lang="en-GB" sz="2200" dirty="0">
                <a:solidFill>
                  <a:srgbClr val="FF9900"/>
                </a:solidFill>
                <a:latin typeface="Times New Roman" panose="02020603050405020304" pitchFamily="18" charset="0"/>
                <a:cs typeface="Times New Roman" panose="02020603050405020304" pitchFamily="18" charset="0"/>
              </a:rPr>
              <a:t>  </a:t>
            </a:r>
            <a:r>
              <a:rPr lang="en-GB" sz="2200" dirty="0" err="1" smtClean="0">
                <a:solidFill>
                  <a:srgbClr val="FF9900"/>
                </a:solidFill>
                <a:latin typeface="Times New Roman" panose="02020603050405020304" pitchFamily="18" charset="0"/>
                <a:cs typeface="Times New Roman" panose="02020603050405020304" pitchFamily="18" charset="0"/>
              </a:rPr>
              <a:t>System.out.println</a:t>
            </a:r>
            <a:r>
              <a:rPr lang="en-GB" sz="2200" dirty="0" smtClean="0">
                <a:solidFill>
                  <a:srgbClr val="FF9900"/>
                </a:solidFill>
                <a:latin typeface="Times New Roman" panose="02020603050405020304" pitchFamily="18" charset="0"/>
                <a:cs typeface="Times New Roman" panose="02020603050405020304" pitchFamily="18" charset="0"/>
              </a:rPr>
              <a:t>(</a:t>
            </a:r>
            <a:r>
              <a:rPr lang="en-GB" sz="2200" dirty="0" err="1" smtClean="0">
                <a:solidFill>
                  <a:srgbClr val="FF9900"/>
                </a:solidFill>
                <a:latin typeface="Times New Roman" panose="02020603050405020304" pitchFamily="18" charset="0"/>
                <a:cs typeface="Times New Roman" panose="02020603050405020304" pitchFamily="18" charset="0"/>
              </a:rPr>
              <a:t>myArray</a:t>
            </a:r>
            <a:r>
              <a:rPr lang="en-GB" sz="2200" dirty="0" smtClean="0">
                <a:solidFill>
                  <a:srgbClr val="FF9900"/>
                </a:solidFill>
                <a:latin typeface="Times New Roman" panose="02020603050405020304" pitchFamily="18" charset="0"/>
                <a:cs typeface="Times New Roman" panose="02020603050405020304" pitchFamily="18" charset="0"/>
              </a:rPr>
              <a:t>[</a:t>
            </a:r>
            <a:r>
              <a:rPr lang="en-GB" sz="2200" dirty="0" err="1" smtClean="0">
                <a:solidFill>
                  <a:srgbClr val="FF9900"/>
                </a:solidFill>
                <a:latin typeface="Times New Roman" panose="02020603050405020304" pitchFamily="18" charset="0"/>
                <a:cs typeface="Times New Roman" panose="02020603050405020304" pitchFamily="18" charset="0"/>
              </a:rPr>
              <a:t>i</a:t>
            </a:r>
            <a:r>
              <a:rPr lang="en-GB" sz="2200" dirty="0" smtClean="0">
                <a:solidFill>
                  <a:srgbClr val="FF9900"/>
                </a:solidFill>
                <a:latin typeface="Times New Roman" panose="02020603050405020304" pitchFamily="18" charset="0"/>
                <a:cs typeface="Times New Roman" panose="02020603050405020304" pitchFamily="18" charset="0"/>
              </a:rPr>
              <a:t>]);</a:t>
            </a:r>
            <a:endParaRPr lang="en-GB" sz="2200" dirty="0">
              <a:solidFill>
                <a:srgbClr val="FF9900"/>
              </a:solidFill>
              <a:latin typeface="Times New Roman" panose="02020603050405020304" pitchFamily="18" charset="0"/>
              <a:cs typeface="Times New Roman" panose="02020603050405020304" pitchFamily="18" charset="0"/>
            </a:endParaRPr>
          </a:p>
          <a:p>
            <a:pPr lvl="1">
              <a:buFontTx/>
              <a:buNone/>
            </a:pPr>
            <a:r>
              <a:rPr lang="en-GB" sz="2200" dirty="0">
                <a:solidFill>
                  <a:srgbClr val="FF9900"/>
                </a:solidFill>
                <a:latin typeface="Times New Roman" panose="02020603050405020304" pitchFamily="18" charset="0"/>
                <a:cs typeface="Times New Roman" panose="02020603050405020304" pitchFamily="18" charset="0"/>
              </a:rPr>
              <a:t>}</a:t>
            </a:r>
          </a:p>
          <a:p>
            <a:endParaRPr lang="en-GB" sz="2200" dirty="0">
              <a:solidFill>
                <a:srgbClr val="FF99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vert="horz" lIns="91440" tIns="45720" rIns="91440" bIns="45720" rtlCol="0" anchor="ctr">
            <a:normAutofit/>
          </a:bodyPr>
          <a:lstStyle/>
          <a:p>
            <a:r>
              <a:rPr lang="en-GB" sz="3200" b="1" dirty="0">
                <a:latin typeface="Times New Roman" panose="02020603050405020304" pitchFamily="18" charset="0"/>
                <a:cs typeface="Times New Roman" panose="02020603050405020304" pitchFamily="18" charset="0"/>
              </a:rPr>
              <a:t>The </a:t>
            </a:r>
            <a:r>
              <a:rPr lang="en-GB" sz="3200" b="1" dirty="0" err="1">
                <a:latin typeface="Times New Roman" panose="02020603050405020304" pitchFamily="18" charset="0"/>
                <a:cs typeface="Times New Roman" panose="02020603050405020304" pitchFamily="18" charset="0"/>
              </a:rPr>
              <a:t>foreach</a:t>
            </a:r>
            <a:r>
              <a:rPr lang="en-GB" sz="3200" b="1" dirty="0">
                <a:latin typeface="Times New Roman" panose="02020603050405020304" pitchFamily="18" charset="0"/>
                <a:cs typeface="Times New Roman" panose="02020603050405020304" pitchFamily="18" charset="0"/>
              </a:rPr>
              <a:t> Loops(</a:t>
            </a:r>
            <a:r>
              <a:rPr lang="en-GB" sz="3200" b="1" dirty="0" err="1">
                <a:latin typeface="Times New Roman" panose="02020603050405020304" pitchFamily="18" charset="0"/>
                <a:cs typeface="Times New Roman" panose="02020603050405020304" pitchFamily="18" charset="0"/>
              </a:rPr>
              <a:t>jdk</a:t>
            </a:r>
            <a:r>
              <a:rPr lang="en-GB" sz="3200" b="1" dirty="0">
                <a:latin typeface="Times New Roman" panose="02020603050405020304" pitchFamily="18" charset="0"/>
                <a:cs typeface="Times New Roman" panose="02020603050405020304" pitchFamily="18" charset="0"/>
              </a:rPr>
              <a:t> 1.5)</a:t>
            </a:r>
          </a:p>
        </p:txBody>
      </p:sp>
      <p:sp>
        <p:nvSpPr>
          <p:cNvPr id="66563" name="Rectangle 3"/>
          <p:cNvSpPr>
            <a:spLocks noGrp="1" noChangeArrowheads="1"/>
          </p:cNvSpPr>
          <p:nvPr>
            <p:ph type="body" idx="1"/>
          </p:nvPr>
        </p:nvSpPr>
        <p:spPr/>
        <p:txBody>
          <a:bodyPr>
            <a:normAutofit/>
          </a:bodyPr>
          <a:lstStyle/>
          <a:p>
            <a:pPr>
              <a:lnSpc>
                <a:spcPct val="150000"/>
              </a:lnSpc>
            </a:pPr>
            <a:r>
              <a:rPr lang="en-GB" sz="2200" i="1" dirty="0">
                <a:latin typeface="Times New Roman" panose="02020603050405020304" pitchFamily="18" charset="0"/>
                <a:cs typeface="Times New Roman" panose="02020603050405020304" pitchFamily="18" charset="0"/>
              </a:rPr>
              <a:t>for </a:t>
            </a:r>
            <a:r>
              <a:rPr lang="en-GB" sz="2200" dirty="0">
                <a:latin typeface="Times New Roman" panose="02020603050405020304" pitchFamily="18" charset="0"/>
                <a:cs typeface="Times New Roman" panose="02020603050405020304" pitchFamily="18" charset="0"/>
              </a:rPr>
              <a:t>loops are useful when dealing with arrays:</a:t>
            </a:r>
          </a:p>
          <a:p>
            <a:pPr lvl="1">
              <a:lnSpc>
                <a:spcPct val="150000"/>
              </a:lnSpc>
              <a:buFontTx/>
              <a:buNone/>
            </a:pPr>
            <a:r>
              <a:rPr lang="en-GB" sz="2200" dirty="0" smtClean="0">
                <a:solidFill>
                  <a:srgbClr val="FF9900"/>
                </a:solidFill>
                <a:latin typeface="Times New Roman" panose="02020603050405020304" pitchFamily="18" charset="0"/>
                <a:cs typeface="Times New Roman" panose="02020603050405020304" pitchFamily="18" charset="0"/>
              </a:rPr>
              <a:t>for (</a:t>
            </a:r>
            <a:r>
              <a:rPr lang="en-GB" sz="2200" dirty="0" err="1" smtClean="0">
                <a:solidFill>
                  <a:srgbClr val="FF9900"/>
                </a:solidFill>
                <a:latin typeface="Times New Roman" panose="02020603050405020304" pitchFamily="18" charset="0"/>
                <a:cs typeface="Times New Roman" panose="02020603050405020304" pitchFamily="18" charset="0"/>
              </a:rPr>
              <a:t>int</a:t>
            </a:r>
            <a:r>
              <a:rPr lang="en-GB" sz="2200" dirty="0" smtClean="0">
                <a:solidFill>
                  <a:srgbClr val="FF9900"/>
                </a:solidFill>
                <a:latin typeface="Times New Roman" panose="02020603050405020304" pitchFamily="18" charset="0"/>
                <a:cs typeface="Times New Roman" panose="02020603050405020304" pitchFamily="18" charset="0"/>
              </a:rPr>
              <a:t> element: myArray) { </a:t>
            </a:r>
          </a:p>
          <a:p>
            <a:pPr lvl="1">
              <a:lnSpc>
                <a:spcPct val="150000"/>
              </a:lnSpc>
              <a:buFontTx/>
              <a:buNone/>
            </a:pPr>
            <a:r>
              <a:rPr lang="en-GB" sz="2200" dirty="0">
                <a:solidFill>
                  <a:srgbClr val="FF9900"/>
                </a:solidFill>
                <a:latin typeface="Times New Roman" panose="02020603050405020304" pitchFamily="18" charset="0"/>
                <a:cs typeface="Times New Roman" panose="02020603050405020304" pitchFamily="18" charset="0"/>
              </a:rPr>
              <a:t>	</a:t>
            </a:r>
            <a:r>
              <a:rPr lang="en-GB" sz="2200" dirty="0" smtClean="0">
                <a:solidFill>
                  <a:srgbClr val="FF9900"/>
                </a:solidFill>
                <a:latin typeface="Times New Roman" panose="02020603050405020304" pitchFamily="18" charset="0"/>
                <a:cs typeface="Times New Roman" panose="02020603050405020304" pitchFamily="18" charset="0"/>
              </a:rPr>
              <a:t>	</a:t>
            </a:r>
            <a:r>
              <a:rPr lang="en-GB" sz="2200" dirty="0" err="1" smtClean="0">
                <a:solidFill>
                  <a:srgbClr val="FF9900"/>
                </a:solidFill>
                <a:latin typeface="Times New Roman" panose="02020603050405020304" pitchFamily="18" charset="0"/>
                <a:cs typeface="Times New Roman" panose="02020603050405020304" pitchFamily="18" charset="0"/>
              </a:rPr>
              <a:t>System.out.println</a:t>
            </a:r>
            <a:r>
              <a:rPr lang="en-GB" sz="2200" dirty="0" smtClean="0">
                <a:solidFill>
                  <a:srgbClr val="FF9900"/>
                </a:solidFill>
                <a:latin typeface="Times New Roman" panose="02020603050405020304" pitchFamily="18" charset="0"/>
                <a:cs typeface="Times New Roman" panose="02020603050405020304" pitchFamily="18" charset="0"/>
              </a:rPr>
              <a:t>(element);</a:t>
            </a:r>
          </a:p>
          <a:p>
            <a:pPr lvl="1">
              <a:lnSpc>
                <a:spcPct val="150000"/>
              </a:lnSpc>
              <a:buFontTx/>
              <a:buNone/>
            </a:pPr>
            <a:r>
              <a:rPr lang="en-GB" sz="2200" dirty="0" smtClean="0">
                <a:solidFill>
                  <a:srgbClr val="FF9900"/>
                </a:solidFill>
                <a:latin typeface="Times New Roman" panose="02020603050405020304" pitchFamily="18" charset="0"/>
                <a:cs typeface="Times New Roman" panose="02020603050405020304" pitchFamily="18" charset="0"/>
              </a:rPr>
              <a:t> }</a:t>
            </a:r>
            <a:endParaRPr lang="en-GB" sz="2200" dirty="0">
              <a:solidFill>
                <a:srgbClr val="FF99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he-IL" sz="3200" b="1" dirty="0">
                <a:latin typeface="Times New Roman" panose="02020603050405020304" pitchFamily="18" charset="0"/>
                <a:cs typeface="Times New Roman" panose="02020603050405020304" pitchFamily="18" charset="0"/>
              </a:rPr>
              <a:t>Arrays - Multidimensional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303" y="1689780"/>
            <a:ext cx="9067800" cy="1096963"/>
          </a:xfrm>
        </p:spPr>
        <p:txBody>
          <a:bodyPr>
            <a:normAutofit/>
          </a:bodyPr>
          <a:lstStyle/>
          <a:p>
            <a:r>
              <a:rPr lang="en-US" altLang="he-IL" sz="2400" dirty="0" smtClean="0">
                <a:latin typeface="Times New Roman" panose="02020603050405020304" pitchFamily="18" charset="0"/>
                <a:cs typeface="Times New Roman" panose="02020603050405020304" pitchFamily="18" charset="0"/>
              </a:rPr>
              <a:t>Here</a:t>
            </a:r>
            <a:r>
              <a:rPr lang="en-US" altLang="he-IL" sz="2400" dirty="0">
                <a:latin typeface="Times New Roman" panose="02020603050405020304" pitchFamily="18" charset="0"/>
                <a:cs typeface="Times New Roman" panose="02020603050405020304" pitchFamily="18" charset="0"/>
              </a:rPr>
              <a:t>, a is a two-dimensional (2d) array. The array can hold maximum of 12 elements of type int.</a:t>
            </a:r>
            <a:endParaRPr lang="en-US" altLang="he-IL" sz="2400" dirty="0" smtClean="0">
              <a:latin typeface="Times New Roman" panose="02020603050405020304" pitchFamily="18" charset="0"/>
              <a:cs typeface="Times New Roman" panose="02020603050405020304" pitchFamily="18" charset="0"/>
            </a:endParaRPr>
          </a:p>
          <a:p>
            <a:pPr>
              <a:buNone/>
            </a:pPr>
            <a:endParaRPr lang="en-US" dirty="0"/>
          </a:p>
        </p:txBody>
      </p:sp>
      <p:pic>
        <p:nvPicPr>
          <p:cNvPr id="1026" name="Picture 2" descr="2d array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19400"/>
            <a:ext cx="4224337" cy="32882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5268" y="2819400"/>
            <a:ext cx="4233863" cy="32882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buFont typeface="Wingdings" pitchFamily="2" charset="2"/>
              <a:buNone/>
            </a:pPr>
            <a:r>
              <a:rPr lang="en-US" sz="1600" dirty="0" err="1">
                <a:solidFill>
                  <a:srgbClr val="7030A0"/>
                </a:solidFill>
                <a:latin typeface="Courier New" pitchFamily="49" charset="0"/>
                <a:cs typeface="Courier New" pitchFamily="49" charset="0"/>
              </a:rPr>
              <a:t>int</a:t>
            </a:r>
            <a:r>
              <a:rPr lang="en-US" sz="1600" dirty="0">
                <a:solidFill>
                  <a:srgbClr val="7030A0"/>
                </a:solidFill>
                <a:latin typeface="Courier New" pitchFamily="49" charset="0"/>
                <a:cs typeface="Courier New" pitchFamily="49" charset="0"/>
              </a:rPr>
              <a:t> [][]</a:t>
            </a:r>
            <a:r>
              <a:rPr lang="en-US" sz="1600" dirty="0" err="1">
                <a:solidFill>
                  <a:srgbClr val="7030A0"/>
                </a:solidFill>
                <a:latin typeface="Courier New" pitchFamily="49" charset="0"/>
                <a:cs typeface="Courier New" pitchFamily="49" charset="0"/>
              </a:rPr>
              <a:t>arr</a:t>
            </a:r>
            <a:r>
              <a:rPr lang="en-US" sz="1600" dirty="0">
                <a:solidFill>
                  <a:srgbClr val="7030A0"/>
                </a:solidFill>
                <a:latin typeface="Courier New" pitchFamily="49" charset="0"/>
                <a:cs typeface="Courier New" pitchFamily="49" charset="0"/>
              </a:rPr>
              <a:t>=new </a:t>
            </a:r>
            <a:r>
              <a:rPr lang="en-US" sz="1600" dirty="0" err="1">
                <a:solidFill>
                  <a:srgbClr val="7030A0"/>
                </a:solidFill>
                <a:latin typeface="Courier New" pitchFamily="49" charset="0"/>
                <a:cs typeface="Courier New" pitchFamily="49" charset="0"/>
              </a:rPr>
              <a:t>int</a:t>
            </a:r>
            <a:r>
              <a:rPr lang="en-US" sz="1600" dirty="0">
                <a:solidFill>
                  <a:srgbClr val="7030A0"/>
                </a:solidFill>
                <a:latin typeface="Courier New" pitchFamily="49" charset="0"/>
                <a:cs typeface="Courier New" pitchFamily="49" charset="0"/>
              </a:rPr>
              <a:t>[3][4</a:t>
            </a:r>
            <a:r>
              <a:rPr lang="en-US" sz="1600" dirty="0" smtClean="0">
                <a:solidFill>
                  <a:srgbClr val="7030A0"/>
                </a:solidFill>
                <a:latin typeface="Courier New" pitchFamily="49" charset="0"/>
                <a:cs typeface="Courier New" pitchFamily="49" charset="0"/>
              </a:rPr>
              <a:t>]</a:t>
            </a:r>
          </a:p>
          <a:p>
            <a:pPr>
              <a:lnSpc>
                <a:spcPct val="90000"/>
              </a:lnSpc>
              <a:buFont typeface="Wingdings" pitchFamily="2" charset="2"/>
              <a:buNone/>
            </a:pPr>
            <a:r>
              <a:rPr lang="en-US" sz="1600" dirty="0" err="1" smtClean="0">
                <a:solidFill>
                  <a:srgbClr val="7030A0"/>
                </a:solidFill>
                <a:latin typeface="Courier New" pitchFamily="49" charset="0"/>
                <a:cs typeface="Courier New" pitchFamily="49" charset="0"/>
              </a:rPr>
              <a:t>arr</a:t>
            </a:r>
            <a:r>
              <a:rPr lang="en-US" sz="1600" dirty="0" smtClean="0">
                <a:solidFill>
                  <a:srgbClr val="7030A0"/>
                </a:solidFill>
                <a:latin typeface="Courier New" pitchFamily="49" charset="0"/>
                <a:cs typeface="Courier New" pitchFamily="49" charset="0"/>
              </a:rPr>
              <a:t>[0][0]</a:t>
            </a:r>
            <a:r>
              <a:rPr lang="en-US" sz="1600" dirty="0">
                <a:solidFill>
                  <a:srgbClr val="7030A0"/>
                </a:solidFill>
                <a:latin typeface="Courier New" pitchFamily="49" charset="0"/>
                <a:cs typeface="Courier New" pitchFamily="49" charset="0"/>
              </a:rPr>
              <a:t> </a:t>
            </a:r>
            <a:r>
              <a:rPr lang="en-US" sz="1600" dirty="0" smtClean="0">
                <a:solidFill>
                  <a:srgbClr val="7030A0"/>
                </a:solidFill>
                <a:latin typeface="Courier New" pitchFamily="49" charset="0"/>
                <a:cs typeface="Courier New" pitchFamily="49" charset="0"/>
              </a:rPr>
              <a:t>=1;</a:t>
            </a:r>
          </a:p>
          <a:p>
            <a:pPr>
              <a:lnSpc>
                <a:spcPct val="90000"/>
              </a:lnSpc>
            </a:pPr>
            <a:r>
              <a:rPr lang="en-US" sz="1600" dirty="0" err="1">
                <a:solidFill>
                  <a:srgbClr val="7030A0"/>
                </a:solidFill>
                <a:latin typeface="Courier New" pitchFamily="49" charset="0"/>
                <a:cs typeface="Courier New" pitchFamily="49" charset="0"/>
              </a:rPr>
              <a:t>arr</a:t>
            </a:r>
            <a:r>
              <a:rPr lang="en-US" sz="1600" dirty="0">
                <a:solidFill>
                  <a:srgbClr val="7030A0"/>
                </a:solidFill>
                <a:latin typeface="Courier New" pitchFamily="49" charset="0"/>
                <a:cs typeface="Courier New" pitchFamily="49" charset="0"/>
              </a:rPr>
              <a:t>[0</a:t>
            </a:r>
            <a:r>
              <a:rPr lang="en-US" sz="1600" dirty="0" smtClean="0">
                <a:solidFill>
                  <a:srgbClr val="7030A0"/>
                </a:solidFill>
                <a:latin typeface="Courier New" pitchFamily="49" charset="0"/>
                <a:cs typeface="Courier New" pitchFamily="49" charset="0"/>
              </a:rPr>
              <a:t>][1] =5;</a:t>
            </a:r>
            <a:endParaRPr lang="en-US" sz="1600" dirty="0">
              <a:solidFill>
                <a:srgbClr val="7030A0"/>
              </a:solidFill>
              <a:latin typeface="Courier New" pitchFamily="49" charset="0"/>
              <a:cs typeface="Courier New" pitchFamily="49" charset="0"/>
            </a:endParaRPr>
          </a:p>
          <a:p>
            <a:pPr>
              <a:lnSpc>
                <a:spcPct val="90000"/>
              </a:lnSpc>
            </a:pPr>
            <a:r>
              <a:rPr lang="en-US" sz="1600" dirty="0" err="1">
                <a:solidFill>
                  <a:srgbClr val="7030A0"/>
                </a:solidFill>
                <a:latin typeface="Courier New" pitchFamily="49" charset="0"/>
                <a:cs typeface="Courier New" pitchFamily="49" charset="0"/>
              </a:rPr>
              <a:t>arr</a:t>
            </a:r>
            <a:r>
              <a:rPr lang="en-US" sz="1600" dirty="0">
                <a:solidFill>
                  <a:srgbClr val="7030A0"/>
                </a:solidFill>
                <a:latin typeface="Courier New" pitchFamily="49" charset="0"/>
                <a:cs typeface="Courier New" pitchFamily="49" charset="0"/>
              </a:rPr>
              <a:t>[0</a:t>
            </a:r>
            <a:r>
              <a:rPr lang="en-US" sz="1600" dirty="0" smtClean="0">
                <a:solidFill>
                  <a:srgbClr val="7030A0"/>
                </a:solidFill>
                <a:latin typeface="Courier New" pitchFamily="49" charset="0"/>
                <a:cs typeface="Courier New" pitchFamily="49" charset="0"/>
              </a:rPr>
              <a:t>][2] =7;</a:t>
            </a:r>
            <a:endParaRPr lang="en-US" sz="1600" dirty="0">
              <a:solidFill>
                <a:srgbClr val="7030A0"/>
              </a:solidFill>
              <a:latin typeface="Courier New" pitchFamily="49" charset="0"/>
              <a:cs typeface="Courier New" pitchFamily="49" charset="0"/>
            </a:endParaRPr>
          </a:p>
          <a:p>
            <a:pPr>
              <a:lnSpc>
                <a:spcPct val="90000"/>
              </a:lnSpc>
            </a:pPr>
            <a:r>
              <a:rPr lang="en-US" sz="1600" dirty="0" err="1">
                <a:solidFill>
                  <a:srgbClr val="7030A0"/>
                </a:solidFill>
                <a:latin typeface="Courier New" pitchFamily="49" charset="0"/>
                <a:cs typeface="Courier New" pitchFamily="49" charset="0"/>
              </a:rPr>
              <a:t>arr</a:t>
            </a:r>
            <a:r>
              <a:rPr lang="en-US" sz="1600" dirty="0">
                <a:solidFill>
                  <a:srgbClr val="7030A0"/>
                </a:solidFill>
                <a:latin typeface="Courier New" pitchFamily="49" charset="0"/>
                <a:cs typeface="Courier New" pitchFamily="49" charset="0"/>
              </a:rPr>
              <a:t>[0</a:t>
            </a:r>
            <a:r>
              <a:rPr lang="en-US" sz="1600" dirty="0" smtClean="0">
                <a:solidFill>
                  <a:srgbClr val="7030A0"/>
                </a:solidFill>
                <a:latin typeface="Courier New" pitchFamily="49" charset="0"/>
                <a:cs typeface="Courier New" pitchFamily="49" charset="0"/>
              </a:rPr>
              <a:t>][3] =6;</a:t>
            </a:r>
            <a:endParaRPr lang="en-US" sz="1600" dirty="0">
              <a:solidFill>
                <a:srgbClr val="7030A0"/>
              </a:solidFill>
              <a:latin typeface="Courier New" pitchFamily="49" charset="0"/>
              <a:cs typeface="Courier New" pitchFamily="49" charset="0"/>
            </a:endParaRPr>
          </a:p>
          <a:p>
            <a:pPr>
              <a:lnSpc>
                <a:spcPct val="90000"/>
              </a:lnSpc>
            </a:pPr>
            <a:r>
              <a:rPr lang="en-US" sz="1600" dirty="0" err="1" smtClean="0">
                <a:solidFill>
                  <a:srgbClr val="7030A0"/>
                </a:solidFill>
                <a:latin typeface="Courier New" pitchFamily="49" charset="0"/>
                <a:cs typeface="Courier New" pitchFamily="49" charset="0"/>
              </a:rPr>
              <a:t>arr</a:t>
            </a:r>
            <a:r>
              <a:rPr lang="en-US" sz="1600" dirty="0" smtClean="0">
                <a:solidFill>
                  <a:srgbClr val="7030A0"/>
                </a:solidFill>
                <a:latin typeface="Courier New" pitchFamily="49" charset="0"/>
                <a:cs typeface="Courier New" pitchFamily="49" charset="0"/>
              </a:rPr>
              <a:t>[1][</a:t>
            </a:r>
            <a:r>
              <a:rPr lang="en-US" sz="1600" dirty="0">
                <a:solidFill>
                  <a:srgbClr val="7030A0"/>
                </a:solidFill>
                <a:latin typeface="Courier New" pitchFamily="49" charset="0"/>
                <a:cs typeface="Courier New" pitchFamily="49" charset="0"/>
              </a:rPr>
              <a:t>0] </a:t>
            </a:r>
            <a:r>
              <a:rPr lang="en-US" sz="1600" dirty="0" smtClean="0">
                <a:solidFill>
                  <a:srgbClr val="7030A0"/>
                </a:solidFill>
                <a:latin typeface="Courier New" pitchFamily="49" charset="0"/>
                <a:cs typeface="Courier New" pitchFamily="49" charset="0"/>
              </a:rPr>
              <a:t>=34;</a:t>
            </a:r>
            <a:endParaRPr lang="en-US" sz="1600" dirty="0">
              <a:solidFill>
                <a:srgbClr val="7030A0"/>
              </a:solidFill>
              <a:latin typeface="Courier New" pitchFamily="49" charset="0"/>
              <a:cs typeface="Courier New" pitchFamily="49" charset="0"/>
            </a:endParaRPr>
          </a:p>
          <a:p>
            <a:pPr>
              <a:lnSpc>
                <a:spcPct val="90000"/>
              </a:lnSpc>
            </a:pPr>
            <a:r>
              <a:rPr lang="en-US" sz="1600" dirty="0" err="1" smtClean="0">
                <a:solidFill>
                  <a:srgbClr val="7030A0"/>
                </a:solidFill>
                <a:latin typeface="Courier New" pitchFamily="49" charset="0"/>
                <a:cs typeface="Courier New" pitchFamily="49" charset="0"/>
              </a:rPr>
              <a:t>arr</a:t>
            </a:r>
            <a:r>
              <a:rPr lang="en-US" sz="1600" dirty="0" smtClean="0">
                <a:solidFill>
                  <a:srgbClr val="7030A0"/>
                </a:solidFill>
                <a:latin typeface="Courier New" pitchFamily="49" charset="0"/>
                <a:cs typeface="Courier New" pitchFamily="49" charset="0"/>
              </a:rPr>
              <a:t>[1][1] =41</a:t>
            </a:r>
            <a:r>
              <a:rPr lang="en-US" sz="1600" dirty="0">
                <a:solidFill>
                  <a:srgbClr val="7030A0"/>
                </a:solidFill>
                <a:latin typeface="Courier New" pitchFamily="49" charset="0"/>
                <a:cs typeface="Courier New" pitchFamily="49" charset="0"/>
              </a:rPr>
              <a:t>;</a:t>
            </a:r>
          </a:p>
          <a:p>
            <a:pPr>
              <a:lnSpc>
                <a:spcPct val="90000"/>
              </a:lnSpc>
            </a:pPr>
            <a:r>
              <a:rPr lang="en-US" sz="1600" dirty="0" err="1" smtClean="0">
                <a:solidFill>
                  <a:srgbClr val="7030A0"/>
                </a:solidFill>
                <a:latin typeface="Courier New" pitchFamily="49" charset="0"/>
                <a:cs typeface="Courier New" pitchFamily="49" charset="0"/>
              </a:rPr>
              <a:t>arr</a:t>
            </a:r>
            <a:r>
              <a:rPr lang="en-US" sz="1600" dirty="0" smtClean="0">
                <a:solidFill>
                  <a:srgbClr val="7030A0"/>
                </a:solidFill>
                <a:latin typeface="Courier New" pitchFamily="49" charset="0"/>
                <a:cs typeface="Courier New" pitchFamily="49" charset="0"/>
              </a:rPr>
              <a:t>[1][2] =4;</a:t>
            </a:r>
            <a:endParaRPr lang="en-US" sz="1600" dirty="0">
              <a:solidFill>
                <a:srgbClr val="7030A0"/>
              </a:solidFill>
              <a:latin typeface="Courier New" pitchFamily="49" charset="0"/>
              <a:cs typeface="Courier New" pitchFamily="49" charset="0"/>
            </a:endParaRPr>
          </a:p>
          <a:p>
            <a:pPr>
              <a:lnSpc>
                <a:spcPct val="90000"/>
              </a:lnSpc>
            </a:pPr>
            <a:r>
              <a:rPr lang="en-US" sz="1600" dirty="0" err="1" smtClean="0">
                <a:solidFill>
                  <a:srgbClr val="7030A0"/>
                </a:solidFill>
                <a:latin typeface="Courier New" pitchFamily="49" charset="0"/>
                <a:cs typeface="Courier New" pitchFamily="49" charset="0"/>
              </a:rPr>
              <a:t>arr</a:t>
            </a:r>
            <a:r>
              <a:rPr lang="en-US" sz="1600" dirty="0" smtClean="0">
                <a:solidFill>
                  <a:srgbClr val="7030A0"/>
                </a:solidFill>
                <a:latin typeface="Courier New" pitchFamily="49" charset="0"/>
                <a:cs typeface="Courier New" pitchFamily="49" charset="0"/>
              </a:rPr>
              <a:t>[1][3] =-7;</a:t>
            </a:r>
            <a:endParaRPr lang="en-US" sz="1600" dirty="0">
              <a:solidFill>
                <a:srgbClr val="7030A0"/>
              </a:solidFill>
              <a:latin typeface="Courier New" pitchFamily="49" charset="0"/>
              <a:cs typeface="Courier New" pitchFamily="49" charset="0"/>
            </a:endParaRPr>
          </a:p>
          <a:p>
            <a:pPr>
              <a:lnSpc>
                <a:spcPct val="90000"/>
              </a:lnSpc>
            </a:pPr>
            <a:r>
              <a:rPr lang="en-US" sz="1600" dirty="0" err="1" smtClean="0">
                <a:solidFill>
                  <a:srgbClr val="7030A0"/>
                </a:solidFill>
                <a:latin typeface="Courier New" pitchFamily="49" charset="0"/>
                <a:cs typeface="Courier New" pitchFamily="49" charset="0"/>
              </a:rPr>
              <a:t>arr</a:t>
            </a:r>
            <a:r>
              <a:rPr lang="en-US" sz="1600" dirty="0" smtClean="0">
                <a:solidFill>
                  <a:srgbClr val="7030A0"/>
                </a:solidFill>
                <a:latin typeface="Courier New" pitchFamily="49" charset="0"/>
                <a:cs typeface="Courier New" pitchFamily="49" charset="0"/>
              </a:rPr>
              <a:t>[2][</a:t>
            </a:r>
            <a:r>
              <a:rPr lang="en-US" sz="1600" dirty="0">
                <a:solidFill>
                  <a:srgbClr val="7030A0"/>
                </a:solidFill>
                <a:latin typeface="Courier New" pitchFamily="49" charset="0"/>
                <a:cs typeface="Courier New" pitchFamily="49" charset="0"/>
              </a:rPr>
              <a:t>0] </a:t>
            </a:r>
            <a:r>
              <a:rPr lang="en-US" sz="1600" dirty="0" smtClean="0">
                <a:solidFill>
                  <a:srgbClr val="7030A0"/>
                </a:solidFill>
                <a:latin typeface="Courier New" pitchFamily="49" charset="0"/>
                <a:cs typeface="Courier New" pitchFamily="49" charset="0"/>
              </a:rPr>
              <a:t>=3;</a:t>
            </a:r>
            <a:endParaRPr lang="en-US" sz="1600" dirty="0">
              <a:solidFill>
                <a:srgbClr val="7030A0"/>
              </a:solidFill>
              <a:latin typeface="Courier New" pitchFamily="49" charset="0"/>
              <a:cs typeface="Courier New" pitchFamily="49" charset="0"/>
            </a:endParaRPr>
          </a:p>
          <a:p>
            <a:pPr>
              <a:lnSpc>
                <a:spcPct val="90000"/>
              </a:lnSpc>
            </a:pPr>
            <a:r>
              <a:rPr lang="en-US" sz="1600" dirty="0" err="1" smtClean="0">
                <a:solidFill>
                  <a:srgbClr val="7030A0"/>
                </a:solidFill>
                <a:latin typeface="Courier New" pitchFamily="49" charset="0"/>
                <a:cs typeface="Courier New" pitchFamily="49" charset="0"/>
              </a:rPr>
              <a:t>arr</a:t>
            </a:r>
            <a:r>
              <a:rPr lang="en-US" sz="1600" dirty="0" smtClean="0">
                <a:solidFill>
                  <a:srgbClr val="7030A0"/>
                </a:solidFill>
                <a:latin typeface="Courier New" pitchFamily="49" charset="0"/>
                <a:cs typeface="Courier New" pitchFamily="49" charset="0"/>
              </a:rPr>
              <a:t>[2][1] =9;</a:t>
            </a:r>
            <a:endParaRPr lang="en-US" sz="1600" dirty="0">
              <a:solidFill>
                <a:srgbClr val="7030A0"/>
              </a:solidFill>
              <a:latin typeface="Courier New" pitchFamily="49" charset="0"/>
              <a:cs typeface="Courier New" pitchFamily="49" charset="0"/>
            </a:endParaRPr>
          </a:p>
          <a:p>
            <a:pPr>
              <a:lnSpc>
                <a:spcPct val="90000"/>
              </a:lnSpc>
            </a:pPr>
            <a:r>
              <a:rPr lang="en-US" sz="1600" dirty="0" err="1" smtClean="0">
                <a:solidFill>
                  <a:srgbClr val="7030A0"/>
                </a:solidFill>
                <a:latin typeface="Courier New" pitchFamily="49" charset="0"/>
                <a:cs typeface="Courier New" pitchFamily="49" charset="0"/>
              </a:rPr>
              <a:t>arr</a:t>
            </a:r>
            <a:r>
              <a:rPr lang="en-US" sz="1600" dirty="0" smtClean="0">
                <a:solidFill>
                  <a:srgbClr val="7030A0"/>
                </a:solidFill>
                <a:latin typeface="Courier New" pitchFamily="49" charset="0"/>
                <a:cs typeface="Courier New" pitchFamily="49" charset="0"/>
              </a:rPr>
              <a:t>[2][3] =2;</a:t>
            </a:r>
            <a:endParaRPr lang="en-US" sz="1600" dirty="0">
              <a:solidFill>
                <a:srgbClr val="7030A0"/>
              </a:solidFill>
              <a:latin typeface="Courier New" pitchFamily="49" charset="0"/>
              <a:cs typeface="Courier New" pitchFamily="49" charset="0"/>
            </a:endParaRPr>
          </a:p>
          <a:p>
            <a:pPr>
              <a:lnSpc>
                <a:spcPct val="90000"/>
              </a:lnSpc>
            </a:pPr>
            <a:r>
              <a:rPr lang="en-US" sz="1600" dirty="0" err="1" smtClean="0">
                <a:solidFill>
                  <a:srgbClr val="7030A0"/>
                </a:solidFill>
                <a:latin typeface="Courier New" pitchFamily="49" charset="0"/>
                <a:cs typeface="Courier New" pitchFamily="49" charset="0"/>
              </a:rPr>
              <a:t>arr</a:t>
            </a:r>
            <a:r>
              <a:rPr lang="en-US" sz="1600" dirty="0" smtClean="0">
                <a:solidFill>
                  <a:srgbClr val="7030A0"/>
                </a:solidFill>
                <a:latin typeface="Courier New" pitchFamily="49" charset="0"/>
                <a:cs typeface="Courier New" pitchFamily="49" charset="0"/>
              </a:rPr>
              <a:t>[2][3] =8;</a:t>
            </a:r>
            <a:endParaRPr lang="en-US" sz="1600" dirty="0">
              <a:solidFill>
                <a:srgbClr val="7030A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9FBBAF62-2765-4BD3-AD00-8C5149FD59A0}"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GB" altLang="en-US" sz="3200" b="1" dirty="0">
                <a:latin typeface="Times New Roman" panose="02020603050405020304" pitchFamily="18" charset="0"/>
                <a:cs typeface="Times New Roman" panose="02020603050405020304" pitchFamily="18" charset="0"/>
              </a:rPr>
              <a:t>The Java Virtual Machine.</a:t>
            </a:r>
          </a:p>
        </p:txBody>
      </p:sp>
      <p:sp>
        <p:nvSpPr>
          <p:cNvPr id="4" name="Rectangle 3"/>
          <p:cNvSpPr txBox="1">
            <a:spLocks noChangeArrowheads="1"/>
          </p:cNvSpPr>
          <p:nvPr/>
        </p:nvSpPr>
        <p:spPr>
          <a:xfrm>
            <a:off x="0" y="1447800"/>
            <a:ext cx="9144000" cy="5105400"/>
          </a:xfrm>
          <a:prstGeom prst="rect">
            <a:avLst/>
          </a:prstGeom>
        </p:spPr>
        <p:txBody>
          <a:bodyPr>
            <a:noAutofit/>
          </a:bodyPr>
          <a:lstStyle>
            <a:defPPr>
              <a:defRPr lang="en-US"/>
            </a:defPPr>
            <a:lvl1pPr marL="365760" marR="0" lvl="0" indent="-283464" defTabSz="914400" eaLnBrk="1" fontAlgn="auto" latinLnBrk="0" hangingPunct="1">
              <a:lnSpc>
                <a:spcPct val="150000"/>
              </a:lnSpc>
              <a:spcBef>
                <a:spcPts val="600"/>
              </a:spcBef>
              <a:spcAft>
                <a:spcPts val="0"/>
              </a:spcAft>
              <a:buClr>
                <a:schemeClr val="accent1"/>
              </a:buClr>
              <a:buSzPct val="80000"/>
              <a:buFont typeface="Wingdings 2"/>
              <a:buChar char=""/>
              <a:tabLst/>
              <a:defRPr kumimoji="0" b="0" i="0" u="none" strike="noStrike" cap="none" spc="0" normalizeH="0" baseline="0">
                <a:ln>
                  <a:noFill/>
                </a:ln>
                <a:effectLst/>
                <a:uLnTx/>
                <a:uFillTx/>
                <a:cs typeface="Times New Roman" panose="02020603050405020304" pitchFamily="18" charset="0"/>
              </a:defRPr>
            </a:lvl1pPr>
          </a:lstStyle>
          <a:p>
            <a:r>
              <a:rPr lang="en-GB" altLang="en-US" sz="2200" dirty="0"/>
              <a:t>Java source files (.java) are compiled to Java bytecode (.class)</a:t>
            </a:r>
          </a:p>
          <a:p>
            <a:r>
              <a:rPr lang="en-GB" altLang="en-US" sz="2200" dirty="0"/>
              <a:t>Bytecode is interpreted on the target platform within a Java Virtual Machine</a:t>
            </a:r>
          </a:p>
          <a:p>
            <a:pPr marL="82296" indent="0">
              <a:buNone/>
            </a:pPr>
            <a:endParaRPr lang="en-GB" altLang="en-US" sz="2200" dirty="0"/>
          </a:p>
          <a:p>
            <a:endParaRPr lang="en-GB" altLang="en-US" sz="2200" dirty="0"/>
          </a:p>
          <a:p>
            <a:endParaRPr lang="en-GB" altLang="en-US" sz="2200" dirty="0" smtClean="0"/>
          </a:p>
          <a:p>
            <a:endParaRPr lang="en-GB" altLang="en-US" sz="2200" dirty="0"/>
          </a:p>
          <a:p>
            <a:r>
              <a:rPr lang="en-GB" altLang="en-US" sz="2200" dirty="0"/>
              <a:t>The Java VM does more than interpret bytecode:</a:t>
            </a:r>
          </a:p>
          <a:p>
            <a:pPr marL="800100" lvl="1" indent="-342900">
              <a:buFont typeface="Wingdings" panose="05000000000000000000" pitchFamily="2" charset="2"/>
              <a:buChar char="ü"/>
            </a:pPr>
            <a:r>
              <a:rPr lang="en-US" altLang="en-US" sz="2200" dirty="0"/>
              <a:t>The class loader loads appropriate java classes</a:t>
            </a:r>
          </a:p>
          <a:p>
            <a:pPr marL="800100" lvl="1" indent="-342900">
              <a:buFont typeface="Wingdings" panose="05000000000000000000" pitchFamily="2" charset="2"/>
              <a:buChar char="ü"/>
            </a:pPr>
            <a:r>
              <a:rPr lang="en-GB" altLang="en-US" sz="2200" dirty="0"/>
              <a:t>All classes are verified to contain only legal bytecodes and not permitted any illegal stack or register usage</a:t>
            </a:r>
          </a:p>
          <a:p>
            <a:endParaRPr lang="en-GB" altLang="en-US" sz="2200" dirty="0"/>
          </a:p>
        </p:txBody>
      </p:sp>
      <p:pic>
        <p:nvPicPr>
          <p:cNvPr id="3" name="Picture 2"/>
          <p:cNvPicPr>
            <a:picLocks noChangeAspect="1"/>
          </p:cNvPicPr>
          <p:nvPr/>
        </p:nvPicPr>
        <p:blipFill>
          <a:blip r:embed="rId2"/>
          <a:stretch>
            <a:fillRect/>
          </a:stretch>
        </p:blipFill>
        <p:spPr>
          <a:xfrm>
            <a:off x="1752600" y="3085714"/>
            <a:ext cx="5257800" cy="1829572"/>
          </a:xfrm>
          <a:prstGeom prst="rect">
            <a:avLst/>
          </a:prstGeom>
        </p:spPr>
      </p:pic>
      <p:sp>
        <p:nvSpPr>
          <p:cNvPr id="5" name="Slide Number Placeholder 4"/>
          <p:cNvSpPr>
            <a:spLocks noGrp="1"/>
          </p:cNvSpPr>
          <p:nvPr>
            <p:ph type="sldNum" sz="quarter" idx="12"/>
          </p:nvPr>
        </p:nvSpPr>
        <p:spPr/>
        <p:txBody>
          <a:bodyPr/>
          <a:lstStyle/>
          <a:p>
            <a:pPr>
              <a:defRPr/>
            </a:pPr>
            <a:fld id="{9FBBAF62-2765-4BD3-AD00-8C5149FD59A0}" type="slidenum">
              <a:rPr lang="en-US" smtClean="0"/>
              <a:pPr>
                <a:defRPr/>
              </a:pPr>
              <a:t>8</a:t>
            </a:fld>
            <a:endParaRPr lang="en-US"/>
          </a:p>
        </p:txBody>
      </p:sp>
    </p:spTree>
    <p:extLst>
      <p:ext uri="{BB962C8B-B14F-4D97-AF65-F5344CB8AC3E}">
        <p14:creationId xmlns:p14="http://schemas.microsoft.com/office/powerpoint/2010/main" val="39957386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he-IL" sz="3200" b="1" dirty="0">
                <a:latin typeface="Times New Roman" panose="02020603050405020304" pitchFamily="18" charset="0"/>
                <a:cs typeface="Times New Roman" panose="02020603050405020304" pitchFamily="18" charset="0"/>
              </a:rPr>
              <a:t>initialize a 2d array in Java?</a:t>
            </a:r>
            <a:endParaRPr lang="en-US"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85737" y="1791096"/>
            <a:ext cx="8653463" cy="1485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buFont typeface="Wingdings" pitchFamily="2" charset="2"/>
              <a:buNone/>
            </a:pPr>
            <a:r>
              <a:rPr lang="en-US" sz="1600" dirty="0" err="1">
                <a:solidFill>
                  <a:srgbClr val="7030A0"/>
                </a:solidFill>
                <a:latin typeface="Courier New" pitchFamily="49" charset="0"/>
                <a:cs typeface="Courier New" pitchFamily="49" charset="0"/>
              </a:rPr>
              <a:t>int</a:t>
            </a:r>
            <a:r>
              <a:rPr lang="en-US" sz="1600" dirty="0">
                <a:solidFill>
                  <a:srgbClr val="7030A0"/>
                </a:solidFill>
                <a:latin typeface="Courier New" pitchFamily="49" charset="0"/>
                <a:cs typeface="Courier New" pitchFamily="49" charset="0"/>
              </a:rPr>
              <a:t>[][] a =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{1, 2, 3},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{4, 5, 6, 9},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{7},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03325"/>
            <a:ext cx="3810000" cy="2686050"/>
          </a:xfrm>
          <a:prstGeom prst="rect">
            <a:avLst/>
          </a:prstGeom>
        </p:spPr>
      </p:pic>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80</a:t>
            </a:fld>
            <a:endParaRPr lang="en-US"/>
          </a:p>
        </p:txBody>
      </p:sp>
    </p:spTree>
    <p:extLst>
      <p:ext uri="{BB962C8B-B14F-4D97-AF65-F5344CB8AC3E}">
        <p14:creationId xmlns:p14="http://schemas.microsoft.com/office/powerpoint/2010/main" val="40560908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 y="274638"/>
            <a:ext cx="8501063" cy="1143000"/>
          </a:xfrm>
        </p:spPr>
        <p:txBody>
          <a:bodyPr vert="horz" lIns="91440" tIns="45720" rIns="91440" bIns="45720" rtlCol="0" anchor="ctr">
            <a:normAutofit/>
          </a:bodyPr>
          <a:lstStyle/>
          <a:p>
            <a:r>
              <a:rPr lang="en-US" altLang="he-IL" sz="3200" b="1" dirty="0">
                <a:latin typeface="Times New Roman" panose="02020603050405020304" pitchFamily="18" charset="0"/>
                <a:cs typeface="Times New Roman" panose="02020603050405020304" pitchFamily="18" charset="0"/>
              </a:rPr>
              <a:t>Print all elements of 2d array Using Loop</a:t>
            </a:r>
            <a:endParaRPr lang="en-US"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85737" y="1791096"/>
            <a:ext cx="8653463" cy="4076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buFont typeface="Wingdings" pitchFamily="2" charset="2"/>
              <a:buNone/>
            </a:pPr>
            <a:r>
              <a:rPr lang="en-US" sz="1600" dirty="0">
                <a:solidFill>
                  <a:srgbClr val="7030A0"/>
                </a:solidFill>
                <a:latin typeface="Courier New" pitchFamily="49" charset="0"/>
                <a:cs typeface="Courier New" pitchFamily="49" charset="0"/>
              </a:rPr>
              <a:t>class </a:t>
            </a:r>
            <a:r>
              <a:rPr lang="en-US" sz="1600" dirty="0" err="1">
                <a:solidFill>
                  <a:srgbClr val="7030A0"/>
                </a:solidFill>
                <a:latin typeface="Courier New" pitchFamily="49" charset="0"/>
                <a:cs typeface="Courier New" pitchFamily="49" charset="0"/>
              </a:rPr>
              <a:t>MultidimensionalArray</a:t>
            </a:r>
            <a:r>
              <a:rPr lang="en-US" sz="1600" dirty="0">
                <a:solidFill>
                  <a:srgbClr val="7030A0"/>
                </a:solidFill>
                <a:latin typeface="Courier New" pitchFamily="49" charset="0"/>
                <a:cs typeface="Courier New" pitchFamily="49" charset="0"/>
              </a:rPr>
              <a:t>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public static void main(String[] </a:t>
            </a:r>
            <a:r>
              <a:rPr lang="en-US" sz="1600" dirty="0" err="1">
                <a:solidFill>
                  <a:srgbClr val="7030A0"/>
                </a:solidFill>
                <a:latin typeface="Courier New" pitchFamily="49" charset="0"/>
                <a:cs typeface="Courier New" pitchFamily="49" charset="0"/>
              </a:rPr>
              <a:t>args</a:t>
            </a:r>
            <a:r>
              <a:rPr lang="en-US" sz="1600" dirty="0">
                <a:solidFill>
                  <a:srgbClr val="7030A0"/>
                </a:solidFill>
                <a:latin typeface="Courier New" pitchFamily="49" charset="0"/>
                <a:cs typeface="Courier New" pitchFamily="49" charset="0"/>
              </a:rPr>
              <a:t>) {</a:t>
            </a:r>
          </a:p>
          <a:p>
            <a:pPr>
              <a:lnSpc>
                <a:spcPct val="90000"/>
              </a:lnSpc>
              <a:buFont typeface="Wingdings" pitchFamily="2" charset="2"/>
              <a:buNone/>
            </a:pPr>
            <a:endParaRPr lang="en-US" sz="1600" dirty="0">
              <a:solidFill>
                <a:srgbClr val="7030A0"/>
              </a:solidFill>
              <a:latin typeface="Courier New" pitchFamily="49" charset="0"/>
              <a:cs typeface="Courier New" pitchFamily="49" charset="0"/>
            </a:endParaRP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a:t>
            </a:r>
            <a:r>
              <a:rPr lang="en-US" sz="1600" dirty="0" err="1">
                <a:solidFill>
                  <a:srgbClr val="7030A0"/>
                </a:solidFill>
                <a:latin typeface="Courier New" pitchFamily="49" charset="0"/>
                <a:cs typeface="Courier New" pitchFamily="49" charset="0"/>
              </a:rPr>
              <a:t>int</a:t>
            </a:r>
            <a:r>
              <a:rPr lang="en-US" sz="1600" dirty="0">
                <a:solidFill>
                  <a:srgbClr val="7030A0"/>
                </a:solidFill>
                <a:latin typeface="Courier New" pitchFamily="49" charset="0"/>
                <a:cs typeface="Courier New" pitchFamily="49" charset="0"/>
              </a:rPr>
              <a:t>[][] a =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{1, -2, 3},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{-4, -5, 6, 9},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{7},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for (</a:t>
            </a:r>
            <a:r>
              <a:rPr lang="en-US" sz="1600" dirty="0" err="1">
                <a:solidFill>
                  <a:srgbClr val="7030A0"/>
                </a:solidFill>
                <a:latin typeface="Courier New" pitchFamily="49" charset="0"/>
                <a:cs typeface="Courier New" pitchFamily="49" charset="0"/>
              </a:rPr>
              <a:t>int</a:t>
            </a:r>
            <a:r>
              <a:rPr lang="en-US" sz="1600" dirty="0">
                <a:solidFill>
                  <a:srgbClr val="7030A0"/>
                </a:solidFill>
                <a:latin typeface="Courier New" pitchFamily="49" charset="0"/>
                <a:cs typeface="Courier New" pitchFamily="49" charset="0"/>
              </a:rPr>
              <a:t> </a:t>
            </a:r>
            <a:r>
              <a:rPr lang="en-US" sz="1600" dirty="0" err="1">
                <a:solidFill>
                  <a:srgbClr val="7030A0"/>
                </a:solidFill>
                <a:latin typeface="Courier New" pitchFamily="49" charset="0"/>
                <a:cs typeface="Courier New" pitchFamily="49" charset="0"/>
              </a:rPr>
              <a:t>i</a:t>
            </a:r>
            <a:r>
              <a:rPr lang="en-US" sz="1600" dirty="0">
                <a:solidFill>
                  <a:srgbClr val="7030A0"/>
                </a:solidFill>
                <a:latin typeface="Courier New" pitchFamily="49" charset="0"/>
                <a:cs typeface="Courier New" pitchFamily="49" charset="0"/>
              </a:rPr>
              <a:t> = 0; </a:t>
            </a:r>
            <a:r>
              <a:rPr lang="en-US" sz="1600" dirty="0" err="1">
                <a:solidFill>
                  <a:srgbClr val="7030A0"/>
                </a:solidFill>
                <a:latin typeface="Courier New" pitchFamily="49" charset="0"/>
                <a:cs typeface="Courier New" pitchFamily="49" charset="0"/>
              </a:rPr>
              <a:t>i</a:t>
            </a:r>
            <a:r>
              <a:rPr lang="en-US" sz="1600" dirty="0">
                <a:solidFill>
                  <a:srgbClr val="7030A0"/>
                </a:solidFill>
                <a:latin typeface="Courier New" pitchFamily="49" charset="0"/>
                <a:cs typeface="Courier New" pitchFamily="49" charset="0"/>
              </a:rPr>
              <a:t> &lt; </a:t>
            </a:r>
            <a:r>
              <a:rPr lang="en-US" sz="1600" dirty="0" err="1">
                <a:solidFill>
                  <a:srgbClr val="7030A0"/>
                </a:solidFill>
                <a:latin typeface="Courier New" pitchFamily="49" charset="0"/>
                <a:cs typeface="Courier New" pitchFamily="49" charset="0"/>
              </a:rPr>
              <a:t>a.length</a:t>
            </a:r>
            <a:r>
              <a:rPr lang="en-US" sz="1600" dirty="0">
                <a:solidFill>
                  <a:srgbClr val="7030A0"/>
                </a:solidFill>
                <a:latin typeface="Courier New" pitchFamily="49" charset="0"/>
                <a:cs typeface="Courier New" pitchFamily="49" charset="0"/>
              </a:rPr>
              <a:t>; ++</a:t>
            </a:r>
            <a:r>
              <a:rPr lang="en-US" sz="1600" dirty="0" err="1">
                <a:solidFill>
                  <a:srgbClr val="7030A0"/>
                </a:solidFill>
                <a:latin typeface="Courier New" pitchFamily="49" charset="0"/>
                <a:cs typeface="Courier New" pitchFamily="49" charset="0"/>
              </a:rPr>
              <a:t>i</a:t>
            </a:r>
            <a:r>
              <a:rPr lang="en-US" sz="1600" dirty="0">
                <a:solidFill>
                  <a:srgbClr val="7030A0"/>
                </a:solidFill>
                <a:latin typeface="Courier New" pitchFamily="49" charset="0"/>
                <a:cs typeface="Courier New" pitchFamily="49" charset="0"/>
              </a:rPr>
              <a:t>)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for(</a:t>
            </a:r>
            <a:r>
              <a:rPr lang="en-US" sz="1600" dirty="0" err="1">
                <a:solidFill>
                  <a:srgbClr val="7030A0"/>
                </a:solidFill>
                <a:latin typeface="Courier New" pitchFamily="49" charset="0"/>
                <a:cs typeface="Courier New" pitchFamily="49" charset="0"/>
              </a:rPr>
              <a:t>int</a:t>
            </a:r>
            <a:r>
              <a:rPr lang="en-US" sz="1600" dirty="0">
                <a:solidFill>
                  <a:srgbClr val="7030A0"/>
                </a:solidFill>
                <a:latin typeface="Courier New" pitchFamily="49" charset="0"/>
                <a:cs typeface="Courier New" pitchFamily="49" charset="0"/>
              </a:rPr>
              <a:t> j = 0; j &lt; a[</a:t>
            </a:r>
            <a:r>
              <a:rPr lang="en-US" sz="1600" dirty="0" err="1">
                <a:solidFill>
                  <a:srgbClr val="7030A0"/>
                </a:solidFill>
                <a:latin typeface="Courier New" pitchFamily="49" charset="0"/>
                <a:cs typeface="Courier New" pitchFamily="49" charset="0"/>
              </a:rPr>
              <a:t>i</a:t>
            </a:r>
            <a:r>
              <a:rPr lang="en-US" sz="1600" dirty="0">
                <a:solidFill>
                  <a:srgbClr val="7030A0"/>
                </a:solidFill>
                <a:latin typeface="Courier New" pitchFamily="49" charset="0"/>
                <a:cs typeface="Courier New" pitchFamily="49" charset="0"/>
              </a:rPr>
              <a:t>].length; ++j)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a:t>
            </a:r>
            <a:r>
              <a:rPr lang="en-US" sz="1600" dirty="0" err="1">
                <a:solidFill>
                  <a:srgbClr val="7030A0"/>
                </a:solidFill>
                <a:latin typeface="Courier New" pitchFamily="49" charset="0"/>
                <a:cs typeface="Courier New" pitchFamily="49" charset="0"/>
              </a:rPr>
              <a:t>System.out.println</a:t>
            </a:r>
            <a:r>
              <a:rPr lang="en-US" sz="1600" dirty="0">
                <a:solidFill>
                  <a:srgbClr val="7030A0"/>
                </a:solidFill>
                <a:latin typeface="Courier New" pitchFamily="49" charset="0"/>
                <a:cs typeface="Courier New" pitchFamily="49" charset="0"/>
              </a:rPr>
              <a:t>(a[</a:t>
            </a:r>
            <a:r>
              <a:rPr lang="en-US" sz="1600" dirty="0" err="1">
                <a:solidFill>
                  <a:srgbClr val="7030A0"/>
                </a:solidFill>
                <a:latin typeface="Courier New" pitchFamily="49" charset="0"/>
                <a:cs typeface="Courier New" pitchFamily="49" charset="0"/>
              </a:rPr>
              <a:t>i</a:t>
            </a:r>
            <a:r>
              <a:rPr lang="en-US" sz="1600" dirty="0">
                <a:solidFill>
                  <a:srgbClr val="7030A0"/>
                </a:solidFill>
                <a:latin typeface="Courier New" pitchFamily="49" charset="0"/>
                <a:cs typeface="Courier New" pitchFamily="49" charset="0"/>
              </a:rPr>
              <a:t>][j]);</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   }</a:t>
            </a:r>
          </a:p>
          <a:p>
            <a:pPr>
              <a:lnSpc>
                <a:spcPct val="90000"/>
              </a:lnSpc>
              <a:buFont typeface="Wingdings" pitchFamily="2" charset="2"/>
              <a:buNone/>
            </a:pPr>
            <a:r>
              <a:rPr lang="en-US" sz="1600" dirty="0">
                <a:solidFill>
                  <a:srgbClr val="7030A0"/>
                </a:solidFill>
                <a:latin typeface="Courier New" pitchFamily="49" charset="0"/>
                <a:cs typeface="Courier New" pitchFamily="49" charset="0"/>
              </a:rPr>
              <a:t>}</a:t>
            </a:r>
          </a:p>
        </p:txBody>
      </p:sp>
      <p:sp>
        <p:nvSpPr>
          <p:cNvPr id="3" name="Slide Number Placeholder 2"/>
          <p:cNvSpPr>
            <a:spLocks noGrp="1"/>
          </p:cNvSpPr>
          <p:nvPr>
            <p:ph type="sldNum" sz="quarter" idx="12"/>
          </p:nvPr>
        </p:nvSpPr>
        <p:spPr/>
        <p:txBody>
          <a:bodyPr/>
          <a:lstStyle/>
          <a:p>
            <a:pPr>
              <a:defRPr/>
            </a:pPr>
            <a:fld id="{9FBBAF62-2765-4BD3-AD00-8C5149FD59A0}" type="slidenum">
              <a:rPr lang="en-US" smtClean="0"/>
              <a:pPr>
                <a:defRPr/>
              </a:pPr>
              <a:t>81</a:t>
            </a:fld>
            <a:endParaRPr lang="en-US"/>
          </a:p>
        </p:txBody>
      </p:sp>
    </p:spTree>
    <p:extLst>
      <p:ext uri="{BB962C8B-B14F-4D97-AF65-F5344CB8AC3E}">
        <p14:creationId xmlns:p14="http://schemas.microsoft.com/office/powerpoint/2010/main" val="37255133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6600" dirty="0" smtClean="0">
                <a:latin typeface="Times New Roman" pitchFamily="18" charset="0"/>
                <a:cs typeface="Times New Roman" pitchFamily="18" charset="0"/>
              </a:rPr>
              <a:t>END</a:t>
            </a:r>
            <a:endParaRPr lang="en-US" sz="66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9FBBAF62-2765-4BD3-AD00-8C5149FD59A0}" type="slidenum">
              <a:rPr lang="en-US" smtClean="0"/>
              <a:pPr>
                <a:defRPr/>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95400" y="381000"/>
            <a:ext cx="7620000" cy="9144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How it works…!</a:t>
            </a:r>
          </a:p>
        </p:txBody>
      </p:sp>
      <p:pic>
        <p:nvPicPr>
          <p:cNvPr id="1027" name="Picture 3"/>
          <p:cNvPicPr>
            <a:picLocks noChangeAspect="1" noChangeArrowheads="1"/>
          </p:cNvPicPr>
          <p:nvPr/>
        </p:nvPicPr>
        <p:blipFill>
          <a:blip r:embed="rId2"/>
          <a:srcRect/>
          <a:stretch>
            <a:fillRect/>
          </a:stretch>
        </p:blipFill>
        <p:spPr bwMode="auto">
          <a:xfrm>
            <a:off x="1066800" y="1479528"/>
            <a:ext cx="7620000" cy="5241947"/>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pPr>
              <a:defRPr/>
            </a:pPr>
            <a:fld id="{0E7CAA58-F875-467F-A0E2-EC021CF07C32}"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8759</TotalTime>
  <Words>3490</Words>
  <Application>Microsoft Office PowerPoint</Application>
  <PresentationFormat>On-screen Show (4:3)</PresentationFormat>
  <Paragraphs>800</Paragraphs>
  <Slides>82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Arial Unicode MS</vt:lpstr>
      <vt:lpstr>Calibri</vt:lpstr>
      <vt:lpstr>Courier New</vt:lpstr>
      <vt:lpstr>Times New Roman</vt:lpstr>
      <vt:lpstr>Wingdings</vt:lpstr>
      <vt:lpstr>Wingdings 2</vt:lpstr>
      <vt:lpstr>Office Theme</vt:lpstr>
      <vt:lpstr>LECTURE 1: JAVA BASICS</vt:lpstr>
      <vt:lpstr>LECTURE 1: JAVA BASICS</vt:lpstr>
      <vt:lpstr>Java’s origins</vt:lpstr>
      <vt:lpstr>The history of java</vt:lpstr>
      <vt:lpstr>The History of Java</vt:lpstr>
      <vt:lpstr>Runtime Architecture</vt:lpstr>
      <vt:lpstr>PowerPoint Presentation</vt:lpstr>
      <vt:lpstr>The Java Virtual Machine.</vt:lpstr>
      <vt:lpstr>How it works…!</vt:lpstr>
      <vt:lpstr>Java Editions</vt:lpstr>
      <vt:lpstr>Java SE Development Kit(JDK)</vt:lpstr>
      <vt:lpstr>Choosing a Development Environment</vt:lpstr>
      <vt:lpstr>Top Cross- Platform IDEs</vt:lpstr>
      <vt:lpstr>Java Basic Syntax</vt:lpstr>
      <vt:lpstr>Java Basic Syntax</vt:lpstr>
      <vt:lpstr>PowerPoint Presentation</vt:lpstr>
      <vt:lpstr>how to save the file, compile and run the program.</vt:lpstr>
      <vt:lpstr>how to save the file, compile and run the program.</vt:lpstr>
      <vt:lpstr>how to save the file, compile and run the program.</vt:lpstr>
      <vt:lpstr>Parsing Arguments to a console application</vt:lpstr>
      <vt:lpstr>COMMENTS IN JAVA</vt:lpstr>
      <vt:lpstr>Basic Syntax:</vt:lpstr>
      <vt:lpstr>Basic Syntax:</vt:lpstr>
      <vt:lpstr>Basic Syntax:</vt:lpstr>
      <vt:lpstr>Basic Syntax:</vt:lpstr>
      <vt:lpstr>Java Identifiers:</vt:lpstr>
      <vt:lpstr>Java Identifiers:</vt:lpstr>
      <vt:lpstr>Using Character Escape Codes</vt:lpstr>
      <vt:lpstr>CHARACTER ESCAPE CODES</vt:lpstr>
      <vt:lpstr>Primitive Types and Variables</vt:lpstr>
      <vt:lpstr>Primitive Types and Variables</vt:lpstr>
      <vt:lpstr>Primitive Variable &amp; Reference Variable</vt:lpstr>
      <vt:lpstr>Primitive Variable &amp; Reference Variable</vt:lpstr>
      <vt:lpstr>Primitive Variable &amp; Reference Variable</vt:lpstr>
      <vt:lpstr>PowerPoint Presentation</vt:lpstr>
      <vt:lpstr>Initialisation</vt:lpstr>
      <vt:lpstr>MEMORY MANAGEMENT AND GARBAGE COLLECTION</vt:lpstr>
      <vt:lpstr>The Stack and the Heap: Where things live</vt:lpstr>
      <vt:lpstr>MATHEMATICAL OPERATORS:</vt:lpstr>
      <vt:lpstr>Operator Precedence</vt:lpstr>
      <vt:lpstr>Operator Precedence</vt:lpstr>
      <vt:lpstr>Enforcing operator precedence</vt:lpstr>
      <vt:lpstr>Relational and Conditional Operators</vt:lpstr>
      <vt:lpstr>Relational and Conditional Operators</vt:lpstr>
      <vt:lpstr>Assignment Operators</vt:lpstr>
      <vt:lpstr>Working with primitives values</vt:lpstr>
      <vt:lpstr>Converting numeric values</vt:lpstr>
      <vt:lpstr>Converting numeric values</vt:lpstr>
      <vt:lpstr>Interactive programs</vt:lpstr>
      <vt:lpstr>Input and System.in</vt:lpstr>
      <vt:lpstr>Java class libraries, import</vt:lpstr>
      <vt:lpstr>Java class libraries, import</vt:lpstr>
      <vt:lpstr>Example Scanner usage</vt:lpstr>
      <vt:lpstr>Another Scanner example</vt:lpstr>
      <vt:lpstr>Other Scanner Class Methods</vt:lpstr>
      <vt:lpstr>Other Scanner Class Methods</vt:lpstr>
      <vt:lpstr>Flow of control</vt:lpstr>
      <vt:lpstr>If-Else Statement</vt:lpstr>
      <vt:lpstr>If-Else Statement</vt:lpstr>
      <vt:lpstr>If-Else Statement</vt:lpstr>
      <vt:lpstr>Nested if … else</vt:lpstr>
      <vt:lpstr>A Warning…</vt:lpstr>
      <vt:lpstr>Ternary operator (op1 ? op2 : op3 )</vt:lpstr>
      <vt:lpstr>Switch Statement</vt:lpstr>
      <vt:lpstr>Switch Statement</vt:lpstr>
      <vt:lpstr>For loop</vt:lpstr>
      <vt:lpstr>For loop</vt:lpstr>
      <vt:lpstr>For loop</vt:lpstr>
      <vt:lpstr>While and Do-While Statements</vt:lpstr>
      <vt:lpstr>While and Do-While Statements</vt:lpstr>
      <vt:lpstr>While and Do-While Statements</vt:lpstr>
      <vt:lpstr>Branching Statements</vt:lpstr>
      <vt:lpstr>Branching Statements</vt:lpstr>
      <vt:lpstr>Arrays</vt:lpstr>
      <vt:lpstr>Declaring Arrays</vt:lpstr>
      <vt:lpstr>Assigning Values</vt:lpstr>
      <vt:lpstr>Iterating Through Arrays</vt:lpstr>
      <vt:lpstr>The foreach Loops(jdk 1.5)</vt:lpstr>
      <vt:lpstr>Arrays - Multidimensional</vt:lpstr>
      <vt:lpstr>initialize a 2d array in Java?</vt:lpstr>
      <vt:lpstr>Print all elements of 2d array Using Loop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Clay</dc:title>
  <dc:creator>FEZA</dc:creator>
  <cp:lastModifiedBy>AKRAM</cp:lastModifiedBy>
  <cp:revision>1087</cp:revision>
  <dcterms:created xsi:type="dcterms:W3CDTF">2014-08-13T08:42:04Z</dcterms:created>
  <dcterms:modified xsi:type="dcterms:W3CDTF">2024-10-21T09:05:57Z</dcterms:modified>
</cp:coreProperties>
</file>