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340" r:id="rId2"/>
    <p:sldId id="257" r:id="rId3"/>
    <p:sldId id="319" r:id="rId4"/>
    <p:sldId id="310" r:id="rId5"/>
    <p:sldId id="320" r:id="rId6"/>
    <p:sldId id="322" r:id="rId7"/>
    <p:sldId id="318" r:id="rId8"/>
    <p:sldId id="311" r:id="rId9"/>
    <p:sldId id="315" r:id="rId10"/>
    <p:sldId id="339" r:id="rId11"/>
    <p:sldId id="338" r:id="rId12"/>
    <p:sldId id="323" r:id="rId13"/>
    <p:sldId id="313" r:id="rId14"/>
    <p:sldId id="329" r:id="rId15"/>
    <p:sldId id="327" r:id="rId16"/>
    <p:sldId id="328" r:id="rId17"/>
    <p:sldId id="260" r:id="rId18"/>
    <p:sldId id="335" r:id="rId19"/>
    <p:sldId id="261" r:id="rId20"/>
    <p:sldId id="262" r:id="rId21"/>
    <p:sldId id="293" r:id="rId22"/>
    <p:sldId id="294" r:id="rId23"/>
    <p:sldId id="266" r:id="rId24"/>
    <p:sldId id="346" r:id="rId25"/>
    <p:sldId id="270" r:id="rId26"/>
    <p:sldId id="295" r:id="rId27"/>
    <p:sldId id="271" r:id="rId28"/>
    <p:sldId id="272" r:id="rId29"/>
    <p:sldId id="297" r:id="rId30"/>
    <p:sldId id="273" r:id="rId31"/>
    <p:sldId id="341" r:id="rId32"/>
    <p:sldId id="347" r:id="rId33"/>
    <p:sldId id="342" r:id="rId34"/>
    <p:sldId id="280" r:id="rId35"/>
    <p:sldId id="296" r:id="rId36"/>
    <p:sldId id="282" r:id="rId37"/>
    <p:sldId id="344" r:id="rId38"/>
    <p:sldId id="348" r:id="rId39"/>
    <p:sldId id="343" r:id="rId40"/>
    <p:sldId id="345" r:id="rId41"/>
    <p:sldId id="292" r:id="rId42"/>
  </p:sldIdLst>
  <p:sldSz cx="9144000" cy="6858000" type="screen4x3"/>
  <p:notesSz cx="6858000" cy="9144000"/>
  <p:custDataLst>
    <p:tags r:id="rId45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38D"/>
    <a:srgbClr val="790015"/>
    <a:srgbClr val="CCFFFF"/>
    <a:srgbClr val="66FFFF"/>
    <a:srgbClr val="5F5F5F"/>
    <a:srgbClr val="4D4D4D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65" autoAdjust="0"/>
  </p:normalViewPr>
  <p:slideViewPr>
    <p:cSldViewPr snapToGrid="0">
      <p:cViewPr varScale="1">
        <p:scale>
          <a:sx n="86" d="100"/>
          <a:sy n="86" d="100"/>
        </p:scale>
        <p:origin x="1382" y="24"/>
      </p:cViewPr>
      <p:guideLst>
        <p:guide orient="horz" pos="4173"/>
        <p:guide pos="560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10.xml"/><Relationship Id="rId1" Type="http://schemas.openxmlformats.org/officeDocument/2006/relationships/slide" Target="slides/slide4.xml"/><Relationship Id="rId5" Type="http://schemas.openxmlformats.org/officeDocument/2006/relationships/slide" Target="slides/slide20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5481F232-901B-489F-A417-EDCFBD44987B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889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1E608AF4-B173-44B3-8543-D0C27966CFDD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39866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7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3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97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5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9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43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47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7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241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55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80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88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219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75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2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72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2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6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02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84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021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419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161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621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576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36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11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86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5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68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559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3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1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4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4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6645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889353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6688" y="52388"/>
            <a:ext cx="1943100" cy="6134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678488" cy="6134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9992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733161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57790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104900"/>
            <a:ext cx="38100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104900"/>
            <a:ext cx="3810000" cy="5081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467759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96954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4960376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79495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926124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981109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99">
                <a:gamma/>
                <a:shade val="46275"/>
                <a:invGamma/>
              </a:srgbClr>
            </a:gs>
            <a:gs pos="50000">
              <a:srgbClr val="006699"/>
            </a:gs>
            <a:gs pos="100000">
              <a:srgbClr val="006699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90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165891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65892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93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94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5895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65896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97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98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99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590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5901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104900"/>
            <a:ext cx="7772400" cy="508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effectLst/>
              </a:rPr>
              <a:t>  </a:t>
            </a:r>
            <a:fld id="{8DD5EDAF-37B9-4646-BF13-7BFE6A7EE900}" type="slidenum">
              <a:rPr lang="en-US" sz="1800">
                <a:effectLst/>
              </a:rPr>
              <a:pPr/>
              <a:t>‹#›</a:t>
            </a:fld>
            <a:endParaRPr lang="en-US" sz="1800">
              <a:effectLst/>
            </a:endParaRP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99" name="Group 35"/>
          <p:cNvGrpSpPr>
            <a:grpSpLocks/>
          </p:cNvGrpSpPr>
          <p:nvPr/>
        </p:nvGrpSpPr>
        <p:grpSpPr bwMode="auto">
          <a:xfrm>
            <a:off x="5680075" y="2940050"/>
            <a:ext cx="2628900" cy="1914525"/>
            <a:chOff x="3186" y="1652"/>
            <a:chExt cx="1656" cy="1206"/>
          </a:xfrm>
        </p:grpSpPr>
        <p:sp>
          <p:nvSpPr>
            <p:cNvPr id="164895" name="AutoShape 31"/>
            <p:cNvSpPr>
              <a:spLocks noChangeArrowheads="1"/>
            </p:cNvSpPr>
            <p:nvPr/>
          </p:nvSpPr>
          <p:spPr bwMode="auto">
            <a:xfrm>
              <a:off x="3186" y="1652"/>
              <a:ext cx="1655" cy="1206"/>
            </a:xfrm>
            <a:prstGeom prst="roundRect">
              <a:avLst>
                <a:gd name="adj" fmla="val 7856"/>
              </a:avLst>
            </a:prstGeom>
            <a:solidFill>
              <a:srgbClr val="FFFFFF"/>
            </a:solidFill>
            <a:ln w="57150">
              <a:solidFill>
                <a:srgbClr val="7988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6" name="AutoShape 32"/>
            <p:cNvSpPr>
              <a:spLocks noChangeArrowheads="1"/>
            </p:cNvSpPr>
            <p:nvPr/>
          </p:nvSpPr>
          <p:spPr bwMode="auto">
            <a:xfrm>
              <a:off x="3256" y="1710"/>
              <a:ext cx="1519" cy="1080"/>
            </a:xfrm>
            <a:prstGeom prst="roundRect">
              <a:avLst>
                <a:gd name="adj" fmla="val 6218"/>
              </a:avLst>
            </a:prstGeom>
            <a:noFill/>
            <a:ln w="19050">
              <a:solidFill>
                <a:srgbClr val="9EA3C4"/>
              </a:solidFill>
              <a:round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7" name="AutoShape 33"/>
            <p:cNvSpPr>
              <a:spLocks noChangeArrowheads="1"/>
            </p:cNvSpPr>
            <p:nvPr/>
          </p:nvSpPr>
          <p:spPr bwMode="auto">
            <a:xfrm>
              <a:off x="3725" y="1738"/>
              <a:ext cx="1117" cy="1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>
                  <a:solidFill>
                    <a:schemeClr val="folHlink"/>
                  </a:solidFill>
                  <a:effectLst/>
                </a:rPr>
                <a:t>Slides by</a:t>
              </a:r>
            </a:p>
            <a:p>
              <a:endParaRPr lang="en-US" sz="600">
                <a:solidFill>
                  <a:srgbClr val="F2A220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00"/>
                  </a:solidFill>
                  <a:effectLst/>
                </a:rPr>
                <a:t>JOHN</a:t>
              </a:r>
            </a:p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00"/>
                  </a:solidFill>
                  <a:effectLst/>
                </a:rPr>
                <a:t>LOUCKS</a:t>
              </a:r>
            </a:p>
            <a:p>
              <a:endParaRPr lang="en-US" sz="400">
                <a:solidFill>
                  <a:srgbClr val="000000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sz="1500" b="1">
                  <a:solidFill>
                    <a:srgbClr val="000000"/>
                  </a:solidFill>
                  <a:effectLst/>
                </a:rPr>
                <a:t>St. Edward’s</a:t>
              </a:r>
            </a:p>
            <a:p>
              <a:pPr>
                <a:lnSpc>
                  <a:spcPct val="90000"/>
                </a:lnSpc>
              </a:pPr>
              <a:r>
                <a:rPr lang="en-US" sz="1500" b="1">
                  <a:solidFill>
                    <a:srgbClr val="000000"/>
                  </a:solidFill>
                  <a:effectLst/>
                </a:rPr>
                <a:t>University</a:t>
              </a:r>
            </a:p>
          </p:txBody>
        </p:sp>
      </p:grpSp>
      <p:sp>
        <p:nvSpPr>
          <p:cNvPr id="164888" name="AutoShape 24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0" name="AutoShape 26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2" name="AutoShape 28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55601" y="1219199"/>
            <a:ext cx="5013471" cy="3545515"/>
            <a:chOff x="3186" y="1652"/>
            <a:chExt cx="1655" cy="1217"/>
          </a:xfrm>
        </p:grpSpPr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3186" y="1652"/>
              <a:ext cx="1655" cy="1206"/>
            </a:xfrm>
            <a:prstGeom prst="roundRect">
              <a:avLst>
                <a:gd name="adj" fmla="val 7856"/>
              </a:avLst>
            </a:prstGeom>
            <a:solidFill>
              <a:srgbClr val="FFFFFF"/>
            </a:solidFill>
            <a:ln w="57150">
              <a:solidFill>
                <a:srgbClr val="7988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3256" y="1710"/>
              <a:ext cx="1519" cy="1080"/>
            </a:xfrm>
            <a:prstGeom prst="roundRect">
              <a:avLst>
                <a:gd name="adj" fmla="val 6218"/>
              </a:avLst>
            </a:prstGeom>
            <a:noFill/>
            <a:ln w="19050">
              <a:solidFill>
                <a:srgbClr val="9EA3C4"/>
              </a:solidFill>
              <a:round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3252" y="1766"/>
              <a:ext cx="1586" cy="110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600" dirty="0">
                <a:solidFill>
                  <a:srgbClr val="F2A220"/>
                </a:solidFill>
                <a:effectLst/>
              </a:endParaRPr>
            </a:p>
            <a:p>
              <a:pPr algn="l">
                <a:lnSpc>
                  <a:spcPct val="90000"/>
                </a:lnSpc>
              </a:pPr>
              <a:r>
                <a:rPr lang="en-US" sz="3200" b="1" dirty="0">
                  <a:solidFill>
                    <a:srgbClr val="993366"/>
                  </a:solidFill>
                  <a:effectLst/>
                </a:rPr>
                <a:t>INTRODUCTION TO MANAGEMENT SCIENCE, </a:t>
              </a:r>
              <a:r>
                <a:rPr lang="en-US" sz="2000" b="1" dirty="0">
                  <a:solidFill>
                    <a:srgbClr val="993366"/>
                  </a:solidFill>
                  <a:effectLst/>
                </a:rPr>
                <a:t>13e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Anderson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Sweeney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Williams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Martin</a:t>
              </a:r>
            </a:p>
            <a:p>
              <a:endParaRPr lang="en-US" sz="400" dirty="0">
                <a:solidFill>
                  <a:srgbClr val="00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057855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687388" y="1019175"/>
            <a:ext cx="777240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Software packages such as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The Management Scientist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and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Microsoft Excel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provide the following  LP information: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Information about the objective function: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its optimal value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coefficient ranges (ranges of optimality)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Information about the decision variables: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their optimal values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their reduced costs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Information about the constraints: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amount of slack or surplus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dual prices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right-hand side ranges (ranges of feasibility)</a:t>
            </a: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Sensitivity Analysis: Computer Solution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687388" y="1004888"/>
            <a:ext cx="53054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Range of Optimality for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sz="2400" i="1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400" baseline="-250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76134" name="Rectangle 6"/>
          <p:cNvSpPr>
            <a:spLocks noChangeArrowheads="1"/>
          </p:cNvSpPr>
          <p:nvPr/>
        </p:nvSpPr>
        <p:spPr bwMode="auto">
          <a:xfrm>
            <a:off x="361950" y="1600200"/>
            <a:ext cx="8534400" cy="4076700"/>
          </a:xfrm>
          <a:prstGeom prst="rect">
            <a:avLst/>
          </a:prstGeom>
          <a:solidFill>
            <a:srgbClr val="777777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306388" y="1770063"/>
            <a:ext cx="1892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Adjustable Cells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36" name="Rectangle 8"/>
          <p:cNvSpPr>
            <a:spLocks noChangeArrowheads="1"/>
          </p:cNvSpPr>
          <p:nvPr/>
        </p:nvSpPr>
        <p:spPr bwMode="auto">
          <a:xfrm>
            <a:off x="2344738" y="207962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3167063" y="2079625"/>
            <a:ext cx="96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Reduced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4460875" y="2079625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5894388" y="20796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7388225" y="20796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757238" y="237172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1462088" y="2371725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2286000" y="23717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3441700" y="23717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4383088" y="2371725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Coefficient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992813" y="23717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7446963" y="2371725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620713" y="26797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1482725" y="2679700"/>
            <a:ext cx="40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2678113" y="26797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3816350" y="26797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426075" y="2679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834188" y="2679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7331075" y="2679700"/>
            <a:ext cx="1206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5" name="Rectangle 27"/>
          <p:cNvSpPr>
            <a:spLocks noChangeArrowheads="1"/>
          </p:cNvSpPr>
          <p:nvPr/>
        </p:nvSpPr>
        <p:spPr bwMode="auto">
          <a:xfrm>
            <a:off x="620713" y="2971800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$C$8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1482725" y="2971800"/>
            <a:ext cx="40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7" name="Rectangle 29"/>
          <p:cNvSpPr>
            <a:spLocks noChangeArrowheads="1"/>
          </p:cNvSpPr>
          <p:nvPr/>
        </p:nvSpPr>
        <p:spPr bwMode="auto">
          <a:xfrm>
            <a:off x="2678113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8" name="Rectangle 30"/>
          <p:cNvSpPr>
            <a:spLocks noChangeArrowheads="1"/>
          </p:cNvSpPr>
          <p:nvPr/>
        </p:nvSpPr>
        <p:spPr bwMode="auto">
          <a:xfrm>
            <a:off x="3816350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59" name="Rectangle 31"/>
          <p:cNvSpPr>
            <a:spLocks noChangeArrowheads="1"/>
          </p:cNvSpPr>
          <p:nvPr/>
        </p:nvSpPr>
        <p:spPr bwMode="auto">
          <a:xfrm>
            <a:off x="5426075" y="2971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0" name="Rectangle 32"/>
          <p:cNvSpPr>
            <a:spLocks noChangeArrowheads="1"/>
          </p:cNvSpPr>
          <p:nvPr/>
        </p:nvSpPr>
        <p:spPr bwMode="auto">
          <a:xfrm>
            <a:off x="6648450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1" name="Rectangle 33"/>
          <p:cNvSpPr>
            <a:spLocks noChangeArrowheads="1"/>
          </p:cNvSpPr>
          <p:nvPr/>
        </p:nvSpPr>
        <p:spPr bwMode="auto">
          <a:xfrm>
            <a:off x="8415338" y="2971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2" name="Rectangle 34"/>
          <p:cNvSpPr>
            <a:spLocks noChangeArrowheads="1"/>
          </p:cNvSpPr>
          <p:nvPr/>
        </p:nvSpPr>
        <p:spPr bwMode="auto">
          <a:xfrm>
            <a:off x="306388" y="3573463"/>
            <a:ext cx="140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Constraints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76163" name="Rectangle 35"/>
          <p:cNvSpPr>
            <a:spLocks noChangeArrowheads="1"/>
          </p:cNvSpPr>
          <p:nvPr/>
        </p:nvSpPr>
        <p:spPr bwMode="auto">
          <a:xfrm>
            <a:off x="2344738" y="388302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4" name="Rectangle 36"/>
          <p:cNvSpPr>
            <a:spLocks noChangeArrowheads="1"/>
          </p:cNvSpPr>
          <p:nvPr/>
        </p:nvSpPr>
        <p:spPr bwMode="auto">
          <a:xfrm>
            <a:off x="3225800" y="3883025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Shadow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4460875" y="3883025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5913438" y="38830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7" name="Rectangle 39"/>
          <p:cNvSpPr>
            <a:spLocks noChangeArrowheads="1"/>
          </p:cNvSpPr>
          <p:nvPr/>
        </p:nvSpPr>
        <p:spPr bwMode="auto">
          <a:xfrm>
            <a:off x="7464425" y="38830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8" name="Rectangle 40"/>
          <p:cNvSpPr>
            <a:spLocks noChangeArrowheads="1"/>
          </p:cNvSpPr>
          <p:nvPr/>
        </p:nvSpPr>
        <p:spPr bwMode="auto">
          <a:xfrm>
            <a:off x="757238" y="417512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69" name="Rectangle 41"/>
          <p:cNvSpPr>
            <a:spLocks noChangeArrowheads="1"/>
          </p:cNvSpPr>
          <p:nvPr/>
        </p:nvSpPr>
        <p:spPr bwMode="auto">
          <a:xfrm>
            <a:off x="1462088" y="4175125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0" name="Rectangle 42"/>
          <p:cNvSpPr>
            <a:spLocks noChangeArrowheads="1"/>
          </p:cNvSpPr>
          <p:nvPr/>
        </p:nvSpPr>
        <p:spPr bwMode="auto">
          <a:xfrm>
            <a:off x="2286000" y="41751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1" name="Rectangle 43"/>
          <p:cNvSpPr>
            <a:spLocks noChangeArrowheads="1"/>
          </p:cNvSpPr>
          <p:nvPr/>
        </p:nvSpPr>
        <p:spPr bwMode="auto">
          <a:xfrm>
            <a:off x="3402013" y="4175125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Price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2" name="Rectangle 44"/>
          <p:cNvSpPr>
            <a:spLocks noChangeArrowheads="1"/>
          </p:cNvSpPr>
          <p:nvPr/>
        </p:nvSpPr>
        <p:spPr bwMode="auto">
          <a:xfrm>
            <a:off x="4498975" y="4175125"/>
            <a:ext cx="1003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R.H. Side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3" name="Rectangle 45"/>
          <p:cNvSpPr>
            <a:spLocks noChangeArrowheads="1"/>
          </p:cNvSpPr>
          <p:nvPr/>
        </p:nvSpPr>
        <p:spPr bwMode="auto">
          <a:xfrm>
            <a:off x="6011863" y="41751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4" name="Rectangle 46"/>
          <p:cNvSpPr>
            <a:spLocks noChangeArrowheads="1"/>
          </p:cNvSpPr>
          <p:nvPr/>
        </p:nvSpPr>
        <p:spPr bwMode="auto">
          <a:xfrm>
            <a:off x="7523163" y="4175125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5" name="Rectangle 47"/>
          <p:cNvSpPr>
            <a:spLocks noChangeArrowheads="1"/>
          </p:cNvSpPr>
          <p:nvPr/>
        </p:nvSpPr>
        <p:spPr bwMode="auto">
          <a:xfrm>
            <a:off x="620713" y="44846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6" name="Rectangle 48"/>
          <p:cNvSpPr>
            <a:spLocks noChangeArrowheads="1"/>
          </p:cNvSpPr>
          <p:nvPr/>
        </p:nvSpPr>
        <p:spPr bwMode="auto">
          <a:xfrm>
            <a:off x="1482725" y="44846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7" name="Rectangle 49"/>
          <p:cNvSpPr>
            <a:spLocks noChangeArrowheads="1"/>
          </p:cNvSpPr>
          <p:nvPr/>
        </p:nvSpPr>
        <p:spPr bwMode="auto">
          <a:xfrm>
            <a:off x="2892425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8" name="Rectangle 50"/>
          <p:cNvSpPr>
            <a:spLocks noChangeArrowheads="1"/>
          </p:cNvSpPr>
          <p:nvPr/>
        </p:nvSpPr>
        <p:spPr bwMode="auto">
          <a:xfrm>
            <a:off x="3994150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79" name="Rectangle 51"/>
          <p:cNvSpPr>
            <a:spLocks noChangeArrowheads="1"/>
          </p:cNvSpPr>
          <p:nvPr/>
        </p:nvSpPr>
        <p:spPr bwMode="auto">
          <a:xfrm>
            <a:off x="5445125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0" name="Rectangle 52"/>
          <p:cNvSpPr>
            <a:spLocks noChangeArrowheads="1"/>
          </p:cNvSpPr>
          <p:nvPr/>
        </p:nvSpPr>
        <p:spPr bwMode="auto">
          <a:xfrm>
            <a:off x="6342063" y="44846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1E+30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1" name="Rectangle 53"/>
          <p:cNvSpPr>
            <a:spLocks noChangeArrowheads="1"/>
          </p:cNvSpPr>
          <p:nvPr/>
        </p:nvSpPr>
        <p:spPr bwMode="auto">
          <a:xfrm>
            <a:off x="8472488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2" name="Rectangle 54"/>
          <p:cNvSpPr>
            <a:spLocks noChangeArrowheads="1"/>
          </p:cNvSpPr>
          <p:nvPr/>
        </p:nvSpPr>
        <p:spPr bwMode="auto">
          <a:xfrm>
            <a:off x="620713" y="47767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$B$14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3" name="Rectangle 55"/>
          <p:cNvSpPr>
            <a:spLocks noChangeArrowheads="1"/>
          </p:cNvSpPr>
          <p:nvPr/>
        </p:nvSpPr>
        <p:spPr bwMode="auto">
          <a:xfrm>
            <a:off x="1482725" y="47767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4" name="Rectangle 56"/>
          <p:cNvSpPr>
            <a:spLocks noChangeArrowheads="1"/>
          </p:cNvSpPr>
          <p:nvPr/>
        </p:nvSpPr>
        <p:spPr bwMode="auto">
          <a:xfrm>
            <a:off x="2755900" y="47767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5" name="Rectangle 57"/>
          <p:cNvSpPr>
            <a:spLocks noChangeArrowheads="1"/>
          </p:cNvSpPr>
          <p:nvPr/>
        </p:nvSpPr>
        <p:spPr bwMode="auto">
          <a:xfrm>
            <a:off x="3994150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6" name="Rectangle 58"/>
          <p:cNvSpPr>
            <a:spLocks noChangeArrowheads="1"/>
          </p:cNvSpPr>
          <p:nvPr/>
        </p:nvSpPr>
        <p:spPr bwMode="auto">
          <a:xfrm>
            <a:off x="5308600" y="47767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7" name="Rectangle 59"/>
          <p:cNvSpPr>
            <a:spLocks noChangeArrowheads="1"/>
          </p:cNvSpPr>
          <p:nvPr/>
        </p:nvSpPr>
        <p:spPr bwMode="auto">
          <a:xfrm>
            <a:off x="6877050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8" name="Rectangle 60"/>
          <p:cNvSpPr>
            <a:spLocks noChangeArrowheads="1"/>
          </p:cNvSpPr>
          <p:nvPr/>
        </p:nvSpPr>
        <p:spPr bwMode="auto">
          <a:xfrm>
            <a:off x="8472488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89" name="Rectangle 61"/>
          <p:cNvSpPr>
            <a:spLocks noChangeArrowheads="1"/>
          </p:cNvSpPr>
          <p:nvPr/>
        </p:nvSpPr>
        <p:spPr bwMode="auto">
          <a:xfrm>
            <a:off x="620713" y="50688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0" name="Rectangle 62"/>
          <p:cNvSpPr>
            <a:spLocks noChangeArrowheads="1"/>
          </p:cNvSpPr>
          <p:nvPr/>
        </p:nvSpPr>
        <p:spPr bwMode="auto">
          <a:xfrm>
            <a:off x="1482725" y="50688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1" name="Rectangle 63"/>
          <p:cNvSpPr>
            <a:spLocks noChangeArrowheads="1"/>
          </p:cNvSpPr>
          <p:nvPr/>
        </p:nvSpPr>
        <p:spPr bwMode="auto">
          <a:xfrm>
            <a:off x="2892425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2" name="Rectangle 64"/>
          <p:cNvSpPr>
            <a:spLocks noChangeArrowheads="1"/>
          </p:cNvSpPr>
          <p:nvPr/>
        </p:nvSpPr>
        <p:spPr bwMode="auto">
          <a:xfrm>
            <a:off x="3994150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3" name="Rectangle 65"/>
          <p:cNvSpPr>
            <a:spLocks noChangeArrowheads="1"/>
          </p:cNvSpPr>
          <p:nvPr/>
        </p:nvSpPr>
        <p:spPr bwMode="auto">
          <a:xfrm>
            <a:off x="5445125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4" name="Rectangle 66"/>
          <p:cNvSpPr>
            <a:spLocks noChangeArrowheads="1"/>
          </p:cNvSpPr>
          <p:nvPr/>
        </p:nvSpPr>
        <p:spPr bwMode="auto">
          <a:xfrm>
            <a:off x="5816600" y="5068888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5" name="Rectangle 67"/>
          <p:cNvSpPr>
            <a:spLocks noChangeArrowheads="1"/>
          </p:cNvSpPr>
          <p:nvPr/>
        </p:nvSpPr>
        <p:spPr bwMode="auto">
          <a:xfrm>
            <a:off x="7416800" y="5068888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1.66666667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76196" name="Rectangle 68"/>
          <p:cNvSpPr>
            <a:spLocks noChangeArrowheads="1"/>
          </p:cNvSpPr>
          <p:nvPr/>
        </p:nvSpPr>
        <p:spPr bwMode="auto">
          <a:xfrm flipV="1">
            <a:off x="541338" y="2020888"/>
            <a:ext cx="8183562" cy="42862"/>
          </a:xfrm>
          <a:prstGeom prst="rect">
            <a:avLst/>
          </a:prstGeom>
          <a:solidFill>
            <a:srgbClr val="FFFFFF"/>
          </a:solidFill>
          <a:ln w="3175">
            <a:solidFill>
              <a:srgbClr val="FFFFFF"/>
            </a:solidFill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6197" name="Rectangle 69"/>
          <p:cNvSpPr>
            <a:spLocks noChangeArrowheads="1"/>
          </p:cNvSpPr>
          <p:nvPr/>
        </p:nvSpPr>
        <p:spPr bwMode="auto">
          <a:xfrm flipV="1">
            <a:off x="560388" y="3806825"/>
            <a:ext cx="8240712" cy="428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98" name="Rectangle 70"/>
          <p:cNvSpPr>
            <a:spLocks noChangeArrowheads="1"/>
          </p:cNvSpPr>
          <p:nvPr/>
        </p:nvSpPr>
        <p:spPr bwMode="auto">
          <a:xfrm>
            <a:off x="560388" y="4449763"/>
            <a:ext cx="820261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99" name="Rectangle 71"/>
          <p:cNvSpPr>
            <a:spLocks noChangeArrowheads="1"/>
          </p:cNvSpPr>
          <p:nvPr/>
        </p:nvSpPr>
        <p:spPr bwMode="auto">
          <a:xfrm>
            <a:off x="560388" y="5343525"/>
            <a:ext cx="8297862" cy="428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200" name="Rectangle 72"/>
          <p:cNvSpPr>
            <a:spLocks noChangeArrowheads="1"/>
          </p:cNvSpPr>
          <p:nvPr/>
        </p:nvSpPr>
        <p:spPr bwMode="auto">
          <a:xfrm flipV="1">
            <a:off x="560388" y="2620963"/>
            <a:ext cx="822166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201" name="Rectangle 73"/>
          <p:cNvSpPr>
            <a:spLocks noChangeArrowheads="1"/>
          </p:cNvSpPr>
          <p:nvPr/>
        </p:nvSpPr>
        <p:spPr bwMode="auto">
          <a:xfrm>
            <a:off x="550863" y="3244850"/>
            <a:ext cx="8221662" cy="428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4260850" y="2051050"/>
            <a:ext cx="4533900" cy="12192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Right-Hand Side Coefficients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443412"/>
          </a:xfrm>
        </p:spPr>
        <p:txBody>
          <a:bodyPr/>
          <a:lstStyle/>
          <a:p>
            <a:r>
              <a:rPr lang="en-US" dirty="0"/>
              <a:t>Let us consider how a change in the right-hand side (RHS) for a constraint might affect the feasible region and perhaps cause a change in the optimal solution.</a:t>
            </a:r>
          </a:p>
          <a:p>
            <a:r>
              <a:rPr lang="en-US" dirty="0"/>
              <a:t>The improvement in the value of the optimal solution per unit increase in the right-hand side is called the </a:t>
            </a:r>
            <a:r>
              <a:rPr lang="en-US" u="sng" dirty="0"/>
              <a:t>dual price</a:t>
            </a:r>
            <a:r>
              <a:rPr lang="en-US" dirty="0"/>
              <a:t>, or </a:t>
            </a:r>
            <a:r>
              <a:rPr lang="en-US" u="sng" dirty="0"/>
              <a:t>shadow price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u="sng" dirty="0"/>
              <a:t>range of feasibility</a:t>
            </a:r>
            <a:r>
              <a:rPr lang="en-US" dirty="0"/>
              <a:t> is the range over which the shadow price is applicable.</a:t>
            </a:r>
          </a:p>
          <a:p>
            <a:r>
              <a:rPr lang="en-US" dirty="0"/>
              <a:t>As the RHS increases, other constraints will become binding and limit the change in the value of the objective function.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Price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148137"/>
          </a:xfrm>
        </p:spPr>
        <p:txBody>
          <a:bodyPr/>
          <a:lstStyle/>
          <a:p>
            <a:r>
              <a:rPr lang="en-US" dirty="0"/>
              <a:t>Graphically, a shadow price is determined by adding +1 to the right hand side value in question and then resolving for the optimal solution in terms of the same two binding constraints.  </a:t>
            </a:r>
          </a:p>
          <a:p>
            <a:r>
              <a:rPr lang="en-US" dirty="0"/>
              <a:t>The dual price is equal to the difference in the values of the objective functions between the new and original problems.</a:t>
            </a:r>
          </a:p>
          <a:p>
            <a:r>
              <a:rPr lang="en-US" dirty="0"/>
              <a:t>The dual price for a nonbinding constraint is 0.</a:t>
            </a:r>
          </a:p>
          <a:p>
            <a:r>
              <a:rPr lang="en-US" dirty="0"/>
              <a:t>A </a:t>
            </a:r>
            <a:r>
              <a:rPr lang="en-US" u="sng" dirty="0"/>
              <a:t>negative dual price</a:t>
            </a:r>
            <a:r>
              <a:rPr lang="en-US" dirty="0"/>
              <a:t> indicates that the objective function will </a:t>
            </a:r>
            <a:r>
              <a:rPr lang="en-US" b="1" dirty="0"/>
              <a:t>not</a:t>
            </a:r>
            <a:r>
              <a:rPr lang="en-US" dirty="0"/>
              <a:t> improve (assuming we maximize) if the RHS is increased.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57" name="Rectangle 81"/>
          <p:cNvSpPr>
            <a:spLocks noChangeArrowheads="1"/>
          </p:cNvSpPr>
          <p:nvPr/>
        </p:nvSpPr>
        <p:spPr bwMode="auto">
          <a:xfrm>
            <a:off x="361950" y="1600200"/>
            <a:ext cx="8534400" cy="4076700"/>
          </a:xfrm>
          <a:prstGeom prst="rect">
            <a:avLst/>
          </a:prstGeom>
          <a:solidFill>
            <a:srgbClr val="777777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2430462" cy="523875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Dual Prices</a:t>
            </a: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306388" y="1770063"/>
            <a:ext cx="1892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Adjustable Cells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2" name="Rectangle 6"/>
          <p:cNvSpPr>
            <a:spLocks noChangeArrowheads="1"/>
          </p:cNvSpPr>
          <p:nvPr/>
        </p:nvSpPr>
        <p:spPr bwMode="auto">
          <a:xfrm>
            <a:off x="2344738" y="207962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3167063" y="2079625"/>
            <a:ext cx="96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Reduced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4460875" y="2079625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5894388" y="20796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7388225" y="20796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757238" y="237172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1462088" y="2371725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2286000" y="23717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0" name="Rectangle 14"/>
          <p:cNvSpPr>
            <a:spLocks noChangeArrowheads="1"/>
          </p:cNvSpPr>
          <p:nvPr/>
        </p:nvSpPr>
        <p:spPr bwMode="auto">
          <a:xfrm>
            <a:off x="3441700" y="23717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4383088" y="2371725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Coefficient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5992813" y="23717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7446963" y="2371725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620713" y="26797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1482725" y="2679700"/>
            <a:ext cx="40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6" name="Rectangle 20"/>
          <p:cNvSpPr>
            <a:spLocks noChangeArrowheads="1"/>
          </p:cNvSpPr>
          <p:nvPr/>
        </p:nvSpPr>
        <p:spPr bwMode="auto">
          <a:xfrm>
            <a:off x="2678113" y="26797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3816350" y="26797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5426075" y="2679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6834188" y="2679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7331075" y="2679700"/>
            <a:ext cx="1206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1" name="Rectangle 25"/>
          <p:cNvSpPr>
            <a:spLocks noChangeArrowheads="1"/>
          </p:cNvSpPr>
          <p:nvPr/>
        </p:nvSpPr>
        <p:spPr bwMode="auto">
          <a:xfrm>
            <a:off x="620713" y="2971800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$C$8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1482725" y="2971800"/>
            <a:ext cx="40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2678113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3816350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5426075" y="2971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6" name="Rectangle 30"/>
          <p:cNvSpPr>
            <a:spLocks noChangeArrowheads="1"/>
          </p:cNvSpPr>
          <p:nvPr/>
        </p:nvSpPr>
        <p:spPr bwMode="auto">
          <a:xfrm>
            <a:off x="6648450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8415338" y="2971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08" name="Rectangle 32"/>
          <p:cNvSpPr>
            <a:spLocks noChangeArrowheads="1"/>
          </p:cNvSpPr>
          <p:nvPr/>
        </p:nvSpPr>
        <p:spPr bwMode="auto">
          <a:xfrm>
            <a:off x="306388" y="3573463"/>
            <a:ext cx="140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Constraints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52609" name="Rectangle 33"/>
          <p:cNvSpPr>
            <a:spLocks noChangeArrowheads="1"/>
          </p:cNvSpPr>
          <p:nvPr/>
        </p:nvSpPr>
        <p:spPr bwMode="auto">
          <a:xfrm>
            <a:off x="2344738" y="388302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0" name="Rectangle 34"/>
          <p:cNvSpPr>
            <a:spLocks noChangeArrowheads="1"/>
          </p:cNvSpPr>
          <p:nvPr/>
        </p:nvSpPr>
        <p:spPr bwMode="auto">
          <a:xfrm>
            <a:off x="3225800" y="3883025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Shadow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1" name="Rectangle 35"/>
          <p:cNvSpPr>
            <a:spLocks noChangeArrowheads="1"/>
          </p:cNvSpPr>
          <p:nvPr/>
        </p:nvSpPr>
        <p:spPr bwMode="auto">
          <a:xfrm>
            <a:off x="4460875" y="3883025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2" name="Rectangle 36"/>
          <p:cNvSpPr>
            <a:spLocks noChangeArrowheads="1"/>
          </p:cNvSpPr>
          <p:nvPr/>
        </p:nvSpPr>
        <p:spPr bwMode="auto">
          <a:xfrm>
            <a:off x="5913438" y="38830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3" name="Rectangle 37"/>
          <p:cNvSpPr>
            <a:spLocks noChangeArrowheads="1"/>
          </p:cNvSpPr>
          <p:nvPr/>
        </p:nvSpPr>
        <p:spPr bwMode="auto">
          <a:xfrm>
            <a:off x="7464425" y="38830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4" name="Rectangle 38"/>
          <p:cNvSpPr>
            <a:spLocks noChangeArrowheads="1"/>
          </p:cNvSpPr>
          <p:nvPr/>
        </p:nvSpPr>
        <p:spPr bwMode="auto">
          <a:xfrm>
            <a:off x="757238" y="417512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5" name="Rectangle 39"/>
          <p:cNvSpPr>
            <a:spLocks noChangeArrowheads="1"/>
          </p:cNvSpPr>
          <p:nvPr/>
        </p:nvSpPr>
        <p:spPr bwMode="auto">
          <a:xfrm>
            <a:off x="1462088" y="4175125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6" name="Rectangle 40"/>
          <p:cNvSpPr>
            <a:spLocks noChangeArrowheads="1"/>
          </p:cNvSpPr>
          <p:nvPr/>
        </p:nvSpPr>
        <p:spPr bwMode="auto">
          <a:xfrm>
            <a:off x="2286000" y="41751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7" name="Rectangle 41"/>
          <p:cNvSpPr>
            <a:spLocks noChangeArrowheads="1"/>
          </p:cNvSpPr>
          <p:nvPr/>
        </p:nvSpPr>
        <p:spPr bwMode="auto">
          <a:xfrm>
            <a:off x="3402013" y="4175125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Price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8" name="Rectangle 42"/>
          <p:cNvSpPr>
            <a:spLocks noChangeArrowheads="1"/>
          </p:cNvSpPr>
          <p:nvPr/>
        </p:nvSpPr>
        <p:spPr bwMode="auto">
          <a:xfrm>
            <a:off x="4498975" y="4175125"/>
            <a:ext cx="1003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R.H. Side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19" name="Rectangle 43"/>
          <p:cNvSpPr>
            <a:spLocks noChangeArrowheads="1"/>
          </p:cNvSpPr>
          <p:nvPr/>
        </p:nvSpPr>
        <p:spPr bwMode="auto">
          <a:xfrm>
            <a:off x="6011863" y="41751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0" name="Rectangle 44"/>
          <p:cNvSpPr>
            <a:spLocks noChangeArrowheads="1"/>
          </p:cNvSpPr>
          <p:nvPr/>
        </p:nvSpPr>
        <p:spPr bwMode="auto">
          <a:xfrm>
            <a:off x="7523163" y="4175125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1" name="Rectangle 45"/>
          <p:cNvSpPr>
            <a:spLocks noChangeArrowheads="1"/>
          </p:cNvSpPr>
          <p:nvPr/>
        </p:nvSpPr>
        <p:spPr bwMode="auto">
          <a:xfrm>
            <a:off x="620713" y="44846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2" name="Rectangle 46"/>
          <p:cNvSpPr>
            <a:spLocks noChangeArrowheads="1"/>
          </p:cNvSpPr>
          <p:nvPr/>
        </p:nvSpPr>
        <p:spPr bwMode="auto">
          <a:xfrm>
            <a:off x="1482725" y="44846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3" name="Rectangle 47"/>
          <p:cNvSpPr>
            <a:spLocks noChangeArrowheads="1"/>
          </p:cNvSpPr>
          <p:nvPr/>
        </p:nvSpPr>
        <p:spPr bwMode="auto">
          <a:xfrm>
            <a:off x="2892425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4" name="Rectangle 48"/>
          <p:cNvSpPr>
            <a:spLocks noChangeArrowheads="1"/>
          </p:cNvSpPr>
          <p:nvPr/>
        </p:nvSpPr>
        <p:spPr bwMode="auto">
          <a:xfrm>
            <a:off x="3994150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5" name="Rectangle 49"/>
          <p:cNvSpPr>
            <a:spLocks noChangeArrowheads="1"/>
          </p:cNvSpPr>
          <p:nvPr/>
        </p:nvSpPr>
        <p:spPr bwMode="auto">
          <a:xfrm>
            <a:off x="5445125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6" name="Rectangle 50"/>
          <p:cNvSpPr>
            <a:spLocks noChangeArrowheads="1"/>
          </p:cNvSpPr>
          <p:nvPr/>
        </p:nvSpPr>
        <p:spPr bwMode="auto">
          <a:xfrm>
            <a:off x="6342063" y="44846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1E+30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7" name="Rectangle 51"/>
          <p:cNvSpPr>
            <a:spLocks noChangeArrowheads="1"/>
          </p:cNvSpPr>
          <p:nvPr/>
        </p:nvSpPr>
        <p:spPr bwMode="auto">
          <a:xfrm>
            <a:off x="8472488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8" name="Rectangle 52"/>
          <p:cNvSpPr>
            <a:spLocks noChangeArrowheads="1"/>
          </p:cNvSpPr>
          <p:nvPr/>
        </p:nvSpPr>
        <p:spPr bwMode="auto">
          <a:xfrm>
            <a:off x="620713" y="47767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$B$14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29" name="Rectangle 53"/>
          <p:cNvSpPr>
            <a:spLocks noChangeArrowheads="1"/>
          </p:cNvSpPr>
          <p:nvPr/>
        </p:nvSpPr>
        <p:spPr bwMode="auto">
          <a:xfrm>
            <a:off x="1482725" y="47767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0" name="Rectangle 54"/>
          <p:cNvSpPr>
            <a:spLocks noChangeArrowheads="1"/>
          </p:cNvSpPr>
          <p:nvPr/>
        </p:nvSpPr>
        <p:spPr bwMode="auto">
          <a:xfrm>
            <a:off x="2755900" y="47767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1" name="Rectangle 55"/>
          <p:cNvSpPr>
            <a:spLocks noChangeArrowheads="1"/>
          </p:cNvSpPr>
          <p:nvPr/>
        </p:nvSpPr>
        <p:spPr bwMode="auto">
          <a:xfrm>
            <a:off x="3994150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2" name="Rectangle 56"/>
          <p:cNvSpPr>
            <a:spLocks noChangeArrowheads="1"/>
          </p:cNvSpPr>
          <p:nvPr/>
        </p:nvSpPr>
        <p:spPr bwMode="auto">
          <a:xfrm>
            <a:off x="5308600" y="47767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3" name="Rectangle 57"/>
          <p:cNvSpPr>
            <a:spLocks noChangeArrowheads="1"/>
          </p:cNvSpPr>
          <p:nvPr/>
        </p:nvSpPr>
        <p:spPr bwMode="auto">
          <a:xfrm>
            <a:off x="6877050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4" name="Rectangle 58"/>
          <p:cNvSpPr>
            <a:spLocks noChangeArrowheads="1"/>
          </p:cNvSpPr>
          <p:nvPr/>
        </p:nvSpPr>
        <p:spPr bwMode="auto">
          <a:xfrm>
            <a:off x="8472488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5" name="Rectangle 59"/>
          <p:cNvSpPr>
            <a:spLocks noChangeArrowheads="1"/>
          </p:cNvSpPr>
          <p:nvPr/>
        </p:nvSpPr>
        <p:spPr bwMode="auto">
          <a:xfrm>
            <a:off x="620713" y="50688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6" name="Rectangle 60"/>
          <p:cNvSpPr>
            <a:spLocks noChangeArrowheads="1"/>
          </p:cNvSpPr>
          <p:nvPr/>
        </p:nvSpPr>
        <p:spPr bwMode="auto">
          <a:xfrm>
            <a:off x="1482725" y="50688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7" name="Rectangle 61"/>
          <p:cNvSpPr>
            <a:spLocks noChangeArrowheads="1"/>
          </p:cNvSpPr>
          <p:nvPr/>
        </p:nvSpPr>
        <p:spPr bwMode="auto">
          <a:xfrm>
            <a:off x="2892425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8" name="Rectangle 62"/>
          <p:cNvSpPr>
            <a:spLocks noChangeArrowheads="1"/>
          </p:cNvSpPr>
          <p:nvPr/>
        </p:nvSpPr>
        <p:spPr bwMode="auto">
          <a:xfrm>
            <a:off x="3994150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5445125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40" name="Rectangle 64"/>
          <p:cNvSpPr>
            <a:spLocks noChangeArrowheads="1"/>
          </p:cNvSpPr>
          <p:nvPr/>
        </p:nvSpPr>
        <p:spPr bwMode="auto">
          <a:xfrm>
            <a:off x="5816600" y="5068888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41" name="Rectangle 65"/>
          <p:cNvSpPr>
            <a:spLocks noChangeArrowheads="1"/>
          </p:cNvSpPr>
          <p:nvPr/>
        </p:nvSpPr>
        <p:spPr bwMode="auto">
          <a:xfrm>
            <a:off x="7416800" y="5068888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1.66666667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52643" name="Rectangle 67"/>
          <p:cNvSpPr>
            <a:spLocks noChangeArrowheads="1"/>
          </p:cNvSpPr>
          <p:nvPr/>
        </p:nvSpPr>
        <p:spPr bwMode="auto">
          <a:xfrm flipV="1">
            <a:off x="541338" y="2020888"/>
            <a:ext cx="8183562" cy="42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7" name="Rectangle 71"/>
          <p:cNvSpPr>
            <a:spLocks noChangeArrowheads="1"/>
          </p:cNvSpPr>
          <p:nvPr/>
        </p:nvSpPr>
        <p:spPr bwMode="auto">
          <a:xfrm flipV="1">
            <a:off x="560388" y="3806825"/>
            <a:ext cx="8240712" cy="42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48" name="Rectangle 72"/>
          <p:cNvSpPr>
            <a:spLocks noChangeArrowheads="1"/>
          </p:cNvSpPr>
          <p:nvPr/>
        </p:nvSpPr>
        <p:spPr bwMode="auto">
          <a:xfrm>
            <a:off x="560388" y="4449763"/>
            <a:ext cx="8202612" cy="42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53" name="Rectangle 77"/>
          <p:cNvSpPr>
            <a:spLocks noChangeArrowheads="1"/>
          </p:cNvSpPr>
          <p:nvPr/>
        </p:nvSpPr>
        <p:spPr bwMode="auto">
          <a:xfrm>
            <a:off x="560388" y="5343525"/>
            <a:ext cx="8297862" cy="42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54" name="Rectangle 78"/>
          <p:cNvSpPr>
            <a:spLocks noChangeArrowheads="1"/>
          </p:cNvSpPr>
          <p:nvPr/>
        </p:nvSpPr>
        <p:spPr bwMode="auto">
          <a:xfrm flipV="1">
            <a:off x="560388" y="2620963"/>
            <a:ext cx="8221662" cy="42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55" name="Rectangle 79"/>
          <p:cNvSpPr>
            <a:spLocks noChangeArrowheads="1"/>
          </p:cNvSpPr>
          <p:nvPr/>
        </p:nvSpPr>
        <p:spPr bwMode="auto">
          <a:xfrm>
            <a:off x="550863" y="3244850"/>
            <a:ext cx="8221662" cy="428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656" name="Rectangle 80"/>
          <p:cNvSpPr>
            <a:spLocks noChangeArrowheads="1"/>
          </p:cNvSpPr>
          <p:nvPr/>
        </p:nvSpPr>
        <p:spPr bwMode="auto">
          <a:xfrm>
            <a:off x="3143250" y="3829050"/>
            <a:ext cx="1104900" cy="15303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Range of Feasibility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3267075"/>
          </a:xfrm>
        </p:spPr>
        <p:txBody>
          <a:bodyPr/>
          <a:lstStyle/>
          <a:p>
            <a:r>
              <a:rPr lang="en-US"/>
              <a:t>The </a:t>
            </a:r>
            <a:r>
              <a:rPr lang="en-US" u="sng"/>
              <a:t>range of feasibility</a:t>
            </a:r>
            <a:r>
              <a:rPr lang="en-US"/>
              <a:t> for a change in the right hand side value is the range of values for this coefficient in which the original dual price remains constant.</a:t>
            </a:r>
          </a:p>
          <a:p>
            <a:r>
              <a:rPr lang="en-US"/>
              <a:t>Graphically, the range of feasibility is determined by finding the values of a right hand side coefficient such that the same two lines that determined the original optimal solution continue to determine the optimal solution for the problem.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505200" cy="61118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Feasibility</a:t>
            </a:r>
          </a:p>
        </p:txBody>
      </p:sp>
      <p:sp>
        <p:nvSpPr>
          <p:cNvPr id="133202" name="Rectangle 82"/>
          <p:cNvSpPr>
            <a:spLocks noChangeArrowheads="1"/>
          </p:cNvSpPr>
          <p:nvPr/>
        </p:nvSpPr>
        <p:spPr bwMode="auto">
          <a:xfrm>
            <a:off x="311150" y="1600200"/>
            <a:ext cx="8534400" cy="4076700"/>
          </a:xfrm>
          <a:prstGeom prst="rect">
            <a:avLst/>
          </a:prstGeom>
          <a:solidFill>
            <a:srgbClr val="777777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3" name="Rectangle 83"/>
          <p:cNvSpPr>
            <a:spLocks noChangeArrowheads="1"/>
          </p:cNvSpPr>
          <p:nvPr/>
        </p:nvSpPr>
        <p:spPr bwMode="auto">
          <a:xfrm>
            <a:off x="255588" y="1770063"/>
            <a:ext cx="1892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Adjustable Cells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4" name="Rectangle 84"/>
          <p:cNvSpPr>
            <a:spLocks noChangeArrowheads="1"/>
          </p:cNvSpPr>
          <p:nvPr/>
        </p:nvSpPr>
        <p:spPr bwMode="auto">
          <a:xfrm>
            <a:off x="2293938" y="207962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5" name="Rectangle 85"/>
          <p:cNvSpPr>
            <a:spLocks noChangeArrowheads="1"/>
          </p:cNvSpPr>
          <p:nvPr/>
        </p:nvSpPr>
        <p:spPr bwMode="auto">
          <a:xfrm>
            <a:off x="3116263" y="2079625"/>
            <a:ext cx="965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Reduced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6" name="Rectangle 86"/>
          <p:cNvSpPr>
            <a:spLocks noChangeArrowheads="1"/>
          </p:cNvSpPr>
          <p:nvPr/>
        </p:nvSpPr>
        <p:spPr bwMode="auto">
          <a:xfrm>
            <a:off x="4410075" y="2079625"/>
            <a:ext cx="1028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Objective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7" name="Rectangle 87"/>
          <p:cNvSpPr>
            <a:spLocks noChangeArrowheads="1"/>
          </p:cNvSpPr>
          <p:nvPr/>
        </p:nvSpPr>
        <p:spPr bwMode="auto">
          <a:xfrm>
            <a:off x="5843588" y="20796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8" name="Rectangle 88"/>
          <p:cNvSpPr>
            <a:spLocks noChangeArrowheads="1"/>
          </p:cNvSpPr>
          <p:nvPr/>
        </p:nvSpPr>
        <p:spPr bwMode="auto">
          <a:xfrm>
            <a:off x="7337425" y="20796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09" name="Rectangle 89"/>
          <p:cNvSpPr>
            <a:spLocks noChangeArrowheads="1"/>
          </p:cNvSpPr>
          <p:nvPr/>
        </p:nvSpPr>
        <p:spPr bwMode="auto">
          <a:xfrm>
            <a:off x="706438" y="237172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0" name="Rectangle 90"/>
          <p:cNvSpPr>
            <a:spLocks noChangeArrowheads="1"/>
          </p:cNvSpPr>
          <p:nvPr/>
        </p:nvSpPr>
        <p:spPr bwMode="auto">
          <a:xfrm>
            <a:off x="1411288" y="2371725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1" name="Rectangle 91"/>
          <p:cNvSpPr>
            <a:spLocks noChangeArrowheads="1"/>
          </p:cNvSpPr>
          <p:nvPr/>
        </p:nvSpPr>
        <p:spPr bwMode="auto">
          <a:xfrm>
            <a:off x="2235200" y="23717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2" name="Rectangle 92"/>
          <p:cNvSpPr>
            <a:spLocks noChangeArrowheads="1"/>
          </p:cNvSpPr>
          <p:nvPr/>
        </p:nvSpPr>
        <p:spPr bwMode="auto">
          <a:xfrm>
            <a:off x="3390900" y="2371725"/>
            <a:ext cx="508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Cost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3" name="Rectangle 93"/>
          <p:cNvSpPr>
            <a:spLocks noChangeArrowheads="1"/>
          </p:cNvSpPr>
          <p:nvPr/>
        </p:nvSpPr>
        <p:spPr bwMode="auto">
          <a:xfrm>
            <a:off x="4332288" y="2371725"/>
            <a:ext cx="1181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Coefficient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4" name="Rectangle 94"/>
          <p:cNvSpPr>
            <a:spLocks noChangeArrowheads="1"/>
          </p:cNvSpPr>
          <p:nvPr/>
        </p:nvSpPr>
        <p:spPr bwMode="auto">
          <a:xfrm>
            <a:off x="5942013" y="23717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5" name="Rectangle 95"/>
          <p:cNvSpPr>
            <a:spLocks noChangeArrowheads="1"/>
          </p:cNvSpPr>
          <p:nvPr/>
        </p:nvSpPr>
        <p:spPr bwMode="auto">
          <a:xfrm>
            <a:off x="7396163" y="2371725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6" name="Rectangle 96"/>
          <p:cNvSpPr>
            <a:spLocks noChangeArrowheads="1"/>
          </p:cNvSpPr>
          <p:nvPr/>
        </p:nvSpPr>
        <p:spPr bwMode="auto">
          <a:xfrm>
            <a:off x="569913" y="2679700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7" name="Rectangle 97"/>
          <p:cNvSpPr>
            <a:spLocks noChangeArrowheads="1"/>
          </p:cNvSpPr>
          <p:nvPr/>
        </p:nvSpPr>
        <p:spPr bwMode="auto">
          <a:xfrm>
            <a:off x="1431925" y="2679700"/>
            <a:ext cx="40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8" name="Rectangle 98"/>
          <p:cNvSpPr>
            <a:spLocks noChangeArrowheads="1"/>
          </p:cNvSpPr>
          <p:nvPr/>
        </p:nvSpPr>
        <p:spPr bwMode="auto">
          <a:xfrm>
            <a:off x="2627313" y="26797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19" name="Rectangle 99"/>
          <p:cNvSpPr>
            <a:spLocks noChangeArrowheads="1"/>
          </p:cNvSpPr>
          <p:nvPr/>
        </p:nvSpPr>
        <p:spPr bwMode="auto">
          <a:xfrm>
            <a:off x="3765550" y="26797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0" name="Rectangle 100"/>
          <p:cNvSpPr>
            <a:spLocks noChangeArrowheads="1"/>
          </p:cNvSpPr>
          <p:nvPr/>
        </p:nvSpPr>
        <p:spPr bwMode="auto">
          <a:xfrm>
            <a:off x="5375275" y="2679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1" name="Rectangle 101"/>
          <p:cNvSpPr>
            <a:spLocks noChangeArrowheads="1"/>
          </p:cNvSpPr>
          <p:nvPr/>
        </p:nvSpPr>
        <p:spPr bwMode="auto">
          <a:xfrm>
            <a:off x="6783388" y="26797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2" name="Rectangle 102"/>
          <p:cNvSpPr>
            <a:spLocks noChangeArrowheads="1"/>
          </p:cNvSpPr>
          <p:nvPr/>
        </p:nvSpPr>
        <p:spPr bwMode="auto">
          <a:xfrm>
            <a:off x="7280275" y="2679700"/>
            <a:ext cx="1206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3" name="Rectangle 103"/>
          <p:cNvSpPr>
            <a:spLocks noChangeArrowheads="1"/>
          </p:cNvSpPr>
          <p:nvPr/>
        </p:nvSpPr>
        <p:spPr bwMode="auto">
          <a:xfrm>
            <a:off x="569913" y="2971800"/>
            <a:ext cx="54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$C$8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4" name="Rectangle 104"/>
          <p:cNvSpPr>
            <a:spLocks noChangeArrowheads="1"/>
          </p:cNvSpPr>
          <p:nvPr/>
        </p:nvSpPr>
        <p:spPr bwMode="auto">
          <a:xfrm>
            <a:off x="1431925" y="2971800"/>
            <a:ext cx="406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X2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5" name="Rectangle 105"/>
          <p:cNvSpPr>
            <a:spLocks noChangeArrowheads="1"/>
          </p:cNvSpPr>
          <p:nvPr/>
        </p:nvSpPr>
        <p:spPr bwMode="auto">
          <a:xfrm>
            <a:off x="2627313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3.0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6" name="Rectangle 106"/>
          <p:cNvSpPr>
            <a:spLocks noChangeArrowheads="1"/>
          </p:cNvSpPr>
          <p:nvPr/>
        </p:nvSpPr>
        <p:spPr bwMode="auto">
          <a:xfrm>
            <a:off x="3765550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7" name="Rectangle 107"/>
          <p:cNvSpPr>
            <a:spLocks noChangeArrowheads="1"/>
          </p:cNvSpPr>
          <p:nvPr/>
        </p:nvSpPr>
        <p:spPr bwMode="auto">
          <a:xfrm>
            <a:off x="5375275" y="2971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8" name="Rectangle 108"/>
          <p:cNvSpPr>
            <a:spLocks noChangeArrowheads="1"/>
          </p:cNvSpPr>
          <p:nvPr/>
        </p:nvSpPr>
        <p:spPr bwMode="auto">
          <a:xfrm>
            <a:off x="6597650" y="2971800"/>
            <a:ext cx="317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29" name="Rectangle 109"/>
          <p:cNvSpPr>
            <a:spLocks noChangeArrowheads="1"/>
          </p:cNvSpPr>
          <p:nvPr/>
        </p:nvSpPr>
        <p:spPr bwMode="auto">
          <a:xfrm>
            <a:off x="8364538" y="2971800"/>
            <a:ext cx="127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0" name="Rectangle 110"/>
          <p:cNvSpPr>
            <a:spLocks noChangeArrowheads="1"/>
          </p:cNvSpPr>
          <p:nvPr/>
        </p:nvSpPr>
        <p:spPr bwMode="auto">
          <a:xfrm>
            <a:off x="255588" y="3573463"/>
            <a:ext cx="1409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/>
                <a:latin typeface="Arial" charset="0"/>
              </a:rPr>
              <a:t>   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Constraints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33231" name="Rectangle 111"/>
          <p:cNvSpPr>
            <a:spLocks noChangeArrowheads="1"/>
          </p:cNvSpPr>
          <p:nvPr/>
        </p:nvSpPr>
        <p:spPr bwMode="auto">
          <a:xfrm>
            <a:off x="2293938" y="3883025"/>
            <a:ext cx="533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Final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2" name="Rectangle 112"/>
          <p:cNvSpPr>
            <a:spLocks noChangeArrowheads="1"/>
          </p:cNvSpPr>
          <p:nvPr/>
        </p:nvSpPr>
        <p:spPr bwMode="auto">
          <a:xfrm>
            <a:off x="3175000" y="3883025"/>
            <a:ext cx="876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Shadow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3" name="Rectangle 113"/>
          <p:cNvSpPr>
            <a:spLocks noChangeArrowheads="1"/>
          </p:cNvSpPr>
          <p:nvPr/>
        </p:nvSpPr>
        <p:spPr bwMode="auto">
          <a:xfrm>
            <a:off x="4410075" y="3883025"/>
            <a:ext cx="1143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Constraint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4" name="Rectangle 114"/>
          <p:cNvSpPr>
            <a:spLocks noChangeArrowheads="1"/>
          </p:cNvSpPr>
          <p:nvPr/>
        </p:nvSpPr>
        <p:spPr bwMode="auto">
          <a:xfrm>
            <a:off x="5862638" y="38830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5" name="Rectangle 115"/>
          <p:cNvSpPr>
            <a:spLocks noChangeArrowheads="1"/>
          </p:cNvSpPr>
          <p:nvPr/>
        </p:nvSpPr>
        <p:spPr bwMode="auto">
          <a:xfrm>
            <a:off x="7413625" y="3883025"/>
            <a:ext cx="106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Allowable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6" name="Rectangle 116"/>
          <p:cNvSpPr>
            <a:spLocks noChangeArrowheads="1"/>
          </p:cNvSpPr>
          <p:nvPr/>
        </p:nvSpPr>
        <p:spPr bwMode="auto">
          <a:xfrm>
            <a:off x="706438" y="4175125"/>
            <a:ext cx="419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Cell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7" name="Rectangle 117"/>
          <p:cNvSpPr>
            <a:spLocks noChangeArrowheads="1"/>
          </p:cNvSpPr>
          <p:nvPr/>
        </p:nvSpPr>
        <p:spPr bwMode="auto">
          <a:xfrm>
            <a:off x="1411288" y="4175125"/>
            <a:ext cx="622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Name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8" name="Rectangle 118"/>
          <p:cNvSpPr>
            <a:spLocks noChangeArrowheads="1"/>
          </p:cNvSpPr>
          <p:nvPr/>
        </p:nvSpPr>
        <p:spPr bwMode="auto">
          <a:xfrm>
            <a:off x="2235200" y="4175125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Value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39" name="Rectangle 119"/>
          <p:cNvSpPr>
            <a:spLocks noChangeArrowheads="1"/>
          </p:cNvSpPr>
          <p:nvPr/>
        </p:nvSpPr>
        <p:spPr bwMode="auto">
          <a:xfrm>
            <a:off x="3351213" y="4175125"/>
            <a:ext cx="558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Price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0" name="Rectangle 120"/>
          <p:cNvSpPr>
            <a:spLocks noChangeArrowheads="1"/>
          </p:cNvSpPr>
          <p:nvPr/>
        </p:nvSpPr>
        <p:spPr bwMode="auto">
          <a:xfrm>
            <a:off x="4448175" y="4175125"/>
            <a:ext cx="1003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R.H. Side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1" name="Rectangle 121"/>
          <p:cNvSpPr>
            <a:spLocks noChangeArrowheads="1"/>
          </p:cNvSpPr>
          <p:nvPr/>
        </p:nvSpPr>
        <p:spPr bwMode="auto">
          <a:xfrm>
            <a:off x="5961063" y="4175125"/>
            <a:ext cx="927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2" name="Rectangle 122"/>
          <p:cNvSpPr>
            <a:spLocks noChangeArrowheads="1"/>
          </p:cNvSpPr>
          <p:nvPr/>
        </p:nvSpPr>
        <p:spPr bwMode="auto">
          <a:xfrm>
            <a:off x="7472363" y="4175125"/>
            <a:ext cx="1016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Decrease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3" name="Rectangle 123"/>
          <p:cNvSpPr>
            <a:spLocks noChangeArrowheads="1"/>
          </p:cNvSpPr>
          <p:nvPr/>
        </p:nvSpPr>
        <p:spPr bwMode="auto">
          <a:xfrm>
            <a:off x="569913" y="44846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4" name="Rectangle 124"/>
          <p:cNvSpPr>
            <a:spLocks noChangeArrowheads="1"/>
          </p:cNvSpPr>
          <p:nvPr/>
        </p:nvSpPr>
        <p:spPr bwMode="auto">
          <a:xfrm>
            <a:off x="1431925" y="44846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5" name="Rectangle 125"/>
          <p:cNvSpPr>
            <a:spLocks noChangeArrowheads="1"/>
          </p:cNvSpPr>
          <p:nvPr/>
        </p:nvSpPr>
        <p:spPr bwMode="auto">
          <a:xfrm>
            <a:off x="2841625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6" name="Rectangle 126"/>
          <p:cNvSpPr>
            <a:spLocks noChangeArrowheads="1"/>
          </p:cNvSpPr>
          <p:nvPr/>
        </p:nvSpPr>
        <p:spPr bwMode="auto">
          <a:xfrm>
            <a:off x="3943350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7" name="Rectangle 127"/>
          <p:cNvSpPr>
            <a:spLocks noChangeArrowheads="1"/>
          </p:cNvSpPr>
          <p:nvPr/>
        </p:nvSpPr>
        <p:spPr bwMode="auto">
          <a:xfrm>
            <a:off x="5394325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8" name="Rectangle 128"/>
          <p:cNvSpPr>
            <a:spLocks noChangeArrowheads="1"/>
          </p:cNvSpPr>
          <p:nvPr/>
        </p:nvSpPr>
        <p:spPr bwMode="auto">
          <a:xfrm>
            <a:off x="6291263" y="44846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1E+30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49" name="Rectangle 129"/>
          <p:cNvSpPr>
            <a:spLocks noChangeArrowheads="1"/>
          </p:cNvSpPr>
          <p:nvPr/>
        </p:nvSpPr>
        <p:spPr bwMode="auto">
          <a:xfrm>
            <a:off x="8421688" y="44846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0" name="Rectangle 130"/>
          <p:cNvSpPr>
            <a:spLocks noChangeArrowheads="1"/>
          </p:cNvSpPr>
          <p:nvPr/>
        </p:nvSpPr>
        <p:spPr bwMode="auto">
          <a:xfrm>
            <a:off x="569913" y="47767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$B$14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1" name="Rectangle 131"/>
          <p:cNvSpPr>
            <a:spLocks noChangeArrowheads="1"/>
          </p:cNvSpPr>
          <p:nvPr/>
        </p:nvSpPr>
        <p:spPr bwMode="auto">
          <a:xfrm>
            <a:off x="1431925" y="47767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2" name="Rectangle 132"/>
          <p:cNvSpPr>
            <a:spLocks noChangeArrowheads="1"/>
          </p:cNvSpPr>
          <p:nvPr/>
        </p:nvSpPr>
        <p:spPr bwMode="auto">
          <a:xfrm>
            <a:off x="2705100" y="47767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3" name="Rectangle 133"/>
          <p:cNvSpPr>
            <a:spLocks noChangeArrowheads="1"/>
          </p:cNvSpPr>
          <p:nvPr/>
        </p:nvSpPr>
        <p:spPr bwMode="auto">
          <a:xfrm>
            <a:off x="3943350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4" name="Rectangle 134"/>
          <p:cNvSpPr>
            <a:spLocks noChangeArrowheads="1"/>
          </p:cNvSpPr>
          <p:nvPr/>
        </p:nvSpPr>
        <p:spPr bwMode="auto">
          <a:xfrm>
            <a:off x="5257800" y="4776788"/>
            <a:ext cx="25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19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5" name="Rectangle 135"/>
          <p:cNvSpPr>
            <a:spLocks noChangeArrowheads="1"/>
          </p:cNvSpPr>
          <p:nvPr/>
        </p:nvSpPr>
        <p:spPr bwMode="auto">
          <a:xfrm>
            <a:off x="6826250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6" name="Rectangle 136"/>
          <p:cNvSpPr>
            <a:spLocks noChangeArrowheads="1"/>
          </p:cNvSpPr>
          <p:nvPr/>
        </p:nvSpPr>
        <p:spPr bwMode="auto">
          <a:xfrm>
            <a:off x="8421688" y="47767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7" name="Rectangle 137"/>
          <p:cNvSpPr>
            <a:spLocks noChangeArrowheads="1"/>
          </p:cNvSpPr>
          <p:nvPr/>
        </p:nvSpPr>
        <p:spPr bwMode="auto">
          <a:xfrm>
            <a:off x="569913" y="5068888"/>
            <a:ext cx="66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$B$15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8" name="Rectangle 138"/>
          <p:cNvSpPr>
            <a:spLocks noChangeArrowheads="1"/>
          </p:cNvSpPr>
          <p:nvPr/>
        </p:nvSpPr>
        <p:spPr bwMode="auto">
          <a:xfrm>
            <a:off x="1431925" y="5068888"/>
            <a:ext cx="381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#3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59" name="Rectangle 139"/>
          <p:cNvSpPr>
            <a:spLocks noChangeArrowheads="1"/>
          </p:cNvSpPr>
          <p:nvPr/>
        </p:nvSpPr>
        <p:spPr bwMode="auto">
          <a:xfrm>
            <a:off x="2841625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0" name="Rectangle 140"/>
          <p:cNvSpPr>
            <a:spLocks noChangeArrowheads="1"/>
          </p:cNvSpPr>
          <p:nvPr/>
        </p:nvSpPr>
        <p:spPr bwMode="auto">
          <a:xfrm>
            <a:off x="3943350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1" name="Rectangle 141"/>
          <p:cNvSpPr>
            <a:spLocks noChangeArrowheads="1"/>
          </p:cNvSpPr>
          <p:nvPr/>
        </p:nvSpPr>
        <p:spPr bwMode="auto">
          <a:xfrm>
            <a:off x="5394325" y="5068888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8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2" name="Rectangle 142"/>
          <p:cNvSpPr>
            <a:spLocks noChangeArrowheads="1"/>
          </p:cNvSpPr>
          <p:nvPr/>
        </p:nvSpPr>
        <p:spPr bwMode="auto">
          <a:xfrm>
            <a:off x="5765800" y="5068888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0.33333333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3" name="Rectangle 143"/>
          <p:cNvSpPr>
            <a:spLocks noChangeArrowheads="1"/>
          </p:cNvSpPr>
          <p:nvPr/>
        </p:nvSpPr>
        <p:spPr bwMode="auto">
          <a:xfrm>
            <a:off x="7366000" y="5068888"/>
            <a:ext cx="1206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1.66666667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  <a:latin typeface="Arial Narrow" pitchFamily="34" charset="0"/>
            </a:endParaRPr>
          </a:p>
        </p:txBody>
      </p:sp>
      <p:sp>
        <p:nvSpPr>
          <p:cNvPr id="133264" name="Rectangle 144"/>
          <p:cNvSpPr>
            <a:spLocks noChangeArrowheads="1"/>
          </p:cNvSpPr>
          <p:nvPr/>
        </p:nvSpPr>
        <p:spPr bwMode="auto">
          <a:xfrm flipV="1">
            <a:off x="490538" y="2020888"/>
            <a:ext cx="818356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5" name="Rectangle 145"/>
          <p:cNvSpPr>
            <a:spLocks noChangeArrowheads="1"/>
          </p:cNvSpPr>
          <p:nvPr/>
        </p:nvSpPr>
        <p:spPr bwMode="auto">
          <a:xfrm flipV="1">
            <a:off x="509588" y="3806825"/>
            <a:ext cx="8126412" cy="4286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6" name="Rectangle 146"/>
          <p:cNvSpPr>
            <a:spLocks noChangeArrowheads="1"/>
          </p:cNvSpPr>
          <p:nvPr/>
        </p:nvSpPr>
        <p:spPr bwMode="auto">
          <a:xfrm>
            <a:off x="509588" y="4449763"/>
            <a:ext cx="814546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7" name="Rectangle 147"/>
          <p:cNvSpPr>
            <a:spLocks noChangeArrowheads="1"/>
          </p:cNvSpPr>
          <p:nvPr/>
        </p:nvSpPr>
        <p:spPr bwMode="auto">
          <a:xfrm flipV="1">
            <a:off x="509588" y="5338763"/>
            <a:ext cx="816451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8" name="Rectangle 148"/>
          <p:cNvSpPr>
            <a:spLocks noChangeArrowheads="1"/>
          </p:cNvSpPr>
          <p:nvPr/>
        </p:nvSpPr>
        <p:spPr bwMode="auto">
          <a:xfrm flipV="1">
            <a:off x="509588" y="2620963"/>
            <a:ext cx="818356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9" name="Rectangle 149"/>
          <p:cNvSpPr>
            <a:spLocks noChangeArrowheads="1"/>
          </p:cNvSpPr>
          <p:nvPr/>
        </p:nvSpPr>
        <p:spPr bwMode="auto">
          <a:xfrm flipV="1">
            <a:off x="500063" y="3240088"/>
            <a:ext cx="8145462" cy="4286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35921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0" name="Rectangle 150"/>
          <p:cNvSpPr>
            <a:spLocks noChangeArrowheads="1"/>
          </p:cNvSpPr>
          <p:nvPr/>
        </p:nvSpPr>
        <p:spPr bwMode="auto">
          <a:xfrm>
            <a:off x="4235450" y="3822700"/>
            <a:ext cx="4438650" cy="15430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995363"/>
            <a:ext cx="8272463" cy="412115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dirty="0"/>
              <a:t>		Olympic Bike is introducing two new lightweight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bicycle frames, the Deluxe and the Professional, to be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made from special aluminum and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steel alloys.  The anticipated unit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profits are $10 for the Deluxe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and $15 for the Professional.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The number of pounds of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each alloy needed per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frame is summarized on the next slide. 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4362450" y="3822700"/>
            <a:ext cx="4210050" cy="711200"/>
          </a:xfrm>
          <a:prstGeom prst="ellipse">
            <a:avLst/>
          </a:prstGeom>
          <a:solidFill>
            <a:srgbClr val="B2B2B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9" name="Picture 7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973263"/>
            <a:ext cx="3092450" cy="241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1219200" y="2457450"/>
            <a:ext cx="6629400" cy="13906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368300" y="995363"/>
            <a:ext cx="8272463" cy="409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A supplier delivers 100 pounds of the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aluminum alloy and 80 pounds of the steel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alloy weekly. 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	         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Aluminum Alloy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Steel Alloy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Deluxe        	   	       2                           3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Professional                    4               	            2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How many Deluxe and Professional frames should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 Olympic produce each week?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pPr algn="ctr"/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2:  Olympic Bike Co.</a:t>
            </a:r>
          </a:p>
        </p:txBody>
      </p:sp>
      <p:pic>
        <p:nvPicPr>
          <p:cNvPr id="167947" name="Picture 11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022350"/>
            <a:ext cx="8229600" cy="4149725"/>
          </a:xfrm>
          <a:noFill/>
          <a:ln/>
        </p:spPr>
        <p:txBody>
          <a:bodyPr/>
          <a:lstStyle/>
          <a:p>
            <a:pPr indent="-169863"/>
            <a:r>
              <a:rPr lang="en-US" dirty="0">
                <a:solidFill>
                  <a:srgbClr val="66FFFF"/>
                </a:solidFill>
              </a:rPr>
              <a:t>  Model Formulation</a:t>
            </a:r>
          </a:p>
          <a:p>
            <a:pPr lvl="1"/>
            <a:r>
              <a:rPr lang="en-US" dirty="0">
                <a:solidFill>
                  <a:srgbClr val="66FFFF"/>
                </a:solidFill>
              </a:rPr>
              <a:t>Definition of the Decision Variables</a:t>
            </a:r>
          </a:p>
          <a:p>
            <a:pPr lvl="1">
              <a:buFontTx/>
              <a:buNone/>
            </a:pPr>
            <a:r>
              <a:rPr lang="en-US" dirty="0"/>
              <a:t>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number of Deluxe frames produced weekly.</a:t>
            </a:r>
          </a:p>
          <a:p>
            <a:pPr indent="-169863">
              <a:buNone/>
            </a:pPr>
            <a:r>
              <a:rPr lang="en-US" dirty="0"/>
              <a:t>     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number of Professional frames produced weekly.</a:t>
            </a:r>
          </a:p>
          <a:p>
            <a:pPr marL="173037" indent="0">
              <a:buNone/>
            </a:pPr>
            <a:endParaRPr lang="en-US" dirty="0">
              <a:solidFill>
                <a:srgbClr val="66FFFF"/>
              </a:solidFill>
            </a:endParaRPr>
          </a:p>
          <a:p>
            <a:pPr lvl="1"/>
            <a:r>
              <a:rPr lang="en-US" dirty="0">
                <a:solidFill>
                  <a:srgbClr val="66FFFF"/>
                </a:solidFill>
              </a:rPr>
              <a:t>Verbal Statement of the Objective Function</a:t>
            </a:r>
          </a:p>
          <a:p>
            <a:pPr indent="-169863">
              <a:buFont typeface="Monotype Sorts" pitchFamily="2" charset="2"/>
              <a:buNone/>
            </a:pPr>
            <a:r>
              <a:rPr lang="en-US" dirty="0"/>
              <a:t>	      Maximize total weekly profit.</a:t>
            </a:r>
          </a:p>
          <a:p>
            <a:pPr indent="-169863">
              <a:buFont typeface="Monotype Sorts" pitchFamily="2" charset="2"/>
              <a:buNone/>
            </a:pPr>
            <a:endParaRPr lang="en-US" dirty="0"/>
          </a:p>
          <a:p>
            <a:pPr lvl="1"/>
            <a:r>
              <a:rPr lang="en-US" dirty="0">
                <a:solidFill>
                  <a:srgbClr val="66FFFF"/>
                </a:solidFill>
              </a:rPr>
              <a:t>Verbal Statement of the Constraints</a:t>
            </a:r>
          </a:p>
          <a:p>
            <a:pPr indent="-169863">
              <a:buFont typeface="Monotype Sorts" pitchFamily="2" charset="2"/>
              <a:buNone/>
            </a:pPr>
            <a:r>
              <a:rPr lang="en-US" dirty="0"/>
              <a:t>	      Total weekly usage of aluminum alloy </a:t>
            </a:r>
            <a:r>
              <a:rPr lang="en-US" u="sng" dirty="0"/>
              <a:t>&lt;</a:t>
            </a:r>
            <a:r>
              <a:rPr lang="en-US" dirty="0"/>
              <a:t> 100 pounds.</a:t>
            </a:r>
          </a:p>
          <a:p>
            <a:pPr indent="-169863">
              <a:buFont typeface="Monotype Sorts" pitchFamily="2" charset="2"/>
              <a:buNone/>
            </a:pPr>
            <a:r>
              <a:rPr lang="en-US" dirty="0"/>
              <a:t>	      Total weekly usage of steel alloy </a:t>
            </a:r>
            <a:r>
              <a:rPr lang="en-US" u="sng" dirty="0"/>
              <a:t>&lt;</a:t>
            </a:r>
            <a:r>
              <a:rPr lang="en-US" dirty="0"/>
              <a:t> 80 pounds.</a:t>
            </a:r>
          </a:p>
        </p:txBody>
      </p:sp>
      <p:pic>
        <p:nvPicPr>
          <p:cNvPr id="9224" name="Picture 8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214313"/>
            <a:ext cx="7772400" cy="1100137"/>
          </a:xfrm>
          <a:noFill/>
          <a:ln/>
        </p:spPr>
        <p:txBody>
          <a:bodyPr/>
          <a:lstStyle/>
          <a:p>
            <a:r>
              <a:rPr lang="en-US"/>
              <a:t>Chapter 3 </a:t>
            </a:r>
            <a:br>
              <a:rPr lang="en-US"/>
            </a:br>
            <a:r>
              <a:rPr lang="en-US"/>
              <a:t>Linear Programming:  Sensitivity Analysis </a:t>
            </a:r>
            <a:br>
              <a:rPr lang="en-US"/>
            </a:br>
            <a:r>
              <a:rPr lang="en-US"/>
              <a:t>and Interpretation of Solution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925" y="1698625"/>
            <a:ext cx="7524750" cy="4410075"/>
          </a:xfrm>
          <a:noFill/>
          <a:ln/>
        </p:spPr>
        <p:txBody>
          <a:bodyPr/>
          <a:lstStyle/>
          <a:p>
            <a:r>
              <a:rPr lang="en-US" dirty="0"/>
              <a:t>Introduction to Sensitivity Analysis</a:t>
            </a:r>
          </a:p>
          <a:p>
            <a:r>
              <a:rPr lang="en-US" dirty="0"/>
              <a:t>Sensitivity Analysis – Objective Coefficients</a:t>
            </a:r>
          </a:p>
          <a:p>
            <a:pPr lvl="1"/>
            <a:r>
              <a:rPr lang="en-US" dirty="0"/>
              <a:t>Graphical Sensitivity Analysis</a:t>
            </a:r>
          </a:p>
          <a:p>
            <a:pPr lvl="1"/>
            <a:r>
              <a:rPr lang="en-US" dirty="0"/>
              <a:t>Sensitivity Analysis – Sensitivity Report</a:t>
            </a:r>
          </a:p>
          <a:p>
            <a:r>
              <a:rPr lang="en-US" dirty="0"/>
              <a:t>Sensitivity Analysis – RHS values</a:t>
            </a:r>
          </a:p>
          <a:p>
            <a:pPr lvl="1"/>
            <a:r>
              <a:rPr lang="en-US" dirty="0"/>
              <a:t>Shadow Prices</a:t>
            </a:r>
          </a:p>
          <a:p>
            <a:pPr lvl="1"/>
            <a:r>
              <a:rPr lang="en-US" dirty="0"/>
              <a:t>Economic Interpretation</a:t>
            </a:r>
          </a:p>
          <a:p>
            <a:r>
              <a:rPr lang="en-US" dirty="0"/>
              <a:t>A Production Example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130300" y="1733550"/>
            <a:ext cx="7086600" cy="2514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17588"/>
            <a:ext cx="5319712" cy="581025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Model Formulation (continued)</a:t>
            </a:r>
            <a:endParaRPr lang="en-US"/>
          </a:p>
        </p:txBody>
      </p:sp>
      <p:pic>
        <p:nvPicPr>
          <p:cNvPr id="10249" name="Picture 9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327150" y="1909763"/>
            <a:ext cx="6916738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10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+ 15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	            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(Total Weekly Profit)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		 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4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100    (Aluminum Available)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80    (Steel Available)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		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407025" cy="56673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Spreadsheet: Problem Data</a:t>
            </a:r>
          </a:p>
        </p:txBody>
      </p:sp>
      <p:pic>
        <p:nvPicPr>
          <p:cNvPr id="798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733550"/>
            <a:ext cx="781367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84" name="Picture 12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915025" cy="56673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Solution</a:t>
            </a:r>
          </a:p>
        </p:txBody>
      </p:sp>
      <p:pic>
        <p:nvPicPr>
          <p:cNvPr id="809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739900"/>
            <a:ext cx="7813675" cy="321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5" name="Picture 9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5860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Optimal Solution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>
              <a:buFont typeface="Monotype Sorts" pitchFamily="2" charset="2"/>
              <a:buNone/>
            </a:pPr>
            <a:r>
              <a:rPr lang="en-US"/>
              <a:t>		According to the output: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(Deluxe frames)  	=  15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 (Professional frames)  	=  17.5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  Objective function value  	=  $412.50</a:t>
            </a:r>
          </a:p>
        </p:txBody>
      </p:sp>
      <p:pic>
        <p:nvPicPr>
          <p:cNvPr id="14344" name="Picture 8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4200" y="1746250"/>
            <a:ext cx="7842250" cy="30670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243262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Sensitivity Report</a:t>
            </a:r>
          </a:p>
        </p:txBody>
      </p:sp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01788"/>
            <a:ext cx="8618537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2" name="Picture 12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41950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613025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Question: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Suppose the profit on deluxe frames is increased to $20.  Is the above solution still optimal?  What is the value of the objective function when this unit profit is increased to $20?</a:t>
            </a:r>
          </a:p>
        </p:txBody>
      </p:sp>
      <p:pic>
        <p:nvPicPr>
          <p:cNvPr id="18440" name="Picture 8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4200" y="1746250"/>
            <a:ext cx="7842250" cy="30670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243262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Sensitivity Report</a:t>
            </a:r>
          </a:p>
        </p:txBody>
      </p:sp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01788"/>
            <a:ext cx="8618537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635500" y="2514600"/>
            <a:ext cx="4165600" cy="3302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1932" name="Picture 12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962900" cy="349885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The output states that the solution remains optimal as long as the objective function coefficient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is between 7.5 and 22.5.  Because 20 is within this range, the optimal solution will not change.  The optimal profit will change:  20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+ 15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20(15) + 15(17.5) = $562.50.	</a:t>
            </a:r>
          </a:p>
        </p:txBody>
      </p:sp>
      <p:pic>
        <p:nvPicPr>
          <p:cNvPr id="19463" name="Picture 7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5563"/>
            <a:ext cx="8081963" cy="814387"/>
          </a:xfrm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1974850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Question: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If the unit profit on deluxe frames were $6 instead of $10, would the optimal solution change?</a:t>
            </a:r>
          </a:p>
        </p:txBody>
      </p:sp>
      <p:pic>
        <p:nvPicPr>
          <p:cNvPr id="20485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606800" cy="69850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Range of Optimality</a:t>
            </a:r>
          </a:p>
        </p:txBody>
      </p:sp>
      <p:pic>
        <p:nvPicPr>
          <p:cNvPr id="8397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52588"/>
            <a:ext cx="8618537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4584700" y="2565400"/>
            <a:ext cx="4222750" cy="32385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3976" name="Picture 8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Sensitivity Analysis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340225"/>
          </a:xfrm>
        </p:spPr>
        <p:txBody>
          <a:bodyPr/>
          <a:lstStyle/>
          <a:p>
            <a:r>
              <a:rPr lang="en-US" u="sng" dirty="0"/>
              <a:t>Sensitivity analysis</a:t>
            </a:r>
            <a:r>
              <a:rPr lang="en-US" dirty="0"/>
              <a:t> (or post-optimality analysis) is used to determine how the optimal solution is affected by changes, within specified ranges, in:</a:t>
            </a:r>
          </a:p>
          <a:p>
            <a:pPr lvl="1"/>
            <a:r>
              <a:rPr lang="en-US" dirty="0"/>
              <a:t>the objective function coefficients</a:t>
            </a:r>
          </a:p>
          <a:p>
            <a:pPr lvl="1"/>
            <a:r>
              <a:rPr lang="en-US" dirty="0"/>
              <a:t>the right-hand side (RHS) values</a:t>
            </a:r>
          </a:p>
          <a:p>
            <a:r>
              <a:rPr lang="en-US" dirty="0"/>
              <a:t>Sensitivity analysis is important to a manager who must operate in a dynamic environment with imprecise estimates of the coefficients.  </a:t>
            </a:r>
          </a:p>
          <a:p>
            <a:r>
              <a:rPr lang="en-US" dirty="0"/>
              <a:t>Sensitivity analysis allows a manager to answer certain </a:t>
            </a:r>
            <a:r>
              <a:rPr lang="en-US" u="sng" dirty="0"/>
              <a:t>what-if questions</a:t>
            </a:r>
            <a:r>
              <a:rPr lang="en-US" dirty="0"/>
              <a:t> about the problem.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816225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b="1" dirty="0"/>
              <a:t>	</a:t>
            </a:r>
            <a:r>
              <a:rPr lang="en-US" dirty="0"/>
              <a:t>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The output states that the solution remains optimal as long as the objective function coefficient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is between 7.5 and 22.5.  Because 6 is outside this range, the optimal solution would change.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pic>
        <p:nvPicPr>
          <p:cNvPr id="21511" name="Picture 7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5563"/>
            <a:ext cx="8081963" cy="814387"/>
          </a:xfrm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7"/>
            <a:ext cx="7772400" cy="4538073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Question:</a:t>
            </a:r>
          </a:p>
          <a:p>
            <a:pPr>
              <a:lnSpc>
                <a:spcPct val="110000"/>
              </a:lnSpc>
              <a:buNone/>
            </a:pPr>
            <a:r>
              <a:rPr lang="en-US" dirty="0"/>
              <a:t>		If the unit profit on deluxe frames were $9 instead of $10 </a:t>
            </a:r>
            <a:r>
              <a:rPr lang="en-US" b="1" u="sng" dirty="0"/>
              <a:t>and</a:t>
            </a:r>
            <a:r>
              <a:rPr lang="en-US" dirty="0"/>
              <a:t> the unit profit on professional frames were $17 instead of $15, would the optimal solution change?</a:t>
            </a:r>
          </a:p>
        </p:txBody>
      </p:sp>
      <p:pic>
        <p:nvPicPr>
          <p:cNvPr id="20485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5465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4200" y="1746250"/>
            <a:ext cx="7842250" cy="30670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243262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Sensitivity Report</a:t>
            </a:r>
          </a:p>
        </p:txBody>
      </p:sp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01788"/>
            <a:ext cx="8618537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2" name="Picture 12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34293" y="2565400"/>
            <a:ext cx="4214419" cy="554872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4254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5563"/>
            <a:ext cx="8081963" cy="814387"/>
          </a:xfrm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7"/>
            <a:ext cx="8234362" cy="5593876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Answer: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Here we are facing a </a:t>
            </a:r>
            <a:r>
              <a:rPr lang="en-US" sz="1800" b="1" dirty="0"/>
              <a:t>simultaneous change</a:t>
            </a:r>
            <a:r>
              <a:rPr lang="en-US" sz="1800" dirty="0"/>
              <a:t> of objective coefficient situation!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We need to apply the </a:t>
            </a:r>
            <a:r>
              <a:rPr lang="en-US" sz="1800" b="1" dirty="0"/>
              <a:t>100%-rule: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actual </a:t>
            </a:r>
            <a:r>
              <a:rPr lang="en-US" sz="1600" i="1" dirty="0"/>
              <a:t>decrease</a:t>
            </a:r>
            <a:r>
              <a:rPr lang="en-US" sz="1600" dirty="0"/>
              <a:t> of the unit profit of deluxe frames is $1 = $10 – $9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allowable decrease is $2.5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We compute the ratio actual decrease / allowable decrease = 1 / 2.5 = 40%</a:t>
            </a:r>
          </a:p>
          <a:p>
            <a:pPr marL="1657350" lvl="3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  The actual </a:t>
            </a:r>
            <a:r>
              <a:rPr lang="en-US" sz="1600" i="1" dirty="0"/>
              <a:t>increase </a:t>
            </a:r>
            <a:r>
              <a:rPr lang="en-US" sz="1600" dirty="0"/>
              <a:t>of the unit profit of pro frames is $2 = $17 – $15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allowable increase is $5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We compute the ratio actual increase / allowable increase = 2 / 5 = 40%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We sum the two ratios: 40% + 40% = 80%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If the sum is less or equal than 100%, we can assert that the current optimal solution (15 deluxe and 17.5 pro) stays optimal; otherwise, we could not make such claim, and the optimal solution may be a different one.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Conclusion: thanks to the 100%-rule, the current optimal solution (15 deluxe and 17.5 pro) stays optimal!</a:t>
            </a:r>
          </a:p>
          <a:p>
            <a:pPr marL="1314450" lvl="3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20485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6295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2395537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 </a:t>
            </a:r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What is the maximum amount the company should pay for 50 extra pounds of aluminum?</a:t>
            </a:r>
          </a:p>
        </p:txBody>
      </p:sp>
      <p:pic>
        <p:nvPicPr>
          <p:cNvPr id="28677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52388"/>
            <a:ext cx="7772400" cy="814387"/>
          </a:xfrm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740400" cy="625475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</a:t>
            </a:r>
          </a:p>
        </p:txBody>
      </p:sp>
      <p:pic>
        <p:nvPicPr>
          <p:cNvPr id="8295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652588"/>
            <a:ext cx="8618537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1111250" y="4381500"/>
            <a:ext cx="7772400" cy="317500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2954" name="Picture 10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4398962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 </a:t>
            </a:r>
          </a:p>
          <a:p>
            <a:pPr marL="0" indent="0">
              <a:buNone/>
            </a:pPr>
            <a:r>
              <a:rPr lang="en-US" dirty="0"/>
              <a:t>Answer: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		The shadow price provides the value of extra aluminum.  The shadow price for aluminum is the same as its dual price (for a maximization problem). The shadow price for aluminum is $3.125 per pound and the maximum allowable increase is 60 pounds.  Because  50 is in this range, the $3.125 is valid.  Thus, the value of 50 additional pounds is = 50($3.125) = $156.25.</a:t>
            </a:r>
          </a:p>
        </p:txBody>
      </p:sp>
      <p:pic>
        <p:nvPicPr>
          <p:cNvPr id="30725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5329924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 </a:t>
            </a:r>
          </a:p>
          <a:p>
            <a:pPr marL="0" indent="0">
              <a:buNone/>
            </a:pPr>
            <a:r>
              <a:rPr lang="en-US" dirty="0"/>
              <a:t>Question: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company considers a </a:t>
            </a:r>
            <a:r>
              <a:rPr lang="en-US" i="1" dirty="0"/>
              <a:t>trade</a:t>
            </a:r>
            <a:r>
              <a:rPr lang="en-US" dirty="0"/>
              <a:t> with a partner of 10 pounds of aluminum in exchange of 20 pounds of steel (the partner will provide 10 pounds of aluminum and will receive 20 pounds of steel </a:t>
            </a:r>
            <a:r>
              <a:rPr lang="en-US"/>
              <a:t>in exchange).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Should the company make or receive a payment as compensation for the trade?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And how much? (that is, maximum amount to pay or minimum amount to receive)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</a:pPr>
            <a:endParaRPr lang="en-US" dirty="0"/>
          </a:p>
        </p:txBody>
      </p:sp>
      <p:pic>
        <p:nvPicPr>
          <p:cNvPr id="28677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1591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84200" y="1746250"/>
            <a:ext cx="7842250" cy="3067050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777777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243262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Sensitivity Report</a:t>
            </a:r>
          </a:p>
        </p:txBody>
      </p:sp>
      <p:pic>
        <p:nvPicPr>
          <p:cNvPr id="8193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601788"/>
            <a:ext cx="8618537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32" name="Picture 12" descr="E:\PFiles\MSOffice\Clipart\corpbas\j0079007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34293" y="4359235"/>
            <a:ext cx="4214419" cy="554872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74812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5563"/>
            <a:ext cx="8081963" cy="814387"/>
          </a:xfrm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7"/>
            <a:ext cx="8234362" cy="5593876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Answer: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Here we are facing a </a:t>
            </a:r>
            <a:r>
              <a:rPr lang="en-US" sz="1800" b="1" dirty="0"/>
              <a:t>simultaneous change</a:t>
            </a:r>
            <a:r>
              <a:rPr lang="en-US" sz="1800" dirty="0"/>
              <a:t> of RHS coefficients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 </a:t>
            </a:r>
            <a:r>
              <a:rPr lang="en-US" sz="1800" b="1" dirty="0"/>
              <a:t>100%-rule</a:t>
            </a:r>
            <a:r>
              <a:rPr lang="en-US" sz="1800" dirty="0"/>
              <a:t> applies here as well</a:t>
            </a:r>
            <a:r>
              <a:rPr lang="en-US" sz="1800" b="1" dirty="0"/>
              <a:t>: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actual </a:t>
            </a:r>
            <a:r>
              <a:rPr lang="en-US" sz="1600" i="1" dirty="0"/>
              <a:t>increase </a:t>
            </a:r>
            <a:r>
              <a:rPr lang="en-US" sz="1600" dirty="0"/>
              <a:t>of the availability of aluminum is 10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allowable increase is 60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We compute the ratio actual increase / allowable increase = 10 / 60 = 16.67%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actual </a:t>
            </a:r>
            <a:r>
              <a:rPr lang="en-US" sz="1600" i="1" dirty="0"/>
              <a:t>decrease </a:t>
            </a:r>
            <a:r>
              <a:rPr lang="en-US" sz="1600" dirty="0"/>
              <a:t>of the availability of steel is 20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The allowable decrease is 30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We compute the ratio actual decrease / allowable decrease = 20 / 30 = 66.67%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We sum the two ratios: 10/60 + 20/30 = 83.33%</a:t>
            </a:r>
          </a:p>
          <a:p>
            <a:pPr marL="1771650" lvl="3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If the sum is less or equal than 100%, we can assert that the current shadow prices ($3.125 for aluminum and $1.25 for steel) are still valid; otherwise, we could not make such claim, and the shadow prices may be different.</a:t>
            </a:r>
          </a:p>
          <a:p>
            <a:pPr marL="1314450" lvl="3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20485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597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771775" y="1743075"/>
            <a:ext cx="3676650" cy="29511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025775" cy="595312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LP Formulation</a:t>
            </a:r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054350" y="1885950"/>
            <a:ext cx="3316288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 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+ 7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6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19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8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5563"/>
            <a:ext cx="8081963" cy="814387"/>
          </a:xfrm>
          <a:noFill/>
          <a:ln/>
        </p:spPr>
        <p:txBody>
          <a:bodyPr/>
          <a:lstStyle/>
          <a:p>
            <a:r>
              <a:rPr lang="en-US"/>
              <a:t>Example 2:  Olympic Bike Co.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7"/>
            <a:ext cx="8234362" cy="5593876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Feasibility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Answer, cont’d: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Conclusion: the net impact of the optimal value of the total profit is: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	3.125 . (+ 10) + 1.25 . (-20) = +$6.25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This means the company could agree to pay a maximum of $6.25 for the trade, but no more.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b="1" dirty="0"/>
              <a:t>	</a:t>
            </a:r>
          </a:p>
          <a:p>
            <a:pPr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20485" name="Picture 5" descr="E:\PFiles\MSOffice\Clipart\corpbas\j007900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38" y="163513"/>
            <a:ext cx="1916112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667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End of Chapter 3</a:t>
            </a:r>
          </a:p>
        </p:txBody>
      </p:sp>
      <p:grpSp>
        <p:nvGrpSpPr>
          <p:cNvPr id="40966" name="Group 6"/>
          <p:cNvGrpSpPr>
            <a:grpSpLocks/>
          </p:cNvGrpSpPr>
          <p:nvPr/>
        </p:nvGrpSpPr>
        <p:grpSpPr bwMode="auto">
          <a:xfrm>
            <a:off x="3754438" y="2921000"/>
            <a:ext cx="1585912" cy="1641475"/>
            <a:chOff x="2305" y="1960"/>
            <a:chExt cx="999" cy="1034"/>
          </a:xfrm>
        </p:grpSpPr>
        <p:sp>
          <p:nvSpPr>
            <p:cNvPr id="40964" name="AutoShape 4"/>
            <p:cNvSpPr>
              <a:spLocks noChangeArrowheads="1"/>
            </p:cNvSpPr>
            <p:nvPr/>
          </p:nvSpPr>
          <p:spPr bwMode="auto">
            <a:xfrm>
              <a:off x="2321" y="1976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" name="AutoShape 5"/>
            <p:cNvSpPr>
              <a:spLocks noChangeArrowheads="1"/>
            </p:cNvSpPr>
            <p:nvPr/>
          </p:nvSpPr>
          <p:spPr bwMode="auto">
            <a:xfrm>
              <a:off x="2305" y="1960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3897313" y="2009775"/>
            <a:ext cx="1708150" cy="2695575"/>
            <a:chOff x="2395" y="1386"/>
            <a:chExt cx="1076" cy="1698"/>
          </a:xfrm>
        </p:grpSpPr>
        <p:sp>
          <p:nvSpPr>
            <p:cNvPr id="40967" name="Freeform 7"/>
            <p:cNvSpPr>
              <a:spLocks/>
            </p:cNvSpPr>
            <p:nvPr/>
          </p:nvSpPr>
          <p:spPr bwMode="auto">
            <a:xfrm>
              <a:off x="2411" y="1402"/>
              <a:ext cx="1060" cy="1682"/>
            </a:xfrm>
            <a:custGeom>
              <a:avLst/>
              <a:gdLst>
                <a:gd name="T0" fmla="*/ 238 w 2119"/>
                <a:gd name="T1" fmla="*/ 1569 h 3364"/>
                <a:gd name="T2" fmla="*/ 0 w 2119"/>
                <a:gd name="T3" fmla="*/ 2480 h 3364"/>
                <a:gd name="T4" fmla="*/ 819 w 2119"/>
                <a:gd name="T5" fmla="*/ 3364 h 3364"/>
                <a:gd name="T6" fmla="*/ 2119 w 2119"/>
                <a:gd name="T7" fmla="*/ 392 h 3364"/>
                <a:gd name="T8" fmla="*/ 2119 w 2119"/>
                <a:gd name="T9" fmla="*/ 0 h 3364"/>
                <a:gd name="T10" fmla="*/ 668 w 2119"/>
                <a:gd name="T11" fmla="*/ 2506 h 3364"/>
                <a:gd name="T12" fmla="*/ 238 w 2119"/>
                <a:gd name="T13" fmla="*/ 1569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9" h="3364">
                  <a:moveTo>
                    <a:pt x="238" y="1569"/>
                  </a:moveTo>
                  <a:lnTo>
                    <a:pt x="0" y="2480"/>
                  </a:lnTo>
                  <a:lnTo>
                    <a:pt x="819" y="3364"/>
                  </a:lnTo>
                  <a:lnTo>
                    <a:pt x="2119" y="392"/>
                  </a:lnTo>
                  <a:lnTo>
                    <a:pt x="2119" y="0"/>
                  </a:lnTo>
                  <a:lnTo>
                    <a:pt x="668" y="2506"/>
                  </a:lnTo>
                  <a:lnTo>
                    <a:pt x="238" y="1569"/>
                  </a:lnTo>
                  <a:close/>
                </a:path>
              </a:pathLst>
            </a:custGeom>
            <a:gradFill rotWithShape="0">
              <a:gsLst>
                <a:gs pos="0">
                  <a:srgbClr val="666699">
                    <a:gamma/>
                    <a:shade val="46275"/>
                    <a:invGamma/>
                  </a:srgbClr>
                </a:gs>
                <a:gs pos="50000">
                  <a:srgbClr val="666699"/>
                </a:gs>
                <a:gs pos="100000">
                  <a:srgbClr val="66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" name="Freeform 8"/>
            <p:cNvSpPr>
              <a:spLocks/>
            </p:cNvSpPr>
            <p:nvPr/>
          </p:nvSpPr>
          <p:spPr bwMode="auto">
            <a:xfrm>
              <a:off x="2395" y="1386"/>
              <a:ext cx="1060" cy="1682"/>
            </a:xfrm>
            <a:custGeom>
              <a:avLst/>
              <a:gdLst>
                <a:gd name="T0" fmla="*/ 238 w 2119"/>
                <a:gd name="T1" fmla="*/ 1570 h 3364"/>
                <a:gd name="T2" fmla="*/ 0 w 2119"/>
                <a:gd name="T3" fmla="*/ 2480 h 3364"/>
                <a:gd name="T4" fmla="*/ 819 w 2119"/>
                <a:gd name="T5" fmla="*/ 3364 h 3364"/>
                <a:gd name="T6" fmla="*/ 2119 w 2119"/>
                <a:gd name="T7" fmla="*/ 392 h 3364"/>
                <a:gd name="T8" fmla="*/ 2119 w 2119"/>
                <a:gd name="T9" fmla="*/ 0 h 3364"/>
                <a:gd name="T10" fmla="*/ 668 w 2119"/>
                <a:gd name="T11" fmla="*/ 2506 h 3364"/>
                <a:gd name="T12" fmla="*/ 238 w 2119"/>
                <a:gd name="T13" fmla="*/ 1570 h 3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19" h="3364">
                  <a:moveTo>
                    <a:pt x="238" y="1570"/>
                  </a:moveTo>
                  <a:lnTo>
                    <a:pt x="0" y="2480"/>
                  </a:lnTo>
                  <a:lnTo>
                    <a:pt x="819" y="3364"/>
                  </a:lnTo>
                  <a:lnTo>
                    <a:pt x="2119" y="392"/>
                  </a:lnTo>
                  <a:lnTo>
                    <a:pt x="2119" y="0"/>
                  </a:lnTo>
                  <a:lnTo>
                    <a:pt x="668" y="2506"/>
                  </a:lnTo>
                  <a:lnTo>
                    <a:pt x="238" y="1570"/>
                  </a:lnTo>
                  <a:close/>
                </a:path>
              </a:pathLst>
            </a:custGeom>
            <a:gradFill rotWithShape="0">
              <a:gsLst>
                <a:gs pos="0">
                  <a:srgbClr val="666699">
                    <a:gamma/>
                    <a:shade val="46275"/>
                    <a:invGamma/>
                  </a:srgbClr>
                </a:gs>
                <a:gs pos="50000">
                  <a:srgbClr val="666699"/>
                </a:gs>
                <a:gs pos="100000">
                  <a:srgbClr val="66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47" name="Freeform 19"/>
          <p:cNvSpPr>
            <a:spLocks/>
          </p:cNvSpPr>
          <p:nvPr/>
        </p:nvSpPr>
        <p:spPr bwMode="auto">
          <a:xfrm>
            <a:off x="1981200" y="2914650"/>
            <a:ext cx="2724150" cy="2876550"/>
          </a:xfrm>
          <a:custGeom>
            <a:avLst/>
            <a:gdLst>
              <a:gd name="T0" fmla="*/ 0 w 1716"/>
              <a:gd name="T1" fmla="*/ 0 h 1812"/>
              <a:gd name="T2" fmla="*/ 1410 w 1716"/>
              <a:gd name="T3" fmla="*/ 924 h 1812"/>
              <a:gd name="T4" fmla="*/ 1716 w 1716"/>
              <a:gd name="T5" fmla="*/ 1224 h 1812"/>
              <a:gd name="T6" fmla="*/ 1716 w 1716"/>
              <a:gd name="T7" fmla="*/ 1812 h 1812"/>
              <a:gd name="T8" fmla="*/ 0 w 1716"/>
              <a:gd name="T9" fmla="*/ 1812 h 1812"/>
              <a:gd name="T10" fmla="*/ 0 w 1716"/>
              <a:gd name="T11" fmla="*/ 36 h 18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16" h="1812">
                <a:moveTo>
                  <a:pt x="0" y="0"/>
                </a:moveTo>
                <a:lnTo>
                  <a:pt x="1410" y="924"/>
                </a:lnTo>
                <a:lnTo>
                  <a:pt x="1716" y="1224"/>
                </a:lnTo>
                <a:lnTo>
                  <a:pt x="1716" y="1812"/>
                </a:lnTo>
                <a:lnTo>
                  <a:pt x="0" y="1812"/>
                </a:lnTo>
                <a:lnTo>
                  <a:pt x="0" y="36"/>
                </a:lnTo>
              </a:path>
            </a:pathLst>
          </a:custGeom>
          <a:gradFill rotWithShape="0">
            <a:gsLst>
              <a:gs pos="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FFFFFF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3476625" cy="552450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Graphical Solution</a:t>
            </a:r>
          </a:p>
        </p:txBody>
      </p:sp>
      <p:sp>
        <p:nvSpPr>
          <p:cNvPr id="124933" name="Line 5"/>
          <p:cNvSpPr>
            <a:spLocks noChangeShapeType="1"/>
          </p:cNvSpPr>
          <p:nvPr/>
        </p:nvSpPr>
        <p:spPr bwMode="auto">
          <a:xfrm>
            <a:off x="1981200" y="2152650"/>
            <a:ext cx="3657600" cy="3638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1990725" y="2905125"/>
            <a:ext cx="4352925" cy="28860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5715000" y="4419600"/>
            <a:ext cx="2590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19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1584325" y="139382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6994525" y="55467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 flipH="1">
            <a:off x="2667000" y="2286000"/>
            <a:ext cx="38100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>
            <a:off x="4810125" y="3124200"/>
            <a:ext cx="6096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5486400" y="4800600"/>
            <a:ext cx="304800" cy="304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 flipH="1">
            <a:off x="4343400" y="3733800"/>
            <a:ext cx="1066800" cy="685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15"/>
          <p:cNvSpPr>
            <a:spLocks noChangeShapeType="1"/>
          </p:cNvSpPr>
          <p:nvPr/>
        </p:nvSpPr>
        <p:spPr bwMode="auto">
          <a:xfrm flipV="1">
            <a:off x="5172075" y="5400675"/>
            <a:ext cx="304800" cy="381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16"/>
          <p:cNvSpPr>
            <a:spLocks noChangeShapeType="1"/>
          </p:cNvSpPr>
          <p:nvPr/>
        </p:nvSpPr>
        <p:spPr bwMode="auto">
          <a:xfrm>
            <a:off x="2057400" y="5791200"/>
            <a:ext cx="48768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>
            <a:off x="1981200" y="1905000"/>
            <a:ext cx="0" cy="3886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981200" y="57912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1981200" y="3505200"/>
            <a:ext cx="3209925" cy="2266950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H="1">
            <a:off x="2514600" y="2362200"/>
            <a:ext cx="2514600" cy="14478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 flipV="1">
            <a:off x="1981200" y="3181350"/>
            <a:ext cx="238125" cy="32385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Oval 23"/>
          <p:cNvSpPr>
            <a:spLocks noChangeArrowheads="1"/>
          </p:cNvSpPr>
          <p:nvPr/>
        </p:nvSpPr>
        <p:spPr bwMode="auto">
          <a:xfrm>
            <a:off x="4222750" y="4391025"/>
            <a:ext cx="82550" cy="6985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2422525" y="1812925"/>
            <a:ext cx="1552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5032375" y="2051050"/>
            <a:ext cx="1930400" cy="4270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Max  5</a:t>
            </a:r>
            <a:r>
              <a:rPr lang="en-US" i="1">
                <a:solidFill>
                  <a:srgbClr val="FFFFFF"/>
                </a:solidFill>
                <a:effectLst/>
              </a:rPr>
              <a:t>x</a:t>
            </a:r>
            <a:r>
              <a:rPr lang="en-US" baseline="-25000">
                <a:solidFill>
                  <a:srgbClr val="FFFFFF"/>
                </a:solidFill>
                <a:effectLst/>
              </a:rPr>
              <a:t>1</a:t>
            </a:r>
            <a:r>
              <a:rPr lang="en-US">
                <a:solidFill>
                  <a:srgbClr val="FFFFFF"/>
                </a:solidFill>
                <a:effectLst/>
              </a:rPr>
              <a:t> + </a:t>
            </a:r>
            <a:r>
              <a:rPr lang="en-US" i="1">
                <a:solidFill>
                  <a:srgbClr val="FFFFFF"/>
                </a:solidFill>
                <a:effectLst/>
              </a:rPr>
              <a:t>7x</a:t>
            </a:r>
            <a:r>
              <a:rPr lang="en-US" baseline="-25000">
                <a:solidFill>
                  <a:srgbClr val="FFFFFF"/>
                </a:solidFill>
                <a:effectLst/>
              </a:rPr>
              <a:t>2</a:t>
            </a: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5480050" y="2908300"/>
            <a:ext cx="9382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6</a:t>
            </a: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5470525" y="3489325"/>
            <a:ext cx="2392363" cy="817563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9144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Solution:</a:t>
            </a:r>
          </a:p>
          <a:p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5, 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</a:t>
            </a:r>
          </a:p>
        </p:txBody>
      </p:sp>
      <p:sp>
        <p:nvSpPr>
          <p:cNvPr id="124957" name="Text Box 29"/>
          <p:cNvSpPr txBox="1">
            <a:spLocks noChangeArrowheads="1"/>
          </p:cNvSpPr>
          <p:nvPr/>
        </p:nvSpPr>
        <p:spPr bwMode="auto">
          <a:xfrm>
            <a:off x="1571625" y="1965325"/>
            <a:ext cx="3111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4958" name="Text Box 30"/>
          <p:cNvSpPr txBox="1">
            <a:spLocks noChangeArrowheads="1"/>
          </p:cNvSpPr>
          <p:nvPr/>
        </p:nvSpPr>
        <p:spPr bwMode="auto">
          <a:xfrm>
            <a:off x="2270125" y="5818188"/>
            <a:ext cx="448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pSp>
        <p:nvGrpSpPr>
          <p:cNvPr id="124959" name="Group 31"/>
          <p:cNvGrpSpPr>
            <a:grpSpLocks/>
          </p:cNvGrpSpPr>
          <p:nvPr/>
        </p:nvGrpSpPr>
        <p:grpSpPr bwMode="auto">
          <a:xfrm>
            <a:off x="2424113" y="5719763"/>
            <a:ext cx="4141787" cy="146050"/>
            <a:chOff x="1447" y="3659"/>
            <a:chExt cx="2705" cy="92"/>
          </a:xfrm>
        </p:grpSpPr>
        <p:grpSp>
          <p:nvGrpSpPr>
            <p:cNvPr id="124960" name="Group 32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24961" name="Line 33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2" name="Line 34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3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4" name="Line 36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5" name="Line 37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6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7" name="Line 39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68" name="Line 40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4969" name="Line 41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0" name="Line 42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971" name="Group 43"/>
          <p:cNvGrpSpPr>
            <a:grpSpLocks/>
          </p:cNvGrpSpPr>
          <p:nvPr/>
        </p:nvGrpSpPr>
        <p:grpSpPr bwMode="auto">
          <a:xfrm>
            <a:off x="1917700" y="2146300"/>
            <a:ext cx="127000" cy="3200400"/>
            <a:chOff x="1200" y="1536"/>
            <a:chExt cx="88" cy="1960"/>
          </a:xfrm>
        </p:grpSpPr>
        <p:sp>
          <p:nvSpPr>
            <p:cNvPr id="124972" name="Line 44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3" name="Line 45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4" name="Line 46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5" name="Line 47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6" name="Line 48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7" name="Line 49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8" name="Line 50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79" name="Line 51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4938" name="Line 10"/>
          <p:cNvSpPr>
            <a:spLocks noChangeShapeType="1"/>
          </p:cNvSpPr>
          <p:nvPr/>
        </p:nvSpPr>
        <p:spPr bwMode="auto">
          <a:xfrm flipV="1">
            <a:off x="4711700" y="1828800"/>
            <a:ext cx="0" cy="3962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Function Coefficients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772400" cy="3295650"/>
          </a:xfrm>
        </p:spPr>
        <p:txBody>
          <a:bodyPr/>
          <a:lstStyle/>
          <a:p>
            <a:r>
              <a:rPr lang="en-US" dirty="0"/>
              <a:t>Let us consider how changes in the objective function coefficients might affect the optimal solution.</a:t>
            </a:r>
          </a:p>
          <a:p>
            <a:r>
              <a:rPr lang="en-US" dirty="0"/>
              <a:t>The </a:t>
            </a:r>
            <a:r>
              <a:rPr lang="en-US" u="sng" dirty="0"/>
              <a:t>range of optimality</a:t>
            </a:r>
            <a:r>
              <a:rPr lang="en-US" dirty="0"/>
              <a:t> for each coefficient provides the range of values over which the current solution will remain optimal.</a:t>
            </a:r>
          </a:p>
          <a:p>
            <a:r>
              <a:rPr lang="en-US" dirty="0"/>
              <a:t>Managers should focus on those objective coefficients that have a narrow range of optimality and coefficients near the endpoints of the range.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0" name="Freeform 10"/>
          <p:cNvSpPr>
            <a:spLocks/>
          </p:cNvSpPr>
          <p:nvPr/>
        </p:nvSpPr>
        <p:spPr bwMode="auto">
          <a:xfrm>
            <a:off x="1981200" y="2895600"/>
            <a:ext cx="2755900" cy="2895600"/>
          </a:xfrm>
          <a:custGeom>
            <a:avLst/>
            <a:gdLst>
              <a:gd name="T0" fmla="*/ 0 w 1736"/>
              <a:gd name="T1" fmla="*/ 0 h 1824"/>
              <a:gd name="T2" fmla="*/ 1442 w 1736"/>
              <a:gd name="T3" fmla="*/ 956 h 1824"/>
              <a:gd name="T4" fmla="*/ 1736 w 1736"/>
              <a:gd name="T5" fmla="*/ 1288 h 1824"/>
              <a:gd name="T6" fmla="*/ 1736 w 1736"/>
              <a:gd name="T7" fmla="*/ 1824 h 1824"/>
              <a:gd name="T8" fmla="*/ 8 w 1736"/>
              <a:gd name="T9" fmla="*/ 1820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1824">
                <a:moveTo>
                  <a:pt x="0" y="0"/>
                </a:moveTo>
                <a:lnTo>
                  <a:pt x="1442" y="956"/>
                </a:lnTo>
                <a:lnTo>
                  <a:pt x="1736" y="1288"/>
                </a:lnTo>
                <a:lnTo>
                  <a:pt x="1736" y="1824"/>
                </a:lnTo>
                <a:lnTo>
                  <a:pt x="8" y="1820"/>
                </a:lnTo>
              </a:path>
            </a:pathLst>
          </a:custGeom>
          <a:gradFill rotWithShape="0">
            <a:gsLst>
              <a:gs pos="0">
                <a:srgbClr val="5F5F5F"/>
              </a:gs>
              <a:gs pos="100000">
                <a:srgbClr val="5F5F5F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5927725" cy="566737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Changing Slope of Objective Function</a:t>
            </a:r>
          </a:p>
        </p:txBody>
      </p:sp>
      <p:sp>
        <p:nvSpPr>
          <p:cNvPr id="122903" name="Line 23"/>
          <p:cNvSpPr>
            <a:spLocks noChangeShapeType="1"/>
          </p:cNvSpPr>
          <p:nvPr/>
        </p:nvSpPr>
        <p:spPr bwMode="auto">
          <a:xfrm>
            <a:off x="1968500" y="2152650"/>
            <a:ext cx="3683000" cy="363220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>
            <a:off x="1993900" y="2889250"/>
            <a:ext cx="4356100" cy="288290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6996113" y="554196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2063750" y="578485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1981200" y="190500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1987550" y="5784850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2303463" y="4202113"/>
            <a:ext cx="13382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Feasible</a:t>
            </a:r>
          </a:p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Region</a:t>
            </a:r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4260850" y="44069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4667250" y="48831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Oval 14"/>
          <p:cNvSpPr>
            <a:spLocks noChangeArrowheads="1"/>
          </p:cNvSpPr>
          <p:nvPr/>
        </p:nvSpPr>
        <p:spPr bwMode="auto">
          <a:xfrm>
            <a:off x="1943100" y="28511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1943100" y="57404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7" name="Oval 17"/>
          <p:cNvSpPr>
            <a:spLocks noChangeArrowheads="1"/>
          </p:cNvSpPr>
          <p:nvPr/>
        </p:nvSpPr>
        <p:spPr bwMode="auto">
          <a:xfrm>
            <a:off x="2076450" y="532765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898" name="Oval 18"/>
          <p:cNvSpPr>
            <a:spLocks noChangeArrowheads="1"/>
          </p:cNvSpPr>
          <p:nvPr/>
        </p:nvSpPr>
        <p:spPr bwMode="auto">
          <a:xfrm>
            <a:off x="4279900" y="534035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899" name="Oval 19"/>
          <p:cNvSpPr>
            <a:spLocks noChangeArrowheads="1"/>
          </p:cNvSpPr>
          <p:nvPr/>
        </p:nvSpPr>
        <p:spPr bwMode="auto">
          <a:xfrm>
            <a:off x="4279900" y="486410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3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3905250" y="447040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4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901" name="Oval 21"/>
          <p:cNvSpPr>
            <a:spLocks noChangeArrowheads="1"/>
          </p:cNvSpPr>
          <p:nvPr/>
        </p:nvSpPr>
        <p:spPr bwMode="auto">
          <a:xfrm>
            <a:off x="2063750" y="3225800"/>
            <a:ext cx="361950" cy="361950"/>
          </a:xfrm>
          <a:prstGeom prst="ellips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</a:t>
            </a:r>
            <a:endParaRPr lang="en-US" sz="2000">
              <a:effectLst/>
              <a:latin typeface="Arial Narrow" pitchFamily="34" charset="0"/>
            </a:endParaRPr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2355850" y="2940050"/>
            <a:ext cx="3327400" cy="25781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Rectangle 27"/>
          <p:cNvSpPr>
            <a:spLocks noChangeArrowheads="1"/>
          </p:cNvSpPr>
          <p:nvPr/>
        </p:nvSpPr>
        <p:spPr bwMode="auto">
          <a:xfrm>
            <a:off x="1584325" y="1387475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3429000" y="1609725"/>
            <a:ext cx="2109788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Coincides with</a:t>
            </a:r>
          </a:p>
          <a:p>
            <a:pPr algn="ctr"/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 line</a:t>
            </a:r>
          </a:p>
        </p:txBody>
      </p:sp>
      <p:sp>
        <p:nvSpPr>
          <p:cNvPr id="122909" name="Text Box 29"/>
          <p:cNvSpPr txBox="1">
            <a:spLocks noChangeArrowheads="1"/>
          </p:cNvSpPr>
          <p:nvPr/>
        </p:nvSpPr>
        <p:spPr bwMode="auto">
          <a:xfrm>
            <a:off x="1571625" y="1939925"/>
            <a:ext cx="3111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22910" name="Text Box 30"/>
          <p:cNvSpPr txBox="1">
            <a:spLocks noChangeArrowheads="1"/>
          </p:cNvSpPr>
          <p:nvPr/>
        </p:nvSpPr>
        <p:spPr bwMode="auto">
          <a:xfrm>
            <a:off x="2270125" y="5792788"/>
            <a:ext cx="448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pSp>
        <p:nvGrpSpPr>
          <p:cNvPr id="122911" name="Group 31"/>
          <p:cNvGrpSpPr>
            <a:grpSpLocks/>
          </p:cNvGrpSpPr>
          <p:nvPr/>
        </p:nvGrpSpPr>
        <p:grpSpPr bwMode="auto">
          <a:xfrm>
            <a:off x="2424113" y="5719763"/>
            <a:ext cx="4141787" cy="146050"/>
            <a:chOff x="1447" y="3659"/>
            <a:chExt cx="2705" cy="92"/>
          </a:xfrm>
        </p:grpSpPr>
        <p:grpSp>
          <p:nvGrpSpPr>
            <p:cNvPr id="122912" name="Group 32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22913" name="Line 33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4" name="Line 34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5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6" name="Line 36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7" name="Line 37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8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19" name="Line 39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20" name="Line 40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2921" name="Line 41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2" name="Line 42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923" name="Group 43"/>
          <p:cNvGrpSpPr>
            <a:grpSpLocks/>
          </p:cNvGrpSpPr>
          <p:nvPr/>
        </p:nvGrpSpPr>
        <p:grpSpPr bwMode="auto">
          <a:xfrm>
            <a:off x="1917700" y="2146300"/>
            <a:ext cx="127000" cy="3200400"/>
            <a:chOff x="1200" y="1536"/>
            <a:chExt cx="88" cy="1960"/>
          </a:xfrm>
        </p:grpSpPr>
        <p:sp>
          <p:nvSpPr>
            <p:cNvPr id="122924" name="Line 44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5" name="Line 45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8" name="Line 48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9" name="Line 49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0" name="Line 50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1" name="Line 51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32" name="Line 52"/>
          <p:cNvSpPr>
            <a:spLocks noChangeShapeType="1"/>
          </p:cNvSpPr>
          <p:nvPr/>
        </p:nvSpPr>
        <p:spPr bwMode="auto">
          <a:xfrm flipH="1">
            <a:off x="3073400" y="2705100"/>
            <a:ext cx="38100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3" name="Text Box 53"/>
          <p:cNvSpPr txBox="1">
            <a:spLocks noChangeArrowheads="1"/>
          </p:cNvSpPr>
          <p:nvPr/>
        </p:nvSpPr>
        <p:spPr bwMode="auto">
          <a:xfrm>
            <a:off x="6083300" y="3730625"/>
            <a:ext cx="2109788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Coincides with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19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 line</a:t>
            </a:r>
          </a:p>
        </p:txBody>
      </p:sp>
      <p:sp>
        <p:nvSpPr>
          <p:cNvPr id="122934" name="Line 54"/>
          <p:cNvSpPr>
            <a:spLocks noChangeShapeType="1"/>
          </p:cNvSpPr>
          <p:nvPr/>
        </p:nvSpPr>
        <p:spPr bwMode="auto">
          <a:xfrm flipH="1">
            <a:off x="5765800" y="4838700"/>
            <a:ext cx="381000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5" name="Text Box 55"/>
          <p:cNvSpPr txBox="1">
            <a:spLocks noChangeArrowheads="1"/>
          </p:cNvSpPr>
          <p:nvPr/>
        </p:nvSpPr>
        <p:spPr bwMode="auto">
          <a:xfrm>
            <a:off x="4014788" y="2879725"/>
            <a:ext cx="24447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Objective function</a:t>
            </a:r>
          </a:p>
          <a:p>
            <a:pPr algn="ctr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line for 5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+ 7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36" name="Line 56"/>
          <p:cNvSpPr>
            <a:spLocks noChangeShapeType="1"/>
          </p:cNvSpPr>
          <p:nvPr/>
        </p:nvSpPr>
        <p:spPr bwMode="auto">
          <a:xfrm flipH="1">
            <a:off x="3225800" y="3187700"/>
            <a:ext cx="800100" cy="381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Oval 15"/>
          <p:cNvSpPr>
            <a:spLocks noChangeArrowheads="1"/>
          </p:cNvSpPr>
          <p:nvPr/>
        </p:nvSpPr>
        <p:spPr bwMode="auto">
          <a:xfrm>
            <a:off x="4667250" y="57404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403893" y="197386"/>
            <a:ext cx="26385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Slope of an objective function line, Max </a:t>
            </a:r>
            <a:r>
              <a:rPr lang="en-US" sz="1600" i="1" dirty="0"/>
              <a:t>c</a:t>
            </a:r>
            <a:r>
              <a:rPr lang="en-US" sz="1600" baseline="-25000" dirty="0"/>
              <a:t>1</a:t>
            </a:r>
            <a:r>
              <a:rPr lang="en-US" sz="1600" i="1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</a:t>
            </a:r>
            <a:r>
              <a:rPr lang="en-US" sz="1600" i="1" dirty="0"/>
              <a:t>c</a:t>
            </a:r>
            <a:r>
              <a:rPr lang="en-US" sz="1600" baseline="-25000" dirty="0"/>
              <a:t>2</a:t>
            </a:r>
            <a:r>
              <a:rPr lang="en-US" sz="1600" i="1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, is   -</a:t>
            </a:r>
            <a:r>
              <a:rPr lang="en-US" sz="1600" i="1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/</a:t>
            </a:r>
            <a:r>
              <a:rPr lang="en-US" sz="1600" i="1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, and the slope of a constraint, 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i="1" dirty="0"/>
              <a:t>x</a:t>
            </a:r>
            <a:r>
              <a:rPr lang="en-US" sz="1600" baseline="-25000" dirty="0"/>
              <a:t>1</a:t>
            </a:r>
            <a:r>
              <a:rPr lang="en-US" sz="1600" dirty="0"/>
              <a:t> + 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i="1" dirty="0"/>
              <a:t>x</a:t>
            </a:r>
            <a:r>
              <a:rPr lang="en-US" sz="1600" baseline="-25000" dirty="0"/>
              <a:t>2</a:t>
            </a:r>
            <a:r>
              <a:rPr lang="en-US" sz="1600" dirty="0"/>
              <a:t> = </a:t>
            </a:r>
            <a:r>
              <a:rPr lang="en-US" sz="1600" i="1" dirty="0"/>
              <a:t>b</a:t>
            </a:r>
            <a:r>
              <a:rPr lang="en-US" sz="1600" dirty="0"/>
              <a:t>, is   -</a:t>
            </a:r>
            <a:r>
              <a:rPr lang="en-US" sz="1600" i="1" dirty="0"/>
              <a:t>a</a:t>
            </a:r>
            <a:r>
              <a:rPr lang="en-US" sz="1600" baseline="-25000" dirty="0"/>
              <a:t>1</a:t>
            </a:r>
            <a:r>
              <a:rPr lang="en-US" sz="1600" dirty="0"/>
              <a:t>/</a:t>
            </a:r>
            <a:r>
              <a:rPr lang="en-US" sz="1600" i="1" dirty="0"/>
              <a:t>a</a:t>
            </a:r>
            <a:r>
              <a:rPr lang="en-US" sz="1600" baseline="-25000" dirty="0"/>
              <a:t>2</a:t>
            </a:r>
            <a:r>
              <a:rPr lang="en-US" sz="1600" dirty="0"/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47094" y="2036935"/>
            <a:ext cx="2638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Slope =   -</a:t>
            </a:r>
            <a:r>
              <a:rPr lang="en-US" sz="1600" i="1" dirty="0"/>
              <a:t>1</a:t>
            </a:r>
            <a:r>
              <a:rPr lang="en-US" sz="1600" dirty="0"/>
              <a:t>/</a:t>
            </a:r>
            <a:r>
              <a:rPr lang="en-US" sz="1600" i="1" dirty="0"/>
              <a:t>1 = -1</a:t>
            </a:r>
            <a:endParaRPr lang="en-US" sz="16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5344646" y="2205037"/>
            <a:ext cx="354962" cy="11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6615113" y="5027782"/>
            <a:ext cx="26385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Slope =   -</a:t>
            </a:r>
            <a:r>
              <a:rPr lang="en-US" sz="1600" i="1" dirty="0"/>
              <a:t>2</a:t>
            </a:r>
            <a:r>
              <a:rPr lang="en-US" sz="1600" dirty="0"/>
              <a:t>/</a:t>
            </a:r>
            <a:r>
              <a:rPr lang="en-US" sz="1600" i="1" dirty="0"/>
              <a:t>3</a:t>
            </a:r>
            <a:endParaRPr lang="en-US" sz="1600" dirty="0"/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6350000" y="4832350"/>
            <a:ext cx="217627" cy="36470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3" grpId="0" animBg="1"/>
      <p:bldP spid="122905" grpId="0" animBg="1"/>
      <p:bldP spid="122908" grpId="0"/>
      <p:bldP spid="122932" grpId="0" animBg="1"/>
      <p:bldP spid="122933" grpId="0"/>
      <p:bldP spid="122934" grpId="0" animBg="1"/>
      <p:bldP spid="2" grpId="0"/>
      <p:bldP spid="54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481388" y="4978858"/>
            <a:ext cx="2273300" cy="5969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861300" cy="4973637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 for </a:t>
            </a:r>
            <a:r>
              <a:rPr lang="en-US" i="1" dirty="0">
                <a:solidFill>
                  <a:srgbClr val="66FFFF"/>
                </a:solidFill>
              </a:rPr>
              <a:t>c</a:t>
            </a:r>
            <a:r>
              <a:rPr lang="en-US" baseline="-25000" dirty="0">
                <a:solidFill>
                  <a:srgbClr val="66FFFF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>
              <a:buNone/>
            </a:pPr>
            <a:r>
              <a:rPr lang="en-US" dirty="0"/>
              <a:t>		We assume that </a:t>
            </a:r>
            <a:r>
              <a:rPr lang="en-US" b="1" i="1" dirty="0"/>
              <a:t>c</a:t>
            </a:r>
            <a:r>
              <a:rPr lang="en-US" b="1" baseline="-25000" dirty="0"/>
              <a:t>2</a:t>
            </a:r>
            <a:r>
              <a:rPr lang="en-US" dirty="0"/>
              <a:t>, the objective coefficient of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b="1" dirty="0"/>
              <a:t>remains fixed at 7, </a:t>
            </a:r>
            <a:r>
              <a:rPr lang="en-US" dirty="0"/>
              <a:t>and that </a:t>
            </a:r>
            <a:r>
              <a:rPr lang="en-US" b="1" i="1" dirty="0"/>
              <a:t>c</a:t>
            </a:r>
            <a:r>
              <a:rPr lang="en-US" b="1" baseline="-25000" dirty="0"/>
              <a:t>1</a:t>
            </a:r>
            <a:r>
              <a:rPr lang="en-US" dirty="0"/>
              <a:t>, the objective coefficient of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b="1" dirty="0"/>
              <a:t>varies</a:t>
            </a:r>
            <a:r>
              <a:rPr lang="en-US" dirty="0"/>
              <a:t>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Find the range of values for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(with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staying 7) such that the objective function line slope lies between that of the two binding constraints: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	         -1  </a:t>
            </a:r>
            <a:r>
              <a:rPr lang="en-US" u="sng" dirty="0"/>
              <a:t>&lt;</a:t>
            </a:r>
            <a:r>
              <a:rPr lang="en-US" dirty="0"/>
              <a:t>   -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/7  </a:t>
            </a:r>
            <a:r>
              <a:rPr lang="en-US" u="sng" dirty="0"/>
              <a:t>&lt;</a:t>
            </a:r>
            <a:r>
              <a:rPr lang="en-US" dirty="0"/>
              <a:t>  -2/3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		Multiplying through by -7 (and reversing the inequalities):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		  14/3 </a:t>
            </a:r>
            <a:r>
              <a:rPr lang="en-US" u="sng" dirty="0"/>
              <a:t>&lt;</a:t>
            </a:r>
            <a:r>
              <a:rPr lang="en-US" dirty="0"/>
              <a:t> 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 </a:t>
            </a:r>
            <a:r>
              <a:rPr lang="en-US" u="sng" dirty="0"/>
              <a:t>&lt;</a:t>
            </a:r>
            <a:r>
              <a:rPr lang="en-US" dirty="0"/>
              <a:t>  7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273550" y="4264025"/>
            <a:ext cx="3035300" cy="558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905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4888"/>
            <a:ext cx="7962900" cy="3857625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Range of Optimality for </a:t>
            </a:r>
            <a:r>
              <a:rPr lang="en-US" i="1" dirty="0">
                <a:solidFill>
                  <a:srgbClr val="66FFFF"/>
                </a:solidFill>
              </a:rPr>
              <a:t>c</a:t>
            </a:r>
            <a:r>
              <a:rPr lang="en-US" baseline="-25000" dirty="0">
                <a:solidFill>
                  <a:srgbClr val="66FFFF"/>
                </a:solidFill>
              </a:rPr>
              <a:t>2</a:t>
            </a:r>
            <a:endParaRPr lang="en-US" dirty="0">
              <a:solidFill>
                <a:srgbClr val="66FFFF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dirty="0"/>
              <a:t>     	Find the range of values for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( with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staying 5) such that the objective function line slope lies between that of the two binding constraints: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		            -1   </a:t>
            </a:r>
            <a:r>
              <a:rPr lang="en-US" u="sng" dirty="0"/>
              <a:t>&lt;</a:t>
            </a:r>
            <a:r>
              <a:rPr lang="en-US" dirty="0"/>
              <a:t>  -5/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u="sng" dirty="0"/>
              <a:t>&lt;</a:t>
            </a:r>
            <a:r>
              <a:rPr lang="en-US" dirty="0"/>
              <a:t>  -2/3</a:t>
            </a:r>
          </a:p>
          <a:p>
            <a:pPr>
              <a:buFont typeface="Monotype Sorts" pitchFamily="2" charset="2"/>
              <a:buNone/>
            </a:pPr>
            <a:endParaRPr lang="en-US" sz="1000" dirty="0"/>
          </a:p>
          <a:p>
            <a:pPr>
              <a:buFont typeface="Monotype Sorts" pitchFamily="2" charset="2"/>
              <a:buNone/>
            </a:pPr>
            <a:r>
              <a:rPr lang="en-US" dirty="0"/>
              <a:t>	Multiplying by -1:             1   </a:t>
            </a:r>
            <a:r>
              <a:rPr lang="en-US" u="sng" dirty="0"/>
              <a:t>&gt;</a:t>
            </a:r>
            <a:r>
              <a:rPr lang="en-US" dirty="0"/>
              <a:t>    5/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 </a:t>
            </a:r>
            <a:r>
              <a:rPr lang="en-US" u="sng" dirty="0"/>
              <a:t>&gt;</a:t>
            </a:r>
            <a:r>
              <a:rPr lang="en-US" dirty="0"/>
              <a:t>   2/3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Inverting,           		 </a:t>
            </a:r>
            <a:r>
              <a:rPr lang="en-US" sz="1200" dirty="0"/>
              <a:t> </a:t>
            </a:r>
            <a:r>
              <a:rPr lang="en-US" dirty="0"/>
              <a:t>1   </a:t>
            </a:r>
            <a:r>
              <a:rPr lang="en-US" u="sng" dirty="0"/>
              <a:t>&lt;</a:t>
            </a:r>
            <a:r>
              <a:rPr lang="en-US" dirty="0"/>
              <a:t>   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/5  </a:t>
            </a:r>
            <a:r>
              <a:rPr lang="en-US" u="sng" dirty="0"/>
              <a:t>&lt;</a:t>
            </a:r>
            <a:r>
              <a:rPr lang="en-US" dirty="0"/>
              <a:t>   3/2</a:t>
            </a:r>
          </a:p>
          <a:p>
            <a:pPr>
              <a:buFont typeface="Monotype Sorts" pitchFamily="2" charset="2"/>
              <a:buNone/>
            </a:pPr>
            <a:endParaRPr lang="en-US" sz="10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   Multiplying by 5:    	 </a:t>
            </a:r>
            <a:r>
              <a:rPr lang="en-US" sz="1200" dirty="0"/>
              <a:t> </a:t>
            </a:r>
            <a:r>
              <a:rPr lang="en-US" dirty="0"/>
              <a:t>5   </a:t>
            </a:r>
            <a:r>
              <a:rPr lang="en-US" u="sng" dirty="0"/>
              <a:t>&lt;</a:t>
            </a:r>
            <a:r>
              <a:rPr lang="en-US" dirty="0"/>
              <a:t>    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    </a:t>
            </a:r>
            <a:r>
              <a:rPr lang="en-US" u="sng" dirty="0"/>
              <a:t>&lt;</a:t>
            </a:r>
            <a:r>
              <a:rPr lang="en-US" dirty="0"/>
              <a:t>  15/2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40&quot;/&gt;&lt;/object&gt;&lt;object type=&quot;3&quot; unique_id=&quot;10005&quot;&gt;&lt;property id=&quot;20148&quot; value=&quot;5&quot;/&gt;&lt;property id=&quot;20300&quot; value=&quot;Slide 2 - &amp;quot;Chapter 3 &amp;#x0D;&amp;#x0A;Linear Programming:  Sensitivity Analysis &amp;#x0D;&amp;#x0A;and Interpretation of Solutio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Introduction to Sensitivity Analysis&amp;quot;&quot;/&gt;&lt;property id=&quot;20307&quot; value=&quot;316&quot;/&gt;&lt;/object&gt;&lt;object type=&quot;3&quot; unique_id=&quot;10007&quot;&gt;&lt;property id=&quot;20148&quot; value=&quot;5&quot;/&gt;&lt;property id=&quot;20300&quot; value=&quot;Slide 4 - &amp;quot;Introduction to Sensitivity Analysis&amp;quot;&quot;/&gt;&lt;property id=&quot;20307&quot; value=&quot;319&quot;/&gt;&lt;/object&gt;&lt;object type=&quot;3&quot; unique_id=&quot;10008&quot;&gt;&lt;property id=&quot;20148&quot; value=&quot;5&quot;/&gt;&lt;property id=&quot;20300&quot; value=&quot;Slide 5 - &amp;quot;Example 1&amp;quot;&quot;/&gt;&lt;property id=&quot;20307&quot; value=&quot;310&quot;/&gt;&lt;/object&gt;&lt;object type=&quot;3&quot; unique_id=&quot;10009&quot;&gt;&lt;property id=&quot;20148&quot; value=&quot;5&quot;/&gt;&lt;property id=&quot;20300&quot; value=&quot;Slide 6 - &amp;quot;Example 1&amp;quot;&quot;/&gt;&lt;property id=&quot;20307&quot; value=&quot;320&quot;/&gt;&lt;/object&gt;&lt;object type=&quot;3&quot; unique_id=&quot;10010&quot;&gt;&lt;property id=&quot;20148&quot; value=&quot;5&quot;/&gt;&lt;property id=&quot;20300&quot; value=&quot;Slide 7 - &amp;quot;Objective Function Coefficients&amp;quot;&quot;/&gt;&lt;property id=&quot;20307&quot; value=&quot;322&quot;/&gt;&lt;/object&gt;&lt;object type=&quot;3&quot; unique_id=&quot;10011&quot;&gt;&lt;property id=&quot;20148&quot; value=&quot;5&quot;/&gt;&lt;property id=&quot;20300&quot; value=&quot;Slide 8 - &amp;quot;Example 1&amp;quot;&quot;/&gt;&lt;property id=&quot;20307&quot; value=&quot;318&quot;/&gt;&lt;/object&gt;&lt;object type=&quot;3&quot; unique_id=&quot;10012&quot;&gt;&lt;property id=&quot;20148&quot; value=&quot;5&quot;/&gt;&lt;property id=&quot;20300&quot; value=&quot;Slide 9 - &amp;quot;Range of Optimality&amp;quot;&quot;/&gt;&lt;property id=&quot;20307&quot; value=&quot;317&quot;/&gt;&lt;/object&gt;&lt;object type=&quot;3&quot; unique_id=&quot;10013&quot;&gt;&lt;property id=&quot;20148&quot; value=&quot;5&quot;/&gt;&lt;property id=&quot;20300&quot; value=&quot;Slide 10 - &amp;quot;Example 1&amp;quot;&quot;/&gt;&lt;property id=&quot;20307&quot; value=&quot;311&quot;/&gt;&lt;/object&gt;&lt;object type=&quot;3&quot; unique_id=&quot;10014&quot;&gt;&lt;property id=&quot;20148&quot; value=&quot;5&quot;/&gt;&lt;property id=&quot;20300&quot; value=&quot;Slide 11 - &amp;quot;Example 1&amp;quot;&quot;/&gt;&lt;property id=&quot;20307&quot; value=&quot;315&quot;/&gt;&lt;/object&gt;&lt;object type=&quot;3&quot; unique_id=&quot;10015&quot;&gt;&lt;property id=&quot;20148&quot; value=&quot;5&quot;/&gt;&lt;property id=&quot;20300&quot; value=&quot;Slide 12&quot;/&gt;&lt;property id=&quot;20307&quot; value=&quot;339&quot;/&gt;&lt;/object&gt;&lt;object type=&quot;3&quot; unique_id=&quot;10016&quot;&gt;&lt;property id=&quot;20148&quot; value=&quot;5&quot;/&gt;&lt;property id=&quot;20300&quot; value=&quot;Slide 13&quot;/&gt;&lt;property id=&quot;20307&quot; value=&quot;338&quot;/&gt;&lt;/object&gt;&lt;object type=&quot;3&quot; unique_id=&quot;10017&quot;&gt;&lt;property id=&quot;20148&quot; value=&quot;5&quot;/&gt;&lt;property id=&quot;20300&quot; value=&quot;Slide 14 - &amp;quot;Right-Hand Sides&amp;quot;&quot;/&gt;&lt;property id=&quot;20307&quot; value=&quot;323&quot;/&gt;&lt;/object&gt;&lt;object type=&quot;3&quot; unique_id=&quot;10018&quot;&gt;&lt;property id=&quot;20148&quot; value=&quot;5&quot;/&gt;&lt;property id=&quot;20300&quot; value=&quot;Slide 15 - &amp;quot;Dual Price&amp;quot;&quot;/&gt;&lt;property id=&quot;20307&quot; value=&quot;313&quot;/&gt;&lt;/object&gt;&lt;object type=&quot;3&quot; unique_id=&quot;10019&quot;&gt;&lt;property id=&quot;20148&quot; value=&quot;5&quot;/&gt;&lt;property id=&quot;20300&quot; value=&quot;Slide 16 - &amp;quot;Example 1&amp;quot;&quot;/&gt;&lt;property id=&quot;20307&quot; value=&quot;329&quot;/&gt;&lt;/object&gt;&lt;object type=&quot;3&quot; unique_id=&quot;10020&quot;&gt;&lt;property id=&quot;20148&quot; value=&quot;5&quot;/&gt;&lt;property id=&quot;20300&quot; value=&quot;Slide 17 - &amp;quot;Range of Feasibility&amp;quot;&quot;/&gt;&lt;property id=&quot;20307&quot; value=&quot;327&quot;/&gt;&lt;/object&gt;&lt;object type=&quot;3&quot; unique_id=&quot;10021&quot;&gt;&lt;property id=&quot;20148&quot; value=&quot;5&quot;/&gt;&lt;property id=&quot;20300&quot; value=&quot;Slide 18 - &amp;quot;Example 1&amp;quot;&quot;/&gt;&lt;property id=&quot;20307&quot; value=&quot;328&quot;/&gt;&lt;/object&gt;&lt;object type=&quot;3&quot; unique_id=&quot;10022&quot;&gt;&lt;property id=&quot;20148&quot; value=&quot;5&quot;/&gt;&lt;property id=&quot;20300&quot; value=&quot;Slide 19 - &amp;quot;Example 2:  Olympic Bike Co.&amp;quot;&quot;/&gt;&lt;property id=&quot;20307&quot; value=&quot;260&quot;/&gt;&lt;/object&gt;&lt;object type=&quot;3&quot; unique_id=&quot;10023&quot;&gt;&lt;property id=&quot;20148&quot; value=&quot;5&quot;/&gt;&lt;property id=&quot;20300&quot; value=&quot;Slide 20&quot;/&gt;&lt;property id=&quot;20307&quot; value=&quot;335&quot;/&gt;&lt;/object&gt;&lt;object type=&quot;3&quot; unique_id=&quot;10024&quot;&gt;&lt;property id=&quot;20148&quot; value=&quot;5&quot;/&gt;&lt;property id=&quot;20300&quot; value=&quot;Slide 21 - &amp;quot;Example 2:  Olympic Bike Co.&amp;quot;&quot;/&gt;&lt;property id=&quot;20307&quot; value=&quot;261&quot;/&gt;&lt;/object&gt;&lt;object type=&quot;3&quot; unique_id=&quot;10025&quot;&gt;&lt;property id=&quot;20148&quot; value=&quot;5&quot;/&gt;&lt;property id=&quot;20300&quot; value=&quot;Slide 22 - &amp;quot;Example 2:  Olympic Bike Co.&amp;quot;&quot;/&gt;&lt;property id=&quot;20307&quot; value=&quot;262&quot;/&gt;&lt;/object&gt;&lt;object type=&quot;3&quot; unique_id=&quot;10026&quot;&gt;&lt;property id=&quot;20148&quot; value=&quot;5&quot;/&gt;&lt;property id=&quot;20300&quot; value=&quot;Slide 23 - &amp;quot;Example 2:  Olympic Bike Co.&amp;quot;&quot;/&gt;&lt;property id=&quot;20307&quot; value=&quot;293&quot;/&gt;&lt;/object&gt;&lt;object type=&quot;3&quot; unique_id=&quot;10027&quot;&gt;&lt;property id=&quot;20148&quot; value=&quot;5&quot;/&gt;&lt;property id=&quot;20300&quot; value=&quot;Slide 24 - &amp;quot;Example 2:  Olympic Bike Co.&amp;quot;&quot;/&gt;&lt;property id=&quot;20307&quot; value=&quot;294&quot;/&gt;&lt;/object&gt;&lt;object type=&quot;3&quot; unique_id=&quot;10028&quot;&gt;&lt;property id=&quot;20148&quot; value=&quot;5&quot;/&gt;&lt;property id=&quot;20300&quot; value=&quot;Slide 25 - &amp;quot;Example 2:  Olympic Bike Co.&amp;quot;&quot;/&gt;&lt;property id=&quot;20307&quot; value=&quot;266&quot;/&gt;&lt;/object&gt;&lt;object type=&quot;3&quot; unique_id=&quot;10029&quot;&gt;&lt;property id=&quot;20148&quot; value=&quot;5&quot;/&gt;&lt;property id=&quot;20300&quot; value=&quot;Slide 26 - &amp;quot;Example 2:  Olympic Bike Co.&amp;quot;&quot;/&gt;&lt;property id=&quot;20307&quot; value=&quot;270&quot;/&gt;&lt;/object&gt;&lt;object type=&quot;3&quot; unique_id=&quot;10030&quot;&gt;&lt;property id=&quot;20148&quot; value=&quot;5&quot;/&gt;&lt;property id=&quot;20300&quot; value=&quot;Slide 27 - &amp;quot;Example 2:  Olympic Bike Co.&amp;quot;&quot;/&gt;&lt;property id=&quot;20307&quot; value=&quot;295&quot;/&gt;&lt;/object&gt;&lt;object type=&quot;3&quot; unique_id=&quot;10031&quot;&gt;&lt;property id=&quot;20148&quot; value=&quot;5&quot;/&gt;&lt;property id=&quot;20300&quot; value=&quot;Slide 28 - &amp;quot;Example 2:  Olympic Bike Co.&amp;quot;&quot;/&gt;&lt;property id=&quot;20307&quot; value=&quot;271&quot;/&gt;&lt;/object&gt;&lt;object type=&quot;3&quot; unique_id=&quot;10032&quot;&gt;&lt;property id=&quot;20148&quot; value=&quot;5&quot;/&gt;&lt;property id=&quot;20300&quot; value=&quot;Slide 29 - &amp;quot;Example 2:  Olympic Bike Co.&amp;quot;&quot;/&gt;&lt;property id=&quot;20307&quot; value=&quot;272&quot;/&gt;&lt;/object&gt;&lt;object type=&quot;3&quot; unique_id=&quot;10033&quot;&gt;&lt;property id=&quot;20148&quot; value=&quot;5&quot;/&gt;&lt;property id=&quot;20300&quot; value=&quot;Slide 30 - &amp;quot;Example 2:  Olympic Bike Co.&amp;quot;&quot;/&gt;&lt;property id=&quot;20307&quot; value=&quot;297&quot;/&gt;&lt;/object&gt;&lt;object type=&quot;3&quot; unique_id=&quot;10034&quot;&gt;&lt;property id=&quot;20148&quot; value=&quot;5&quot;/&gt;&lt;property id=&quot;20300&quot; value=&quot;Slide 31 - &amp;quot;Example 2:  Olympic Bike Co.&amp;quot;&quot;/&gt;&lt;property id=&quot;20307&quot; value=&quot;273&quot;/&gt;&lt;/object&gt;&lt;object type=&quot;3&quot; unique_id=&quot;10039&quot;&gt;&lt;property id=&quot;20148&quot; value=&quot;5&quot;/&gt;&lt;property id=&quot;20300&quot; value=&quot;Slide 32 - &amp;quot;Example 2:  Olympic Bike Co.&amp;quot;&quot;/&gt;&lt;property id=&quot;20307&quot; value=&quot;280&quot;/&gt;&lt;/object&gt;&lt;object type=&quot;3&quot; unique_id=&quot;10040&quot;&gt;&lt;property id=&quot;20148&quot; value=&quot;5&quot;/&gt;&lt;property id=&quot;20300&quot; value=&quot;Slide 33 - &amp;quot;Example 2:  Olympic Bike Co.&amp;quot;&quot;/&gt;&lt;property id=&quot;20307&quot; value=&quot;296&quot;/&gt;&lt;/object&gt;&lt;object type=&quot;3&quot; unique_id=&quot;10041&quot;&gt;&lt;property id=&quot;20148&quot; value=&quot;5&quot;/&gt;&lt;property id=&quot;20300&quot; value=&quot;Slide 34 - &amp;quot;Example 2:  Olympic Bike Co.&amp;quot;&quot;/&gt;&lt;property id=&quot;20307&quot; value=&quot;282&quot;/&gt;&lt;/object&gt;&lt;object type=&quot;3&quot; unique_id=&quot;10042&quot;&gt;&lt;property id=&quot;20148&quot; value=&quot;5&quot;/&gt;&lt;property id=&quot;20300&quot; value=&quot;Slide 35 - &amp;quot;End of Chapter 3&amp;quot;&quot;/&gt;&lt;property id=&quot;20307&quot; value=&quot;29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MBS2_CH12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EMBS2_CH12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EMBS2_CH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1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S2_CH1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1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1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1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1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C:\Slides\EMBS2ppt\EMBS2_CH12.PPT</Template>
  <TotalTime>54800</TotalTime>
  <Pages>37</Pages>
  <Words>2523</Words>
  <Application>Microsoft Office PowerPoint</Application>
  <PresentationFormat>On-screen Show (4:3)</PresentationFormat>
  <Paragraphs>471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 Narrow</vt:lpstr>
      <vt:lpstr>Book Antiqua</vt:lpstr>
      <vt:lpstr>Monotype Sorts</vt:lpstr>
      <vt:lpstr>Times New Roman</vt:lpstr>
      <vt:lpstr>EMBS2_CH12</vt:lpstr>
      <vt:lpstr>PowerPoint Presentation</vt:lpstr>
      <vt:lpstr>Chapter 3  Linear Programming:  Sensitivity Analysis  and Interpretation of Solution</vt:lpstr>
      <vt:lpstr>Introduction to Sensitivity Analysis</vt:lpstr>
      <vt:lpstr>Example 1</vt:lpstr>
      <vt:lpstr>Example 1</vt:lpstr>
      <vt:lpstr>Objective Function Coefficients</vt:lpstr>
      <vt:lpstr>Example 1</vt:lpstr>
      <vt:lpstr>Example 1</vt:lpstr>
      <vt:lpstr>Example 1</vt:lpstr>
      <vt:lpstr>PowerPoint Presentation</vt:lpstr>
      <vt:lpstr>PowerPoint Presentation</vt:lpstr>
      <vt:lpstr>Changes in the Right-Hand Side Coefficients</vt:lpstr>
      <vt:lpstr>Shadow Price</vt:lpstr>
      <vt:lpstr>Example 1</vt:lpstr>
      <vt:lpstr>Range of Feasibility</vt:lpstr>
      <vt:lpstr>Example 1</vt:lpstr>
      <vt:lpstr>Example 2:  Olympic Bike Co.</vt:lpstr>
      <vt:lpstr>PowerPoint Presentation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Example 2:  Olympic Bike Co.</vt:lpstr>
      <vt:lpstr>End of Chapter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creator>John S. Loucks IV</dc:creator>
  <cp:lastModifiedBy>Jawad Abrache</cp:lastModifiedBy>
  <cp:revision>129</cp:revision>
  <cp:lastPrinted>1999-04-02T17:55:46Z</cp:lastPrinted>
  <dcterms:created xsi:type="dcterms:W3CDTF">1996-04-17T17:06:24Z</dcterms:created>
  <dcterms:modified xsi:type="dcterms:W3CDTF">2024-02-08T10:22:45Z</dcterms:modified>
</cp:coreProperties>
</file>