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0"/>
  </p:notesMasterIdLst>
  <p:handoutMasterIdLst>
    <p:handoutMasterId r:id="rId51"/>
  </p:handoutMasterIdLst>
  <p:sldIdLst>
    <p:sldId id="356" r:id="rId2"/>
    <p:sldId id="257" r:id="rId3"/>
    <p:sldId id="344" r:id="rId4"/>
    <p:sldId id="341" r:id="rId5"/>
    <p:sldId id="340" r:id="rId6"/>
    <p:sldId id="276" r:id="rId7"/>
    <p:sldId id="277" r:id="rId8"/>
    <p:sldId id="322" r:id="rId9"/>
    <p:sldId id="323" r:id="rId10"/>
    <p:sldId id="326" r:id="rId11"/>
    <p:sldId id="327" r:id="rId12"/>
    <p:sldId id="343" r:id="rId13"/>
    <p:sldId id="328" r:id="rId14"/>
    <p:sldId id="316" r:id="rId15"/>
    <p:sldId id="331" r:id="rId16"/>
    <p:sldId id="332" r:id="rId17"/>
    <p:sldId id="333" r:id="rId18"/>
    <p:sldId id="334" r:id="rId19"/>
    <p:sldId id="296" r:id="rId20"/>
    <p:sldId id="297" r:id="rId21"/>
    <p:sldId id="335" r:id="rId22"/>
    <p:sldId id="305" r:id="rId23"/>
    <p:sldId id="306" r:id="rId24"/>
    <p:sldId id="307" r:id="rId25"/>
    <p:sldId id="308" r:id="rId26"/>
    <p:sldId id="349" r:id="rId27"/>
    <p:sldId id="310" r:id="rId28"/>
    <p:sldId id="350" r:id="rId29"/>
    <p:sldId id="351" r:id="rId30"/>
    <p:sldId id="312" r:id="rId31"/>
    <p:sldId id="313" r:id="rId32"/>
    <p:sldId id="314" r:id="rId33"/>
    <p:sldId id="348" r:id="rId34"/>
    <p:sldId id="357" r:id="rId35"/>
    <p:sldId id="358" r:id="rId36"/>
    <p:sldId id="359" r:id="rId37"/>
    <p:sldId id="347" r:id="rId38"/>
    <p:sldId id="339" r:id="rId39"/>
    <p:sldId id="338" r:id="rId40"/>
    <p:sldId id="355" r:id="rId41"/>
    <p:sldId id="352" r:id="rId42"/>
    <p:sldId id="353" r:id="rId43"/>
    <p:sldId id="281" r:id="rId44"/>
    <p:sldId id="282" r:id="rId45"/>
    <p:sldId id="354" r:id="rId46"/>
    <p:sldId id="283" r:id="rId47"/>
    <p:sldId id="284" r:id="rId48"/>
    <p:sldId id="285" r:id="rId49"/>
  </p:sldIdLst>
  <p:sldSz cx="9144000" cy="6858000" type="screen4x3"/>
  <p:notesSz cx="6858000" cy="9144000"/>
  <p:custDataLst>
    <p:tags r:id="rId52"/>
  </p:custData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">
          <p15:clr>
            <a:srgbClr val="A4A3A4"/>
          </p15:clr>
        </p15:guide>
        <p15:guide id="2" pos="5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006699"/>
    <a:srgbClr val="8CF4EA"/>
    <a:srgbClr val="808080"/>
    <a:srgbClr val="990033"/>
    <a:srgbClr val="FFFFFF"/>
    <a:srgbClr val="9933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90959" autoAdjust="0"/>
  </p:normalViewPr>
  <p:slideViewPr>
    <p:cSldViewPr snapToGrid="0">
      <p:cViewPr varScale="1">
        <p:scale>
          <a:sx n="115" d="100"/>
          <a:sy n="115" d="100"/>
        </p:scale>
        <p:origin x="2648" y="200"/>
      </p:cViewPr>
      <p:guideLst>
        <p:guide orient="horz" pos="279"/>
        <p:guide pos="50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0" d="100"/>
          <a:sy n="40" d="100"/>
        </p:scale>
        <p:origin x="-140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7.xml"/><Relationship Id="rId13" Type="http://schemas.openxmlformats.org/officeDocument/2006/relationships/slide" Target="slides/slide36.xml"/><Relationship Id="rId18" Type="http://schemas.openxmlformats.org/officeDocument/2006/relationships/slide" Target="slides/slide43.xml"/><Relationship Id="rId3" Type="http://schemas.openxmlformats.org/officeDocument/2006/relationships/slide" Target="slides/slide10.xml"/><Relationship Id="rId7" Type="http://schemas.openxmlformats.org/officeDocument/2006/relationships/slide" Target="slides/slide26.xml"/><Relationship Id="rId12" Type="http://schemas.openxmlformats.org/officeDocument/2006/relationships/slide" Target="slides/slide35.xml"/><Relationship Id="rId17" Type="http://schemas.openxmlformats.org/officeDocument/2006/relationships/slide" Target="slides/slide42.xml"/><Relationship Id="rId2" Type="http://schemas.openxmlformats.org/officeDocument/2006/relationships/slide" Target="slides/slide6.xml"/><Relationship Id="rId16" Type="http://schemas.openxmlformats.org/officeDocument/2006/relationships/slide" Target="slides/slide41.xml"/><Relationship Id="rId20" Type="http://schemas.openxmlformats.org/officeDocument/2006/relationships/slide" Target="slides/slide46.xml"/><Relationship Id="rId1" Type="http://schemas.openxmlformats.org/officeDocument/2006/relationships/slide" Target="slides/slide3.xml"/><Relationship Id="rId6" Type="http://schemas.openxmlformats.org/officeDocument/2006/relationships/slide" Target="slides/slide22.xml"/><Relationship Id="rId11" Type="http://schemas.openxmlformats.org/officeDocument/2006/relationships/slide" Target="slides/slide33.xml"/><Relationship Id="rId5" Type="http://schemas.openxmlformats.org/officeDocument/2006/relationships/slide" Target="slides/slide16.xml"/><Relationship Id="rId15" Type="http://schemas.openxmlformats.org/officeDocument/2006/relationships/slide" Target="slides/slide40.xml"/><Relationship Id="rId10" Type="http://schemas.openxmlformats.org/officeDocument/2006/relationships/slide" Target="slides/slide29.xml"/><Relationship Id="rId19" Type="http://schemas.openxmlformats.org/officeDocument/2006/relationships/slide" Target="slides/slide45.xml"/><Relationship Id="rId4" Type="http://schemas.openxmlformats.org/officeDocument/2006/relationships/slide" Target="slides/slide12.xml"/><Relationship Id="rId9" Type="http://schemas.openxmlformats.org/officeDocument/2006/relationships/slide" Target="slides/slide28.xml"/><Relationship Id="rId14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D853D569-FAFF-4330-81EF-26023C02825A}" type="slidenum">
              <a:rPr lang="en-US" sz="1400">
                <a:effectLst/>
              </a:rPr>
              <a:pPr algn="r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3283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78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8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effectLst/>
                <a:latin typeface="Arial Narrow" pitchFamily="34" charset="0"/>
              </a:defRPr>
            </a:lvl1pPr>
          </a:lstStyle>
          <a:p>
            <a:endParaRPr lang="en-US"/>
          </a:p>
        </p:txBody>
      </p:sp>
      <p:sp>
        <p:nvSpPr>
          <p:cNvPr id="178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 Narrow" pitchFamily="34" charset="0"/>
              </a:defRPr>
            </a:lvl1pPr>
          </a:lstStyle>
          <a:p>
            <a:fld id="{E16D8688-5F5A-47AB-8F9A-4B5125028F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49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42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5557A-606E-4A35-AD4F-1DD106E73A13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54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E1E2D0-4E25-4D39-8FE2-05911F6EBE9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714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402547-CFCF-4361-A4C4-59FA511AFE4D}" type="slidenum">
              <a:rPr lang="en-US"/>
              <a:pPr/>
              <a:t>12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7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BFFA0D-9502-4069-A6F8-8DD06539485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480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B2C0CB-566F-43ED-B91C-3BE09FD66BD1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38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848A1-71D5-4E6F-B3F2-C46DABF1C7DD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919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E39BF-650A-478A-B8C2-1DD07468C25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8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4B46AB-F0B1-47C3-BE11-42F345AF1B1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74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576E32-5738-4CFB-8A08-3C24147B688D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14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8CBFF-E543-4B19-89FD-33C0EC1C3CA3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D7609-1A0B-49CE-A648-F4DD0C222908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905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3825C6-4474-4393-BA79-38AC9E099C9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4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E210ED-301F-41B7-B008-61AF8D1B4BDD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48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019CFF-7889-41FA-BCCD-4C349FC4EB41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8661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77BA5-5E3F-439A-BA4A-4F81D1B9DEAB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375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BFE13C-C67E-415A-A19F-5808B226E15E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67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908406-9C8C-4BAB-9D0D-0A8B7BCEDA2F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3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6D8C7E-F0C4-4974-948E-EC45B5C72D6B}" type="slidenum">
              <a:rPr lang="en-US"/>
              <a:pPr/>
              <a:t>26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672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44D4B-C1E9-43A7-A2C3-ACF794EFF1DD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033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87FA3-FAC2-4E8E-B529-87142DC7815A}" type="slidenum">
              <a:rPr lang="en-US"/>
              <a:pPr/>
              <a:t>28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51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455CEF-27F4-4C43-851B-A1CBD0FD7CC4}" type="slidenum">
              <a:rPr lang="en-US"/>
              <a:pPr/>
              <a:t>29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5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2BC05F-08CF-4925-ABAA-4108C7A4DF4A}" type="slidenum">
              <a:rPr lang="en-US"/>
              <a:pPr/>
              <a:t>3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92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3172CB-72DB-4460-9D83-1886A6ADDC7F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057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FCB24F-80D2-4827-82DC-530087EF6FE0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A1B6D-DA6B-48FD-88AC-63B3D8EE6B12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4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E2749D-FE97-415F-ACB0-5825EFE174D4}" type="slidenum">
              <a:rPr lang="en-US"/>
              <a:pPr/>
              <a:t>33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58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50794-8A21-4A26-AE8A-3F71A17623AC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465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1EB0E9-E6F5-4F03-A5A0-53B5DCD12EA5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80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EF3B8D-D294-4ADD-88A3-1BF3C4BC9E39}" type="slidenum">
              <a:rPr lang="en-US"/>
              <a:pPr/>
              <a:t>36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88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D1824-F2E6-4016-BE67-13A0479D0232}" type="slidenum">
              <a:rPr lang="en-US"/>
              <a:pPr/>
              <a:t>37</a:t>
            </a:fld>
            <a:endParaRPr lang="en-US"/>
          </a:p>
        </p:txBody>
      </p:sp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9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BCBF5E-DB03-4421-AF89-E267CB04A382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2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46FB0-D5AE-4645-A253-D34B8859236D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5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9D827A-EA75-4067-B14C-22C165DDFB27}" type="slidenum">
              <a:rPr lang="en-US"/>
              <a:pPr/>
              <a:t>4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31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0F1A44-4569-4033-AEC3-C5F638392A67}" type="slidenum">
              <a:rPr lang="en-US"/>
              <a:pPr/>
              <a:t>40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58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FAB63D-0C35-4CA8-88C0-781D0926BED8}" type="slidenum">
              <a:rPr lang="en-US"/>
              <a:pPr/>
              <a:t>41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416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D4A338-151E-4E59-9215-D7C33D8AC7FC}" type="slidenum">
              <a:rPr lang="en-US"/>
              <a:pPr/>
              <a:t>42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51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898BF-5CB9-4866-B9AD-8F479B1D2F33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44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48D37-A6E3-42EC-B383-7F59CAB80AD9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917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96BC35-D0B9-4763-8D52-E0E627D84D3B}" type="slidenum">
              <a:rPr lang="en-US"/>
              <a:pPr/>
              <a:t>45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3657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9B7B3E-7382-4CDD-8B61-3C766DE825FE}" type="slidenum">
              <a:rPr lang="en-US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82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083A6F-24E5-4104-845F-C71A6693D3B8}" type="slidenum">
              <a:rPr lang="en-US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096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16F5A-A3D8-4B45-BD3C-6E3DAFFAF3B3}" type="slidenum">
              <a:rPr lang="en-US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3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BFA420-D995-44D7-9E4A-6526826151D4}" type="slidenum">
              <a:rPr lang="en-US"/>
              <a:pPr/>
              <a:t>5</a:t>
            </a:fld>
            <a:endParaRPr lang="en-US"/>
          </a:p>
        </p:txBody>
      </p:sp>
      <p:sp>
        <p:nvSpPr>
          <p:cNvPr id="229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43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7465E3-0F55-4A6A-BCA5-6A432B5EC5E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71A1-727E-4B3E-A410-650300B4AFC8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36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A3CE0B-CFA7-4A61-94FF-FF335C1A5A0F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627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398DD-0F60-4E34-B0EB-F01E3539C44D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98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53213530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51756577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2425" y="52388"/>
            <a:ext cx="2005013" cy="6000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2388"/>
            <a:ext cx="5864225" cy="6000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380952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948975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4683458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7388" y="1009650"/>
            <a:ext cx="3933825" cy="504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613" y="1009650"/>
            <a:ext cx="3933825" cy="5043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9353409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36149865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86453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2282624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0031134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0891961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6699">
                <a:gamma/>
                <a:shade val="46275"/>
                <a:invGamma/>
              </a:srgbClr>
            </a:gs>
            <a:gs pos="50000">
              <a:srgbClr val="006699"/>
            </a:gs>
            <a:gs pos="100000">
              <a:srgbClr val="006699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426" name="Group 2"/>
          <p:cNvGrpSpPr>
            <a:grpSpLocks/>
          </p:cNvGrpSpPr>
          <p:nvPr/>
        </p:nvGrpSpPr>
        <p:grpSpPr bwMode="auto">
          <a:xfrm>
            <a:off x="457200" y="304800"/>
            <a:ext cx="8231188" cy="6183313"/>
            <a:chOff x="372" y="186"/>
            <a:chExt cx="5185" cy="3895"/>
          </a:xfrm>
        </p:grpSpPr>
        <p:grpSp>
          <p:nvGrpSpPr>
            <p:cNvPr id="231427" name="Group 3"/>
            <p:cNvGrpSpPr>
              <a:grpSpLocks/>
            </p:cNvGrpSpPr>
            <p:nvPr/>
          </p:nvGrpSpPr>
          <p:grpSpPr bwMode="auto">
            <a:xfrm>
              <a:off x="372" y="186"/>
              <a:ext cx="5185" cy="919"/>
              <a:chOff x="372" y="186"/>
              <a:chExt cx="5185" cy="919"/>
            </a:xfrm>
          </p:grpSpPr>
          <p:sp>
            <p:nvSpPr>
              <p:cNvPr id="231428" name="Freeform 4"/>
              <p:cNvSpPr>
                <a:spLocks/>
              </p:cNvSpPr>
              <p:nvPr/>
            </p:nvSpPr>
            <p:spPr bwMode="auto">
              <a:xfrm>
                <a:off x="372" y="192"/>
                <a:ext cx="86" cy="913"/>
              </a:xfrm>
              <a:custGeom>
                <a:avLst/>
                <a:gdLst>
                  <a:gd name="T0" fmla="*/ 0 w 86"/>
                  <a:gd name="T1" fmla="*/ 0 h 913"/>
                  <a:gd name="T2" fmla="*/ 85 w 86"/>
                  <a:gd name="T3" fmla="*/ 96 h 913"/>
                  <a:gd name="T4" fmla="*/ 85 w 86"/>
                  <a:gd name="T5" fmla="*/ 816 h 913"/>
                  <a:gd name="T6" fmla="*/ 0 w 86"/>
                  <a:gd name="T7" fmla="*/ 912 h 913"/>
                  <a:gd name="T8" fmla="*/ 0 w 86"/>
                  <a:gd name="T9" fmla="*/ 0 h 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913">
                    <a:moveTo>
                      <a:pt x="0" y="0"/>
                    </a:moveTo>
                    <a:lnTo>
                      <a:pt x="85" y="96"/>
                    </a:lnTo>
                    <a:lnTo>
                      <a:pt x="85" y="816"/>
                    </a:lnTo>
                    <a:lnTo>
                      <a:pt x="0" y="91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29" name="Freeform 5"/>
              <p:cNvSpPr>
                <a:spLocks/>
              </p:cNvSpPr>
              <p:nvPr/>
            </p:nvSpPr>
            <p:spPr bwMode="auto">
              <a:xfrm>
                <a:off x="5470" y="186"/>
                <a:ext cx="87" cy="910"/>
              </a:xfrm>
              <a:custGeom>
                <a:avLst/>
                <a:gdLst>
                  <a:gd name="T0" fmla="*/ 86 w 87"/>
                  <a:gd name="T1" fmla="*/ 0 h 910"/>
                  <a:gd name="T2" fmla="*/ 0 w 87"/>
                  <a:gd name="T3" fmla="*/ 93 h 910"/>
                  <a:gd name="T4" fmla="*/ 0 w 87"/>
                  <a:gd name="T5" fmla="*/ 813 h 910"/>
                  <a:gd name="T6" fmla="*/ 86 w 87"/>
                  <a:gd name="T7" fmla="*/ 909 h 910"/>
                  <a:gd name="T8" fmla="*/ 86 w 87"/>
                  <a:gd name="T9" fmla="*/ 0 h 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" h="910">
                    <a:moveTo>
                      <a:pt x="86" y="0"/>
                    </a:moveTo>
                    <a:lnTo>
                      <a:pt x="0" y="93"/>
                    </a:lnTo>
                    <a:lnTo>
                      <a:pt x="0" y="813"/>
                    </a:lnTo>
                    <a:lnTo>
                      <a:pt x="86" y="909"/>
                    </a:lnTo>
                    <a:lnTo>
                      <a:pt x="86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30" name="Freeform 6"/>
              <p:cNvSpPr>
                <a:spLocks/>
              </p:cNvSpPr>
              <p:nvPr/>
            </p:nvSpPr>
            <p:spPr bwMode="auto">
              <a:xfrm>
                <a:off x="372" y="189"/>
                <a:ext cx="5185" cy="103"/>
              </a:xfrm>
              <a:custGeom>
                <a:avLst/>
                <a:gdLst>
                  <a:gd name="T0" fmla="*/ 0 w 5185"/>
                  <a:gd name="T1" fmla="*/ 0 h 103"/>
                  <a:gd name="T2" fmla="*/ 5184 w 5185"/>
                  <a:gd name="T3" fmla="*/ 3 h 103"/>
                  <a:gd name="T4" fmla="*/ 5093 w 5185"/>
                  <a:gd name="T5" fmla="*/ 102 h 103"/>
                  <a:gd name="T6" fmla="*/ 88 w 5185"/>
                  <a:gd name="T7" fmla="*/ 102 h 103"/>
                  <a:gd name="T8" fmla="*/ 0 w 5185"/>
                  <a:gd name="T9" fmla="*/ 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103">
                    <a:moveTo>
                      <a:pt x="0" y="0"/>
                    </a:moveTo>
                    <a:lnTo>
                      <a:pt x="5184" y="3"/>
                    </a:lnTo>
                    <a:lnTo>
                      <a:pt x="5093" y="102"/>
                    </a:lnTo>
                    <a:lnTo>
                      <a:pt x="88" y="10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1431" name="Group 7"/>
            <p:cNvGrpSpPr>
              <a:grpSpLocks/>
            </p:cNvGrpSpPr>
            <p:nvPr/>
          </p:nvGrpSpPr>
          <p:grpSpPr bwMode="auto">
            <a:xfrm>
              <a:off x="372" y="291"/>
              <a:ext cx="5185" cy="3790"/>
              <a:chOff x="372" y="291"/>
              <a:chExt cx="5185" cy="3790"/>
            </a:xfrm>
          </p:grpSpPr>
          <p:sp>
            <p:nvSpPr>
              <p:cNvPr id="231432" name="Freeform 8"/>
              <p:cNvSpPr>
                <a:spLocks/>
              </p:cNvSpPr>
              <p:nvPr/>
            </p:nvSpPr>
            <p:spPr bwMode="auto">
              <a:xfrm>
                <a:off x="372" y="807"/>
                <a:ext cx="79" cy="3274"/>
              </a:xfrm>
              <a:custGeom>
                <a:avLst/>
                <a:gdLst>
                  <a:gd name="T0" fmla="*/ 0 w 79"/>
                  <a:gd name="T1" fmla="*/ 0 h 3274"/>
                  <a:gd name="T2" fmla="*/ 78 w 79"/>
                  <a:gd name="T3" fmla="*/ 107 h 3274"/>
                  <a:gd name="T4" fmla="*/ 78 w 79"/>
                  <a:gd name="T5" fmla="*/ 3166 h 3274"/>
                  <a:gd name="T6" fmla="*/ 0 w 79"/>
                  <a:gd name="T7" fmla="*/ 3273 h 3274"/>
                  <a:gd name="T8" fmla="*/ 0 w 79"/>
                  <a:gd name="T9" fmla="*/ 0 h 3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9" h="3274">
                    <a:moveTo>
                      <a:pt x="0" y="0"/>
                    </a:moveTo>
                    <a:lnTo>
                      <a:pt x="78" y="107"/>
                    </a:lnTo>
                    <a:lnTo>
                      <a:pt x="78" y="3166"/>
                    </a:lnTo>
                    <a:lnTo>
                      <a:pt x="0" y="3273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33" name="Freeform 9"/>
              <p:cNvSpPr>
                <a:spLocks/>
              </p:cNvSpPr>
              <p:nvPr/>
            </p:nvSpPr>
            <p:spPr bwMode="auto">
              <a:xfrm>
                <a:off x="5470" y="747"/>
                <a:ext cx="84" cy="3325"/>
              </a:xfrm>
              <a:custGeom>
                <a:avLst/>
                <a:gdLst>
                  <a:gd name="T0" fmla="*/ 83 w 84"/>
                  <a:gd name="T1" fmla="*/ 0 h 3325"/>
                  <a:gd name="T2" fmla="*/ 3 w 84"/>
                  <a:gd name="T3" fmla="*/ 109 h 3325"/>
                  <a:gd name="T4" fmla="*/ 0 w 84"/>
                  <a:gd name="T5" fmla="*/ 3233 h 3325"/>
                  <a:gd name="T6" fmla="*/ 83 w 84"/>
                  <a:gd name="T7" fmla="*/ 3324 h 3325"/>
                  <a:gd name="T8" fmla="*/ 83 w 84"/>
                  <a:gd name="T9" fmla="*/ 0 h 3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3325">
                    <a:moveTo>
                      <a:pt x="83" y="0"/>
                    </a:moveTo>
                    <a:lnTo>
                      <a:pt x="3" y="109"/>
                    </a:lnTo>
                    <a:lnTo>
                      <a:pt x="0" y="3233"/>
                    </a:lnTo>
                    <a:lnTo>
                      <a:pt x="83" y="3324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34" name="Freeform 10"/>
              <p:cNvSpPr>
                <a:spLocks/>
              </p:cNvSpPr>
              <p:nvPr/>
            </p:nvSpPr>
            <p:spPr bwMode="auto">
              <a:xfrm>
                <a:off x="372" y="3984"/>
                <a:ext cx="5185" cy="88"/>
              </a:xfrm>
              <a:custGeom>
                <a:avLst/>
                <a:gdLst>
                  <a:gd name="T0" fmla="*/ 0 w 5185"/>
                  <a:gd name="T1" fmla="*/ 87 h 88"/>
                  <a:gd name="T2" fmla="*/ 5184 w 5185"/>
                  <a:gd name="T3" fmla="*/ 87 h 88"/>
                  <a:gd name="T4" fmla="*/ 5095 w 5185"/>
                  <a:gd name="T5" fmla="*/ 0 h 88"/>
                  <a:gd name="T6" fmla="*/ 89 w 5185"/>
                  <a:gd name="T7" fmla="*/ 0 h 88"/>
                  <a:gd name="T8" fmla="*/ 0 w 5185"/>
                  <a:gd name="T9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85" h="88">
                    <a:moveTo>
                      <a:pt x="0" y="87"/>
                    </a:moveTo>
                    <a:lnTo>
                      <a:pt x="5184" y="87"/>
                    </a:lnTo>
                    <a:lnTo>
                      <a:pt x="5095" y="0"/>
                    </a:lnTo>
                    <a:lnTo>
                      <a:pt x="89" y="0"/>
                    </a:lnTo>
                    <a:lnTo>
                      <a:pt x="0" y="87"/>
                    </a:lnTo>
                  </a:path>
                </a:pathLst>
              </a:cu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435" name="Rectangle 11"/>
              <p:cNvSpPr>
                <a:spLocks noChangeArrowheads="1"/>
              </p:cNvSpPr>
              <p:nvPr/>
            </p:nvSpPr>
            <p:spPr bwMode="auto">
              <a:xfrm>
                <a:off x="457" y="291"/>
                <a:ext cx="5013" cy="36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3143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143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1009650"/>
            <a:ext cx="8020050" cy="504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8305800" y="6445250"/>
            <a:ext cx="585788" cy="36353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</a:t>
            </a:r>
            <a:fld id="{8B5A1056-D29F-42B1-AF33-7072858ED0CB}" type="slidenum">
              <a:rPr lang="en-US" sz="1800">
                <a:effectLst/>
              </a:rPr>
              <a:pPr algn="l"/>
              <a:t>‹#›</a:t>
            </a:fld>
            <a:endParaRPr lang="en-US" sz="1800">
              <a:effectLst/>
            </a:endParaRPr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7851775" y="6170613"/>
            <a:ext cx="831850" cy="63817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sz="1800">
                <a:effectLst/>
              </a:rPr>
              <a:t>            Slide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zoom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66FFFF"/>
          </a:solidFill>
          <a:effectLst>
            <a:outerShdw blurRad="38100" dist="38100" dir="2700000" algn="tl">
              <a:srgbClr val="000000"/>
            </a:outerShdw>
          </a:effectLst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75000"/>
        <a:buFont typeface="Monotype Sort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SzPct val="125000"/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FFFF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99" name="Group 35"/>
          <p:cNvGrpSpPr>
            <a:grpSpLocks/>
          </p:cNvGrpSpPr>
          <p:nvPr/>
        </p:nvGrpSpPr>
        <p:grpSpPr bwMode="auto">
          <a:xfrm>
            <a:off x="5680075" y="2940050"/>
            <a:ext cx="2628900" cy="1914525"/>
            <a:chOff x="3186" y="1652"/>
            <a:chExt cx="1656" cy="1206"/>
          </a:xfrm>
        </p:grpSpPr>
        <p:sp>
          <p:nvSpPr>
            <p:cNvPr id="164895" name="AutoShape 31"/>
            <p:cNvSpPr>
              <a:spLocks noChangeArrowheads="1"/>
            </p:cNvSpPr>
            <p:nvPr/>
          </p:nvSpPr>
          <p:spPr bwMode="auto">
            <a:xfrm>
              <a:off x="3186" y="1652"/>
              <a:ext cx="1655" cy="1206"/>
            </a:xfrm>
            <a:prstGeom prst="roundRect">
              <a:avLst>
                <a:gd name="adj" fmla="val 7856"/>
              </a:avLst>
            </a:prstGeom>
            <a:solidFill>
              <a:srgbClr val="FFFFFF"/>
            </a:solidFill>
            <a:ln w="57150">
              <a:solidFill>
                <a:srgbClr val="7988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6" name="AutoShape 32"/>
            <p:cNvSpPr>
              <a:spLocks noChangeArrowheads="1"/>
            </p:cNvSpPr>
            <p:nvPr/>
          </p:nvSpPr>
          <p:spPr bwMode="auto">
            <a:xfrm>
              <a:off x="3256" y="1710"/>
              <a:ext cx="1519" cy="1080"/>
            </a:xfrm>
            <a:prstGeom prst="roundRect">
              <a:avLst>
                <a:gd name="adj" fmla="val 6218"/>
              </a:avLst>
            </a:prstGeom>
            <a:noFill/>
            <a:ln w="19050">
              <a:solidFill>
                <a:srgbClr val="9EA3C4"/>
              </a:solidFill>
              <a:round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897" name="AutoShape 33"/>
            <p:cNvSpPr>
              <a:spLocks noChangeArrowheads="1"/>
            </p:cNvSpPr>
            <p:nvPr/>
          </p:nvSpPr>
          <p:spPr bwMode="auto">
            <a:xfrm>
              <a:off x="3725" y="1738"/>
              <a:ext cx="1117" cy="1029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>
                  <a:solidFill>
                    <a:schemeClr val="folHlink"/>
                  </a:solidFill>
                  <a:effectLst/>
                </a:rPr>
                <a:t>Slides by</a:t>
              </a:r>
            </a:p>
            <a:p>
              <a:endParaRPr lang="en-US" sz="600">
                <a:solidFill>
                  <a:srgbClr val="F2A220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00"/>
                  </a:solidFill>
                  <a:effectLst/>
                </a:rPr>
                <a:t>JOHN</a:t>
              </a:r>
            </a:p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00"/>
                  </a:solidFill>
                  <a:effectLst/>
                </a:rPr>
                <a:t>LOUCKS</a:t>
              </a:r>
            </a:p>
            <a:p>
              <a:endParaRPr lang="en-US" sz="400">
                <a:solidFill>
                  <a:srgbClr val="000000"/>
                </a:solidFill>
                <a:effectLst/>
              </a:endParaRPr>
            </a:p>
            <a:p>
              <a:pPr>
                <a:lnSpc>
                  <a:spcPct val="90000"/>
                </a:lnSpc>
              </a:pPr>
              <a:r>
                <a:rPr lang="en-US" sz="1500" b="1">
                  <a:solidFill>
                    <a:srgbClr val="000000"/>
                  </a:solidFill>
                  <a:effectLst/>
                </a:rPr>
                <a:t>St. Edward’s</a:t>
              </a:r>
            </a:p>
            <a:p>
              <a:pPr>
                <a:lnSpc>
                  <a:spcPct val="90000"/>
                </a:lnSpc>
              </a:pPr>
              <a:r>
                <a:rPr lang="en-US" sz="1500" b="1">
                  <a:solidFill>
                    <a:srgbClr val="000000"/>
                  </a:solidFill>
                  <a:effectLst/>
                </a:rPr>
                <a:t>University</a:t>
              </a:r>
            </a:p>
          </p:txBody>
        </p:sp>
      </p:grpSp>
      <p:sp>
        <p:nvSpPr>
          <p:cNvPr id="164888" name="AutoShape 24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0" name="AutoShape 26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92" name="AutoShape 28" descr="ftp://swcpimages:allIwant@ftp.thomsonlearning.com/2008_Covers/Decision%20Sciences/ASW_MS/ASW0324399804_amzn.jpg"/>
          <p:cNvSpPr>
            <a:spLocks noChangeAspect="1" noChangeArrowheads="1"/>
          </p:cNvSpPr>
          <p:nvPr/>
        </p:nvSpPr>
        <p:spPr bwMode="auto">
          <a:xfrm>
            <a:off x="3187700" y="874713"/>
            <a:ext cx="4114800" cy="510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" name="Group 35"/>
          <p:cNvGrpSpPr>
            <a:grpSpLocks/>
          </p:cNvGrpSpPr>
          <p:nvPr/>
        </p:nvGrpSpPr>
        <p:grpSpPr bwMode="auto">
          <a:xfrm>
            <a:off x="355601" y="1219199"/>
            <a:ext cx="5013471" cy="3545515"/>
            <a:chOff x="3186" y="1652"/>
            <a:chExt cx="1655" cy="1217"/>
          </a:xfrm>
        </p:grpSpPr>
        <p:sp>
          <p:nvSpPr>
            <p:cNvPr id="11" name="AutoShape 31"/>
            <p:cNvSpPr>
              <a:spLocks noChangeArrowheads="1"/>
            </p:cNvSpPr>
            <p:nvPr/>
          </p:nvSpPr>
          <p:spPr bwMode="auto">
            <a:xfrm>
              <a:off x="3186" y="1652"/>
              <a:ext cx="1655" cy="1206"/>
            </a:xfrm>
            <a:prstGeom prst="roundRect">
              <a:avLst>
                <a:gd name="adj" fmla="val 7856"/>
              </a:avLst>
            </a:prstGeom>
            <a:solidFill>
              <a:srgbClr val="FFFFFF"/>
            </a:solidFill>
            <a:ln w="57150">
              <a:solidFill>
                <a:srgbClr val="7988B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32"/>
            <p:cNvSpPr>
              <a:spLocks noChangeArrowheads="1"/>
            </p:cNvSpPr>
            <p:nvPr/>
          </p:nvSpPr>
          <p:spPr bwMode="auto">
            <a:xfrm>
              <a:off x="3256" y="1710"/>
              <a:ext cx="1519" cy="1080"/>
            </a:xfrm>
            <a:prstGeom prst="roundRect">
              <a:avLst>
                <a:gd name="adj" fmla="val 6218"/>
              </a:avLst>
            </a:prstGeom>
            <a:noFill/>
            <a:ln w="19050">
              <a:solidFill>
                <a:srgbClr val="9EA3C4"/>
              </a:solidFill>
              <a:round/>
              <a:headEnd/>
              <a:tailEnd/>
            </a:ln>
            <a:effectLst>
              <a:outerShdw dist="12700" dir="10800000" algn="ctr" rotWithShape="0">
                <a:srgbClr val="F9DFB5">
                  <a:alpha val="5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33"/>
            <p:cNvSpPr>
              <a:spLocks noChangeArrowheads="1"/>
            </p:cNvSpPr>
            <p:nvPr/>
          </p:nvSpPr>
          <p:spPr bwMode="auto">
            <a:xfrm>
              <a:off x="3252" y="1766"/>
              <a:ext cx="1586" cy="1103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2700" dir="10800000" algn="ctr" rotWithShape="0">
                      <a:srgbClr val="F9DFB5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US" sz="600" dirty="0">
                <a:solidFill>
                  <a:srgbClr val="F2A220"/>
                </a:solidFill>
                <a:effectLst/>
              </a:endParaRPr>
            </a:p>
            <a:p>
              <a:pPr algn="l">
                <a:lnSpc>
                  <a:spcPct val="90000"/>
                </a:lnSpc>
              </a:pPr>
              <a:r>
                <a:rPr lang="en-US" sz="3200" b="1" dirty="0">
                  <a:solidFill>
                    <a:srgbClr val="993366"/>
                  </a:solidFill>
                  <a:effectLst/>
                </a:rPr>
                <a:t>INTRODUCTION TO MANAGEMENT SCIENCE, </a:t>
              </a:r>
              <a:r>
                <a:rPr lang="en-US" sz="2000" b="1" dirty="0">
                  <a:solidFill>
                    <a:srgbClr val="993366"/>
                  </a:solidFill>
                  <a:effectLst/>
                </a:rPr>
                <a:t>13e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Anderson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Sweeney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Williams</a:t>
              </a:r>
            </a:p>
            <a:p>
              <a:pPr algn="r">
                <a:lnSpc>
                  <a:spcPct val="90000"/>
                </a:lnSpc>
              </a:pPr>
              <a:r>
                <a:rPr lang="en-US" sz="2400" b="1" dirty="0">
                  <a:solidFill>
                    <a:srgbClr val="993366"/>
                  </a:solidFill>
                  <a:effectLst/>
                </a:rPr>
                <a:t>Martin</a:t>
              </a:r>
            </a:p>
            <a:p>
              <a:endParaRPr lang="en-US" sz="400" dirty="0">
                <a:solidFill>
                  <a:srgbClr val="00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55698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Graphical Solution</a:t>
            </a:r>
          </a:p>
        </p:txBody>
      </p:sp>
      <p:sp>
        <p:nvSpPr>
          <p:cNvPr id="142344" name="Rectangle 8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2352" name="Line 16"/>
          <p:cNvSpPr>
            <a:spLocks noChangeShapeType="1"/>
          </p:cNvSpPr>
          <p:nvPr/>
        </p:nvSpPr>
        <p:spPr bwMode="auto">
          <a:xfrm>
            <a:off x="2044700" y="19367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4" name="Rectangle 28"/>
          <p:cNvSpPr>
            <a:spLocks noChangeArrowheads="1"/>
          </p:cNvSpPr>
          <p:nvPr/>
        </p:nvSpPr>
        <p:spPr bwMode="auto">
          <a:xfrm>
            <a:off x="1649413" y="1384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2366" name="Freeform 30"/>
          <p:cNvSpPr>
            <a:spLocks/>
          </p:cNvSpPr>
          <p:nvPr/>
        </p:nvSpPr>
        <p:spPr bwMode="auto">
          <a:xfrm>
            <a:off x="2070100" y="2336800"/>
            <a:ext cx="3683000" cy="3479800"/>
          </a:xfrm>
          <a:custGeom>
            <a:avLst/>
            <a:gdLst>
              <a:gd name="T0" fmla="*/ 0 w 2296"/>
              <a:gd name="T1" fmla="*/ 0 h 2200"/>
              <a:gd name="T2" fmla="*/ 2296 w 2296"/>
              <a:gd name="T3" fmla="*/ 2200 h 2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96" h="2200">
                <a:moveTo>
                  <a:pt x="0" y="0"/>
                </a:moveTo>
                <a:lnTo>
                  <a:pt x="2296" y="22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7" name="Freeform 31"/>
          <p:cNvSpPr>
            <a:spLocks/>
          </p:cNvSpPr>
          <p:nvPr/>
        </p:nvSpPr>
        <p:spPr bwMode="auto">
          <a:xfrm>
            <a:off x="2051050" y="3060700"/>
            <a:ext cx="4413250" cy="2743200"/>
          </a:xfrm>
          <a:custGeom>
            <a:avLst/>
            <a:gdLst>
              <a:gd name="T0" fmla="*/ 0 w 2732"/>
              <a:gd name="T1" fmla="*/ 0 h 1736"/>
              <a:gd name="T2" fmla="*/ 2732 w 2732"/>
              <a:gd name="T3" fmla="*/ 1736 h 1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32" h="1736">
                <a:moveTo>
                  <a:pt x="0" y="0"/>
                </a:moveTo>
                <a:lnTo>
                  <a:pt x="2732" y="1736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68" name="Freeform 32"/>
          <p:cNvSpPr>
            <a:spLocks/>
          </p:cNvSpPr>
          <p:nvPr/>
        </p:nvSpPr>
        <p:spPr bwMode="auto">
          <a:xfrm>
            <a:off x="2044700" y="3054350"/>
            <a:ext cx="2754313" cy="2755900"/>
          </a:xfrm>
          <a:custGeom>
            <a:avLst/>
            <a:gdLst>
              <a:gd name="T0" fmla="*/ 0 w 1735"/>
              <a:gd name="T1" fmla="*/ 20 h 1736"/>
              <a:gd name="T2" fmla="*/ 1452 w 1735"/>
              <a:gd name="T3" fmla="*/ 907 h 1736"/>
              <a:gd name="T4" fmla="*/ 1735 w 1735"/>
              <a:gd name="T5" fmla="*/ 1177 h 1736"/>
              <a:gd name="T6" fmla="*/ 1732 w 1735"/>
              <a:gd name="T7" fmla="*/ 1732 h 1736"/>
              <a:gd name="T8" fmla="*/ 16 w 1735"/>
              <a:gd name="T9" fmla="*/ 1736 h 1736"/>
              <a:gd name="T10" fmla="*/ 8 w 1735"/>
              <a:gd name="T11" fmla="*/ 0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5" h="1736">
                <a:moveTo>
                  <a:pt x="0" y="20"/>
                </a:moveTo>
                <a:lnTo>
                  <a:pt x="1452" y="907"/>
                </a:lnTo>
                <a:lnTo>
                  <a:pt x="1735" y="1177"/>
                </a:lnTo>
                <a:lnTo>
                  <a:pt x="1732" y="1732"/>
                </a:lnTo>
                <a:lnTo>
                  <a:pt x="16" y="1736"/>
                </a:lnTo>
                <a:lnTo>
                  <a:pt x="8" y="0"/>
                </a:lnTo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2371" name="Text Box 35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2372" name="Text Box 36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799138" y="4522788"/>
            <a:ext cx="19653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19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374" name="Line 38"/>
          <p:cNvSpPr>
            <a:spLocks noChangeShapeType="1"/>
          </p:cNvSpPr>
          <p:nvPr/>
        </p:nvSpPr>
        <p:spPr bwMode="auto">
          <a:xfrm flipH="1">
            <a:off x="2444750" y="2336800"/>
            <a:ext cx="279400" cy="311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5" name="Line 39"/>
          <p:cNvSpPr>
            <a:spLocks noChangeShapeType="1"/>
          </p:cNvSpPr>
          <p:nvPr/>
        </p:nvSpPr>
        <p:spPr bwMode="auto">
          <a:xfrm flipH="1">
            <a:off x="4857750" y="3136900"/>
            <a:ext cx="6223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6" name="Line 40"/>
          <p:cNvSpPr>
            <a:spLocks noChangeShapeType="1"/>
          </p:cNvSpPr>
          <p:nvPr/>
        </p:nvSpPr>
        <p:spPr bwMode="auto">
          <a:xfrm flipH="1">
            <a:off x="5480050" y="4876800"/>
            <a:ext cx="317500" cy="2730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2716213" y="1973263"/>
            <a:ext cx="1549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8</a:t>
            </a:r>
          </a:p>
        </p:txBody>
      </p:sp>
      <p:sp>
        <p:nvSpPr>
          <p:cNvPr id="142378" name="Rectangle 42"/>
          <p:cNvSpPr>
            <a:spLocks noChangeArrowheads="1"/>
          </p:cNvSpPr>
          <p:nvPr/>
        </p:nvSpPr>
        <p:spPr bwMode="auto">
          <a:xfrm>
            <a:off x="5535613" y="2906713"/>
            <a:ext cx="9350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 6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2380" name="Rectangle 44"/>
          <p:cNvSpPr>
            <a:spLocks noGrp="1" noChangeArrowheads="1"/>
          </p:cNvSpPr>
          <p:nvPr>
            <p:ph type="body" idx="1"/>
          </p:nvPr>
        </p:nvSpPr>
        <p:spPr>
          <a:xfrm>
            <a:off x="700088" y="1011238"/>
            <a:ext cx="7885112" cy="5286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Combined-Constraint Graph Showing Feasible Region</a:t>
            </a:r>
          </a:p>
        </p:txBody>
      </p:sp>
      <p:sp>
        <p:nvSpPr>
          <p:cNvPr id="142381" name="Text Box 45"/>
          <p:cNvSpPr txBox="1">
            <a:spLocks noChangeArrowheads="1"/>
          </p:cNvSpPr>
          <p:nvPr/>
        </p:nvSpPr>
        <p:spPr bwMode="auto">
          <a:xfrm>
            <a:off x="2767013" y="4613275"/>
            <a:ext cx="1181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Feasible</a:t>
            </a:r>
          </a:p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Region</a:t>
            </a:r>
          </a:p>
        </p:txBody>
      </p:sp>
      <p:grpSp>
        <p:nvGrpSpPr>
          <p:cNvPr id="142382" name="Group 46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142383" name="Line 47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4" name="Line 48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5" name="Line 49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6" name="Line 50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7" name="Line 51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8" name="Line 52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89" name="Line 53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390" name="Line 54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51" name="Line 15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2391" name="Group 55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142392" name="Group 56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42393" name="Line 57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4" name="Line 58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5" name="Line 59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6" name="Line 60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7" name="Line 61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8" name="Line 62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399" name="Line 63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400" name="Line 64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2401" name="Line 65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402" name="Line 66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65" name="Line 29"/>
          <p:cNvSpPr>
            <a:spLocks noChangeShapeType="1"/>
          </p:cNvSpPr>
          <p:nvPr/>
        </p:nvSpPr>
        <p:spPr bwMode="auto">
          <a:xfrm flipV="1">
            <a:off x="4794250" y="1816100"/>
            <a:ext cx="0" cy="39751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66" grpId="0" animBg="1"/>
      <p:bldP spid="142367" grpId="0" animBg="1"/>
      <p:bldP spid="142368" grpId="0" animBg="1"/>
      <p:bldP spid="142373" grpId="0"/>
      <p:bldP spid="142374" grpId="0" animBg="1"/>
      <p:bldP spid="142375" grpId="0" animBg="1"/>
      <p:bldP spid="142376" grpId="0" animBg="1"/>
      <p:bldP spid="142377" grpId="0"/>
      <p:bldP spid="142378" grpId="0"/>
      <p:bldP spid="142381" grpId="0"/>
      <p:bldP spid="1423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0" name="Freeform 20"/>
          <p:cNvSpPr>
            <a:spLocks/>
          </p:cNvSpPr>
          <p:nvPr/>
        </p:nvSpPr>
        <p:spPr bwMode="auto">
          <a:xfrm>
            <a:off x="2044700" y="3048000"/>
            <a:ext cx="2755900" cy="2755900"/>
          </a:xfrm>
          <a:custGeom>
            <a:avLst/>
            <a:gdLst>
              <a:gd name="T0" fmla="*/ 0 w 1704"/>
              <a:gd name="T1" fmla="*/ 0 h 1736"/>
              <a:gd name="T2" fmla="*/ 1408 w 1704"/>
              <a:gd name="T3" fmla="*/ 944 h 1736"/>
              <a:gd name="T4" fmla="*/ 1704 w 1704"/>
              <a:gd name="T5" fmla="*/ 1208 h 1736"/>
              <a:gd name="T6" fmla="*/ 1704 w 1704"/>
              <a:gd name="T7" fmla="*/ 1736 h 1736"/>
              <a:gd name="T8" fmla="*/ 8 w 1704"/>
              <a:gd name="T9" fmla="*/ 1736 h 1736"/>
              <a:gd name="T10" fmla="*/ 8 w 1704"/>
              <a:gd name="T11" fmla="*/ 56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04" h="1736">
                <a:moveTo>
                  <a:pt x="0" y="0"/>
                </a:moveTo>
                <a:lnTo>
                  <a:pt x="1408" y="944"/>
                </a:lnTo>
                <a:lnTo>
                  <a:pt x="1704" y="1208"/>
                </a:lnTo>
                <a:lnTo>
                  <a:pt x="1704" y="1736"/>
                </a:lnTo>
                <a:lnTo>
                  <a:pt x="8" y="1736"/>
                </a:lnTo>
                <a:lnTo>
                  <a:pt x="8" y="56"/>
                </a:lnTo>
              </a:path>
            </a:pathLst>
          </a:custGeom>
          <a:solidFill>
            <a:srgbClr val="5F5F5F"/>
          </a:solidFill>
          <a:ln w="127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Graphical Solution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4184650" cy="53498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Objective Function Line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2044700" y="19367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1649413" y="1384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5691188" y="504190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(7, 0)</a:t>
            </a: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H="1">
            <a:off x="5378450" y="5429250"/>
            <a:ext cx="317500" cy="292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5" name="Text Box 15"/>
          <p:cNvSpPr txBox="1">
            <a:spLocks noChangeArrowheads="1"/>
          </p:cNvSpPr>
          <p:nvPr/>
        </p:nvSpPr>
        <p:spPr bwMode="auto">
          <a:xfrm>
            <a:off x="2424677" y="2702718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(0, 5)</a:t>
            </a:r>
          </a:p>
        </p:txBody>
      </p:sp>
      <p:sp>
        <p:nvSpPr>
          <p:cNvPr id="143377" name="Rectangle 17"/>
          <p:cNvSpPr>
            <a:spLocks noChangeArrowheads="1"/>
          </p:cNvSpPr>
          <p:nvPr/>
        </p:nvSpPr>
        <p:spPr bwMode="auto">
          <a:xfrm>
            <a:off x="4157663" y="3090863"/>
            <a:ext cx="4109644" cy="76687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value at (7,0) =</a:t>
            </a:r>
          </a:p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35</a:t>
            </a:r>
          </a:p>
        </p:txBody>
      </p:sp>
      <p:sp>
        <p:nvSpPr>
          <p:cNvPr id="143372" name="Line 12"/>
          <p:cNvSpPr>
            <a:spLocks noChangeShapeType="1"/>
          </p:cNvSpPr>
          <p:nvPr/>
        </p:nvSpPr>
        <p:spPr bwMode="auto">
          <a:xfrm>
            <a:off x="2025650" y="3638550"/>
            <a:ext cx="3263900" cy="2159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 flipH="1">
            <a:off x="3556000" y="382905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 flipH="1">
            <a:off x="2074863" y="3114676"/>
            <a:ext cx="488950" cy="463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grpSp>
        <p:nvGrpSpPr>
          <p:cNvPr id="143385" name="Group 25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143386" name="Line 26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7" name="Line 27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8" name="Line 28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89" name="Line 29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0" name="Line 30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1" name="Line 31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2" name="Line 32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393" name="Line 33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3394" name="Group 34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143395" name="Group 35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43396" name="Line 36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7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8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99" name="Line 39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0" name="Line 40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1" name="Line 41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2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403" name="Line 43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404" name="Line 44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405" name="Line 45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7"/>
          <p:cNvSpPr>
            <a:spLocks noChangeArrowheads="1"/>
          </p:cNvSpPr>
          <p:nvPr/>
        </p:nvSpPr>
        <p:spPr bwMode="auto">
          <a:xfrm>
            <a:off x="5751513" y="1855788"/>
            <a:ext cx="2527937" cy="76687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Function</a:t>
            </a:r>
          </a:p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0" name="Rectangle 17"/>
          <p:cNvSpPr>
            <a:spLocks noChangeArrowheads="1"/>
          </p:cNvSpPr>
          <p:nvPr/>
        </p:nvSpPr>
        <p:spPr bwMode="auto">
          <a:xfrm>
            <a:off x="2236788" y="2124879"/>
            <a:ext cx="2760372" cy="643766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Another point </a:t>
            </a:r>
          </a:p>
          <a:p>
            <a:pPr algn="l"/>
            <a:r>
              <a:rPr lang="en-US" sz="18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With objective value = 35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/>
      <p:bldP spid="143374" grpId="0" animBg="1"/>
      <p:bldP spid="143375" grpId="0"/>
      <p:bldP spid="143377" grpId="0"/>
      <p:bldP spid="143372" grpId="0" animBg="1"/>
      <p:bldP spid="143378" grpId="0" animBg="1"/>
      <p:bldP spid="143376" grpId="0" animBg="1"/>
      <p:bldP spid="39" grpId="0"/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Freeform 2"/>
          <p:cNvSpPr>
            <a:spLocks/>
          </p:cNvSpPr>
          <p:nvPr/>
        </p:nvSpPr>
        <p:spPr bwMode="auto">
          <a:xfrm>
            <a:off x="2044700" y="3033713"/>
            <a:ext cx="2755900" cy="2770187"/>
          </a:xfrm>
          <a:custGeom>
            <a:avLst/>
            <a:gdLst>
              <a:gd name="T0" fmla="*/ 0 w 1736"/>
              <a:gd name="T1" fmla="*/ 9 h 1745"/>
              <a:gd name="T2" fmla="*/ 1434 w 1736"/>
              <a:gd name="T3" fmla="*/ 942 h 1745"/>
              <a:gd name="T4" fmla="*/ 1735 w 1736"/>
              <a:gd name="T5" fmla="*/ 1210 h 1745"/>
              <a:gd name="T6" fmla="*/ 1736 w 1736"/>
              <a:gd name="T7" fmla="*/ 1745 h 1745"/>
              <a:gd name="T8" fmla="*/ 8 w 1736"/>
              <a:gd name="T9" fmla="*/ 1745 h 1745"/>
              <a:gd name="T10" fmla="*/ 8 w 1736"/>
              <a:gd name="T11" fmla="*/ 0 h 1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6" h="1745">
                <a:moveTo>
                  <a:pt x="0" y="9"/>
                </a:moveTo>
                <a:lnTo>
                  <a:pt x="1434" y="942"/>
                </a:lnTo>
                <a:lnTo>
                  <a:pt x="1735" y="1210"/>
                </a:lnTo>
                <a:lnTo>
                  <a:pt x="1736" y="1745"/>
                </a:lnTo>
                <a:lnTo>
                  <a:pt x="8" y="1745"/>
                </a:lnTo>
                <a:lnTo>
                  <a:pt x="8" y="0"/>
                </a:lnTo>
              </a:path>
            </a:pathLst>
          </a:custGeom>
          <a:solidFill>
            <a:srgbClr val="5F5F5F"/>
          </a:solidFill>
          <a:ln w="1270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1:  Graphical Solution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687388" y="1009650"/>
            <a:ext cx="5378450" cy="53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Selected Objective Function Lines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54" name="Line 6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1649413" y="1384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32461" name="Rectangle 13"/>
          <p:cNvSpPr>
            <a:spLocks noChangeArrowheads="1"/>
          </p:cNvSpPr>
          <p:nvPr/>
        </p:nvSpPr>
        <p:spPr bwMode="auto">
          <a:xfrm>
            <a:off x="2989263" y="2728913"/>
            <a:ext cx="1806575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35</a:t>
            </a:r>
          </a:p>
        </p:txBody>
      </p:sp>
      <p:sp>
        <p:nvSpPr>
          <p:cNvPr id="232462" name="Line 14"/>
          <p:cNvSpPr>
            <a:spLocks noChangeShapeType="1"/>
          </p:cNvSpPr>
          <p:nvPr/>
        </p:nvSpPr>
        <p:spPr bwMode="auto">
          <a:xfrm>
            <a:off x="2063750" y="3651250"/>
            <a:ext cx="3200400" cy="21463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5" name="Text Box 17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sp>
        <p:nvSpPr>
          <p:cNvPr id="232468" name="Line 20"/>
          <p:cNvSpPr>
            <a:spLocks noChangeShapeType="1"/>
          </p:cNvSpPr>
          <p:nvPr/>
        </p:nvSpPr>
        <p:spPr bwMode="auto">
          <a:xfrm>
            <a:off x="2038350" y="3359150"/>
            <a:ext cx="3581400" cy="24130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9" name="Rectangle 21"/>
          <p:cNvSpPr>
            <a:spLocks noChangeArrowheads="1"/>
          </p:cNvSpPr>
          <p:nvPr/>
        </p:nvSpPr>
        <p:spPr bwMode="auto">
          <a:xfrm>
            <a:off x="5808663" y="4275138"/>
            <a:ext cx="1806575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42</a:t>
            </a:r>
          </a:p>
        </p:txBody>
      </p:sp>
      <p:sp>
        <p:nvSpPr>
          <p:cNvPr id="232470" name="Rectangle 22"/>
          <p:cNvSpPr>
            <a:spLocks noChangeArrowheads="1"/>
          </p:cNvSpPr>
          <p:nvPr/>
        </p:nvSpPr>
        <p:spPr bwMode="auto">
          <a:xfrm>
            <a:off x="4367213" y="3421063"/>
            <a:ext cx="1806575" cy="42386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39</a:t>
            </a:r>
          </a:p>
        </p:txBody>
      </p:sp>
      <p:sp>
        <p:nvSpPr>
          <p:cNvPr id="232459" name="Line 11"/>
          <p:cNvSpPr>
            <a:spLocks noChangeShapeType="1"/>
          </p:cNvSpPr>
          <p:nvPr/>
        </p:nvSpPr>
        <p:spPr bwMode="auto">
          <a:xfrm flipH="1">
            <a:off x="5226050" y="4622800"/>
            <a:ext cx="609600" cy="6350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71" name="Line 23"/>
          <p:cNvSpPr>
            <a:spLocks noChangeShapeType="1"/>
          </p:cNvSpPr>
          <p:nvPr/>
        </p:nvSpPr>
        <p:spPr bwMode="auto">
          <a:xfrm>
            <a:off x="2051050" y="3168650"/>
            <a:ext cx="3924300" cy="2616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481" name="Group 33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232482" name="Group 34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232483" name="Line 35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4" name="Line 36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5" name="Line 37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6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7" name="Line 39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8" name="Line 40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89" name="Line 41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490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2491" name="Line 43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92" name="Line 44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2463" name="Line 15"/>
          <p:cNvSpPr>
            <a:spLocks noChangeShapeType="1"/>
          </p:cNvSpPr>
          <p:nvPr/>
        </p:nvSpPr>
        <p:spPr bwMode="auto">
          <a:xfrm flipH="1">
            <a:off x="3797300" y="379095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2273300" y="3092450"/>
            <a:ext cx="739775" cy="6667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2455" name="Line 7"/>
          <p:cNvSpPr>
            <a:spLocks noChangeShapeType="1"/>
          </p:cNvSpPr>
          <p:nvPr/>
        </p:nvSpPr>
        <p:spPr bwMode="auto">
          <a:xfrm>
            <a:off x="2044700" y="1924050"/>
            <a:ext cx="0" cy="3873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2472" name="Group 24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232473" name="Line 25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74" name="Line 26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75" name="Line 27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76" name="Line 28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77" name="Line 29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78" name="Line 30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79" name="Line 31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480" name="Line 32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1" grpId="0"/>
      <p:bldP spid="232462" grpId="0" animBg="1"/>
      <p:bldP spid="232468" grpId="0" animBg="1"/>
      <p:bldP spid="232469" grpId="0"/>
      <p:bldP spid="232470" grpId="0"/>
      <p:bldP spid="232459" grpId="0" animBg="1"/>
      <p:bldP spid="232471" grpId="0" animBg="1"/>
      <p:bldP spid="232463" grpId="0" animBg="1"/>
      <p:bldP spid="2324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09" name="Freeform 25"/>
          <p:cNvSpPr>
            <a:spLocks/>
          </p:cNvSpPr>
          <p:nvPr/>
        </p:nvSpPr>
        <p:spPr bwMode="auto">
          <a:xfrm>
            <a:off x="2057400" y="3022600"/>
            <a:ext cx="2743200" cy="2781300"/>
          </a:xfrm>
          <a:custGeom>
            <a:avLst/>
            <a:gdLst>
              <a:gd name="T0" fmla="*/ 0 w 1696"/>
              <a:gd name="T1" fmla="*/ 8 h 1752"/>
              <a:gd name="T2" fmla="*/ 1448 w 1696"/>
              <a:gd name="T3" fmla="*/ 960 h 1752"/>
              <a:gd name="T4" fmla="*/ 1696 w 1696"/>
              <a:gd name="T5" fmla="*/ 1224 h 1752"/>
              <a:gd name="T6" fmla="*/ 1696 w 1696"/>
              <a:gd name="T7" fmla="*/ 1752 h 1752"/>
              <a:gd name="T8" fmla="*/ 0 w 1696"/>
              <a:gd name="T9" fmla="*/ 1752 h 1752"/>
              <a:gd name="T10" fmla="*/ 0 w 1696"/>
              <a:gd name="T11" fmla="*/ 0 h 1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6" h="1752">
                <a:moveTo>
                  <a:pt x="0" y="8"/>
                </a:moveTo>
                <a:lnTo>
                  <a:pt x="1448" y="960"/>
                </a:lnTo>
                <a:lnTo>
                  <a:pt x="1696" y="1224"/>
                </a:lnTo>
                <a:lnTo>
                  <a:pt x="1696" y="1752"/>
                </a:lnTo>
                <a:lnTo>
                  <a:pt x="0" y="1752"/>
                </a:lnTo>
                <a:lnTo>
                  <a:pt x="0" y="0"/>
                </a:lnTo>
              </a:path>
            </a:pathLst>
          </a:custGeom>
          <a:solidFill>
            <a:srgbClr val="5F5F5F"/>
          </a:solidFill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Graphical Solution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3194050" cy="54768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Optimal Solution</a:t>
            </a:r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4390" name="Line 6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1" name="Line 7"/>
          <p:cNvSpPr>
            <a:spLocks noChangeShapeType="1"/>
          </p:cNvSpPr>
          <p:nvPr/>
        </p:nvSpPr>
        <p:spPr bwMode="auto">
          <a:xfrm>
            <a:off x="2044700" y="19367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1649413" y="1387475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>
            <a:off x="2266950" y="3073400"/>
            <a:ext cx="3225800" cy="223520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0" name="Rectangle 16"/>
          <p:cNvSpPr>
            <a:spLocks noChangeArrowheads="1"/>
          </p:cNvSpPr>
          <p:nvPr/>
        </p:nvSpPr>
        <p:spPr bwMode="auto">
          <a:xfrm>
            <a:off x="3452813" y="1617663"/>
            <a:ext cx="3121025" cy="1093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Maximum</a:t>
            </a:r>
          </a:p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Function Line</a:t>
            </a:r>
          </a:p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7x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46</a:t>
            </a:r>
          </a:p>
        </p:txBody>
      </p:sp>
      <p:sp>
        <p:nvSpPr>
          <p:cNvPr id="144401" name="Line 17"/>
          <p:cNvSpPr>
            <a:spLocks noChangeShapeType="1"/>
          </p:cNvSpPr>
          <p:nvPr/>
        </p:nvSpPr>
        <p:spPr bwMode="auto">
          <a:xfrm flipH="1">
            <a:off x="2889250" y="269240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2" name="Oval 18"/>
          <p:cNvSpPr>
            <a:spLocks noChangeArrowheads="1"/>
          </p:cNvSpPr>
          <p:nvPr/>
        </p:nvSpPr>
        <p:spPr bwMode="auto">
          <a:xfrm>
            <a:off x="4298950" y="44894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3" name="Line 19"/>
          <p:cNvSpPr>
            <a:spLocks noChangeShapeType="1"/>
          </p:cNvSpPr>
          <p:nvPr/>
        </p:nvSpPr>
        <p:spPr bwMode="auto">
          <a:xfrm flipH="1">
            <a:off x="4329113" y="4578350"/>
            <a:ext cx="3175" cy="1212850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4" name="Line 20"/>
          <p:cNvSpPr>
            <a:spLocks noChangeShapeType="1"/>
          </p:cNvSpPr>
          <p:nvPr/>
        </p:nvSpPr>
        <p:spPr bwMode="auto">
          <a:xfrm flipH="1">
            <a:off x="2108200" y="4532313"/>
            <a:ext cx="2235200" cy="3175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 flipH="1">
            <a:off x="4451350" y="3727450"/>
            <a:ext cx="584200" cy="730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4406" name="Rectangle 22"/>
          <p:cNvSpPr>
            <a:spLocks noChangeArrowheads="1"/>
          </p:cNvSpPr>
          <p:nvPr/>
        </p:nvSpPr>
        <p:spPr bwMode="auto">
          <a:xfrm>
            <a:off x="4955215" y="3259919"/>
            <a:ext cx="2332371" cy="42832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Solution</a:t>
            </a:r>
          </a:p>
        </p:txBody>
      </p:sp>
      <p:sp>
        <p:nvSpPr>
          <p:cNvPr id="144411" name="Text Box 27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4412" name="Text Box 28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grpSp>
        <p:nvGrpSpPr>
          <p:cNvPr id="144413" name="Group 29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144414" name="Line 30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5" name="Line 31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6" name="Line 32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7" name="Line 33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8" name="Line 34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19" name="Line 35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20" name="Line 36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21" name="Line 37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422" name="Group 38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144423" name="Group 39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44424" name="Line 40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5" name="Line 41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6" name="Line 42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7" name="Line 43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8" name="Line 44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29" name="Line 45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0" name="Line 46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431" name="Line 47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4432" name="Line 48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433" name="Line 49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610449" y="4437064"/>
            <a:ext cx="19653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19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1" name="Rectangle 41"/>
          <p:cNvSpPr>
            <a:spLocks noChangeArrowheads="1"/>
          </p:cNvSpPr>
          <p:nvPr/>
        </p:nvSpPr>
        <p:spPr bwMode="auto">
          <a:xfrm>
            <a:off x="6750050" y="4064000"/>
            <a:ext cx="1549400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8</a:t>
            </a:r>
          </a:p>
        </p:txBody>
      </p:sp>
      <p:sp>
        <p:nvSpPr>
          <p:cNvPr id="42" name="Rectangle 22"/>
          <p:cNvSpPr>
            <a:spLocks noChangeArrowheads="1"/>
          </p:cNvSpPr>
          <p:nvPr/>
        </p:nvSpPr>
        <p:spPr bwMode="auto">
          <a:xfrm>
            <a:off x="7252456" y="3259919"/>
            <a:ext cx="1891544" cy="42832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5,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3)</a:t>
            </a: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4985419" y="3788415"/>
            <a:ext cx="2558394" cy="42832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 of system: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44463"/>
            <a:ext cx="8081963" cy="814387"/>
          </a:xfrm>
        </p:spPr>
        <p:txBody>
          <a:bodyPr/>
          <a:lstStyle/>
          <a:p>
            <a:r>
              <a:rPr lang="en-US"/>
              <a:t>Summary of the Graphical Solution Procedure</a:t>
            </a:r>
            <a:br>
              <a:rPr lang="en-US"/>
            </a:br>
            <a:r>
              <a:rPr lang="en-US"/>
              <a:t>for Maximization Problems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36650"/>
            <a:ext cx="7753350" cy="4256088"/>
          </a:xfrm>
        </p:spPr>
        <p:txBody>
          <a:bodyPr/>
          <a:lstStyle/>
          <a:p>
            <a:r>
              <a:rPr lang="en-US"/>
              <a:t>Prepare a graph of the feasible solutions for each of the constraints.</a:t>
            </a:r>
          </a:p>
          <a:p>
            <a:r>
              <a:rPr lang="en-US"/>
              <a:t>Determine the feasible region that satisfies all the constraints simultaneously.</a:t>
            </a:r>
          </a:p>
          <a:p>
            <a:r>
              <a:rPr lang="en-US"/>
              <a:t>Draw an objective function line.</a:t>
            </a:r>
          </a:p>
          <a:p>
            <a:r>
              <a:rPr lang="en-US"/>
              <a:t>Move parallel objective function lines toward </a:t>
            </a:r>
            <a:r>
              <a:rPr lang="en-US" u="sng"/>
              <a:t>larger</a:t>
            </a:r>
            <a:r>
              <a:rPr lang="en-US"/>
              <a:t> objective function values without entirely leaving the feasible region.</a:t>
            </a:r>
          </a:p>
          <a:p>
            <a:r>
              <a:rPr lang="en-US"/>
              <a:t>Any feasible solution on the objective function line with the </a:t>
            </a:r>
            <a:r>
              <a:rPr lang="en-US" u="sng"/>
              <a:t>largest</a:t>
            </a:r>
            <a:r>
              <a:rPr lang="en-US"/>
              <a:t> value is an optimal solution.</a:t>
            </a:r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Extreme Points and the Optimal Solution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corners or vertices of the feasible region are referred to as the </a:t>
            </a:r>
            <a:r>
              <a:rPr lang="en-US" u="sng"/>
              <a:t>extreme points</a:t>
            </a:r>
            <a:r>
              <a:rPr lang="en-US"/>
              <a:t>.</a:t>
            </a:r>
          </a:p>
          <a:p>
            <a:r>
              <a:rPr lang="en-US"/>
              <a:t>An optimal solution to an LP problem can be found at an extreme point of the feasible region.</a:t>
            </a:r>
          </a:p>
          <a:p>
            <a:r>
              <a:rPr lang="en-US"/>
              <a:t>When looking for the optimal solution, you do not have to evaluate all feasible solution points.</a:t>
            </a:r>
          </a:p>
          <a:p>
            <a:r>
              <a:rPr lang="en-US"/>
              <a:t>You have to consider only the extreme points of the feasible region.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Extreme Points</a:t>
            </a:r>
          </a:p>
        </p:txBody>
      </p:sp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7008813" y="53578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2089150" y="56007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9" name="Freeform 9"/>
          <p:cNvSpPr>
            <a:spLocks/>
          </p:cNvSpPr>
          <p:nvPr/>
        </p:nvSpPr>
        <p:spPr bwMode="auto">
          <a:xfrm>
            <a:off x="2019300" y="2857500"/>
            <a:ext cx="2832100" cy="2743200"/>
          </a:xfrm>
          <a:custGeom>
            <a:avLst/>
            <a:gdLst>
              <a:gd name="T0" fmla="*/ 8 w 1784"/>
              <a:gd name="T1" fmla="*/ 8 h 1728"/>
              <a:gd name="T2" fmla="*/ 1466 w 1784"/>
              <a:gd name="T3" fmla="*/ 936 h 1728"/>
              <a:gd name="T4" fmla="*/ 1784 w 1784"/>
              <a:gd name="T5" fmla="*/ 1232 h 1728"/>
              <a:gd name="T6" fmla="*/ 1784 w 1784"/>
              <a:gd name="T7" fmla="*/ 1728 h 1728"/>
              <a:gd name="T8" fmla="*/ 0 w 1784"/>
              <a:gd name="T9" fmla="*/ 1728 h 1728"/>
              <a:gd name="T10" fmla="*/ 8 w 1784"/>
              <a:gd name="T11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84" h="1728">
                <a:moveTo>
                  <a:pt x="8" y="8"/>
                </a:moveTo>
                <a:lnTo>
                  <a:pt x="1466" y="936"/>
                </a:lnTo>
                <a:lnTo>
                  <a:pt x="1784" y="1232"/>
                </a:lnTo>
                <a:lnTo>
                  <a:pt x="1784" y="1728"/>
                </a:lnTo>
                <a:lnTo>
                  <a:pt x="0" y="1728"/>
                </a:lnTo>
                <a:lnTo>
                  <a:pt x="8" y="0"/>
                </a:lnTo>
              </a:path>
            </a:pathLst>
          </a:custGeom>
          <a:solidFill>
            <a:srgbClr val="5F5F5F"/>
          </a:solidFill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2805113" y="4333875"/>
            <a:ext cx="11811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Feasible</a:t>
            </a:r>
          </a:p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Region</a:t>
            </a:r>
          </a:p>
        </p:txBody>
      </p:sp>
      <p:sp>
        <p:nvSpPr>
          <p:cNvPr id="148491" name="Oval 11"/>
          <p:cNvSpPr>
            <a:spLocks noChangeArrowheads="1"/>
          </p:cNvSpPr>
          <p:nvPr/>
        </p:nvSpPr>
        <p:spPr bwMode="auto">
          <a:xfrm>
            <a:off x="4330700" y="43243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2" name="Oval 12"/>
          <p:cNvSpPr>
            <a:spLocks noChangeArrowheads="1"/>
          </p:cNvSpPr>
          <p:nvPr/>
        </p:nvSpPr>
        <p:spPr bwMode="auto">
          <a:xfrm>
            <a:off x="4813300" y="47752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6" name="Oval 16"/>
          <p:cNvSpPr>
            <a:spLocks noChangeArrowheads="1"/>
          </p:cNvSpPr>
          <p:nvPr/>
        </p:nvSpPr>
        <p:spPr bwMode="auto">
          <a:xfrm>
            <a:off x="2139950" y="5143500"/>
            <a:ext cx="361950" cy="3619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1</a:t>
            </a:r>
            <a:endParaRPr lang="en-US">
              <a:effectLst/>
              <a:latin typeface="Arial Narrow" pitchFamily="34" charset="0"/>
            </a:endParaRPr>
          </a:p>
        </p:txBody>
      </p:sp>
      <p:sp>
        <p:nvSpPr>
          <p:cNvPr id="148497" name="Oval 17"/>
          <p:cNvSpPr>
            <a:spLocks noChangeArrowheads="1"/>
          </p:cNvSpPr>
          <p:nvPr/>
        </p:nvSpPr>
        <p:spPr bwMode="auto">
          <a:xfrm>
            <a:off x="4965700" y="5130800"/>
            <a:ext cx="361950" cy="3619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2</a:t>
            </a:r>
            <a:endParaRPr lang="en-US">
              <a:effectLst/>
              <a:latin typeface="Arial Narrow" pitchFamily="34" charset="0"/>
            </a:endParaRPr>
          </a:p>
        </p:txBody>
      </p:sp>
      <p:sp>
        <p:nvSpPr>
          <p:cNvPr id="148498" name="Oval 18"/>
          <p:cNvSpPr>
            <a:spLocks noChangeArrowheads="1"/>
          </p:cNvSpPr>
          <p:nvPr/>
        </p:nvSpPr>
        <p:spPr bwMode="auto">
          <a:xfrm>
            <a:off x="4965700" y="4476750"/>
            <a:ext cx="361950" cy="3619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3</a:t>
            </a:r>
            <a:endParaRPr lang="en-US">
              <a:effectLst/>
              <a:latin typeface="Arial Narrow" pitchFamily="34" charset="0"/>
            </a:endParaRPr>
          </a:p>
        </p:txBody>
      </p:sp>
      <p:sp>
        <p:nvSpPr>
          <p:cNvPr id="148499" name="Oval 19"/>
          <p:cNvSpPr>
            <a:spLocks noChangeArrowheads="1"/>
          </p:cNvSpPr>
          <p:nvPr/>
        </p:nvSpPr>
        <p:spPr bwMode="auto">
          <a:xfrm>
            <a:off x="4419600" y="3943350"/>
            <a:ext cx="361950" cy="3619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4</a:t>
            </a:r>
            <a:endParaRPr lang="en-US">
              <a:effectLst/>
              <a:latin typeface="Arial Narrow" pitchFamily="34" charset="0"/>
            </a:endParaRPr>
          </a:p>
        </p:txBody>
      </p:sp>
      <p:sp>
        <p:nvSpPr>
          <p:cNvPr id="148500" name="Oval 20"/>
          <p:cNvSpPr>
            <a:spLocks noChangeArrowheads="1"/>
          </p:cNvSpPr>
          <p:nvPr/>
        </p:nvSpPr>
        <p:spPr bwMode="auto">
          <a:xfrm>
            <a:off x="2127250" y="2540000"/>
            <a:ext cx="361950" cy="361950"/>
          </a:xfrm>
          <a:prstGeom prst="ellips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rPr>
              <a:t>5</a:t>
            </a:r>
            <a:endParaRPr lang="en-US">
              <a:effectLst/>
              <a:latin typeface="Arial Narrow" pitchFamily="34" charset="0"/>
            </a:endParaRPr>
          </a:p>
        </p:txBody>
      </p:sp>
      <p:sp>
        <p:nvSpPr>
          <p:cNvPr id="148501" name="Rectangle 21"/>
          <p:cNvSpPr>
            <a:spLocks noChangeArrowheads="1"/>
          </p:cNvSpPr>
          <p:nvPr/>
        </p:nvSpPr>
        <p:spPr bwMode="auto">
          <a:xfrm>
            <a:off x="1662113" y="1133475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1622425" y="19653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48504" name="Text Box 24"/>
          <p:cNvSpPr txBox="1">
            <a:spLocks noChangeArrowheads="1"/>
          </p:cNvSpPr>
          <p:nvPr/>
        </p:nvSpPr>
        <p:spPr bwMode="auto">
          <a:xfrm>
            <a:off x="2289175" y="57118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2462213" y="5541963"/>
            <a:ext cx="4294187" cy="146050"/>
            <a:chOff x="1447" y="3659"/>
            <a:chExt cx="2705" cy="92"/>
          </a:xfrm>
        </p:grpSpPr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48516" name="Line 36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7" name="Line 37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8" name="Line 38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19" name="Line 39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0" name="Line 40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1" name="Line 41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2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523" name="Line 43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494" name="Oval 14"/>
          <p:cNvSpPr>
            <a:spLocks noChangeArrowheads="1"/>
          </p:cNvSpPr>
          <p:nvPr/>
        </p:nvSpPr>
        <p:spPr bwMode="auto">
          <a:xfrm>
            <a:off x="4800600" y="55562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2019300" y="17208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3" name="Oval 13"/>
          <p:cNvSpPr>
            <a:spLocks noChangeArrowheads="1"/>
          </p:cNvSpPr>
          <p:nvPr/>
        </p:nvSpPr>
        <p:spPr bwMode="auto">
          <a:xfrm>
            <a:off x="1981200" y="284480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95" name="Oval 15"/>
          <p:cNvSpPr>
            <a:spLocks noChangeArrowheads="1"/>
          </p:cNvSpPr>
          <p:nvPr/>
        </p:nvSpPr>
        <p:spPr bwMode="auto">
          <a:xfrm>
            <a:off x="1981200" y="55562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8505" name="Group 25"/>
          <p:cNvGrpSpPr>
            <a:grpSpLocks/>
          </p:cNvGrpSpPr>
          <p:nvPr/>
        </p:nvGrpSpPr>
        <p:grpSpPr bwMode="auto">
          <a:xfrm>
            <a:off x="1943100" y="2146300"/>
            <a:ext cx="139700" cy="3111500"/>
            <a:chOff x="1200" y="1536"/>
            <a:chExt cx="88" cy="1960"/>
          </a:xfrm>
        </p:grpSpPr>
        <p:sp>
          <p:nvSpPr>
            <p:cNvPr id="148506" name="Line 26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7" name="Line 27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8" name="Line 28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09" name="Line 29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0" name="Line 30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1" name="Line 31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2" name="Line 32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513" name="Line 33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8526" name="Text Box 46"/>
          <p:cNvSpPr txBox="1">
            <a:spLocks noChangeArrowheads="1"/>
          </p:cNvSpPr>
          <p:nvPr/>
        </p:nvSpPr>
        <p:spPr bwMode="auto">
          <a:xfrm>
            <a:off x="2505075" y="2511425"/>
            <a:ext cx="12176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(0, 6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1/3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</a:p>
        </p:txBody>
      </p:sp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4813300" y="389890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(5, 3)</a:t>
            </a:r>
          </a:p>
        </p:txBody>
      </p:sp>
      <p:sp>
        <p:nvSpPr>
          <p:cNvPr id="148528" name="AutoShape 48"/>
          <p:cNvSpPr>
            <a:spLocks noChangeArrowheads="1"/>
          </p:cNvSpPr>
          <p:nvPr/>
        </p:nvSpPr>
        <p:spPr bwMode="auto">
          <a:xfrm>
            <a:off x="2508250" y="5099050"/>
            <a:ext cx="828675" cy="465138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99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(0, 0)</a:t>
            </a:r>
          </a:p>
        </p:txBody>
      </p:sp>
      <p:sp>
        <p:nvSpPr>
          <p:cNvPr id="148529" name="Text Box 49"/>
          <p:cNvSpPr txBox="1">
            <a:spLocks noChangeArrowheads="1"/>
          </p:cNvSpPr>
          <p:nvPr/>
        </p:nvSpPr>
        <p:spPr bwMode="auto">
          <a:xfrm>
            <a:off x="5372100" y="444500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(6, 2)</a:t>
            </a:r>
          </a:p>
        </p:txBody>
      </p:sp>
      <p:sp>
        <p:nvSpPr>
          <p:cNvPr id="148530" name="Text Box 50"/>
          <p:cNvSpPr txBox="1">
            <a:spLocks noChangeArrowheads="1"/>
          </p:cNvSpPr>
          <p:nvPr/>
        </p:nvSpPr>
        <p:spPr bwMode="auto">
          <a:xfrm>
            <a:off x="5372100" y="509270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(6, 0)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6" grpId="0" animBg="1"/>
      <p:bldP spid="148497" grpId="0" animBg="1"/>
      <p:bldP spid="148498" grpId="0" animBg="1"/>
      <p:bldP spid="148499" grpId="0" animBg="1"/>
      <p:bldP spid="148500" grpId="0" animBg="1"/>
      <p:bldP spid="148526" grpId="0"/>
      <p:bldP spid="148527" grpId="0"/>
      <p:bldP spid="148528" grpId="0"/>
      <p:bldP spid="148529" grpId="0"/>
      <p:bldP spid="1485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Computer Solutions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3748088"/>
          </a:xfrm>
        </p:spPr>
        <p:txBody>
          <a:bodyPr/>
          <a:lstStyle/>
          <a:p>
            <a:r>
              <a:rPr lang="en-US" dirty="0"/>
              <a:t>LP problems involving 1000s of variables and 1000s of constraints are now routinely solved with computer packages.</a:t>
            </a:r>
          </a:p>
          <a:p>
            <a:r>
              <a:rPr lang="en-US" dirty="0"/>
              <a:t>Linear programming solvers are now part of many spreadsheet packages, such as Microsoft Excel.</a:t>
            </a:r>
          </a:p>
          <a:p>
            <a:r>
              <a:rPr lang="en-US" dirty="0"/>
              <a:t>Leading commercial packages include CPLEX, LINGO, MOSEK, Xpress-MP, and Premium Solver for Excel.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Interpretation of Computer Output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4167188"/>
          </a:xfrm>
        </p:spPr>
        <p:txBody>
          <a:bodyPr/>
          <a:lstStyle/>
          <a:p>
            <a:r>
              <a:rPr lang="en-US" dirty="0"/>
              <a:t>In this chapter we will discuss the following output:</a:t>
            </a:r>
          </a:p>
          <a:p>
            <a:pPr lvl="1"/>
            <a:r>
              <a:rPr lang="en-US" dirty="0"/>
              <a:t>objective function value</a:t>
            </a:r>
          </a:p>
          <a:p>
            <a:pPr lvl="1"/>
            <a:r>
              <a:rPr lang="en-US" dirty="0"/>
              <a:t>values of the decision variables</a:t>
            </a:r>
          </a:p>
          <a:p>
            <a:pPr lvl="1"/>
            <a:r>
              <a:rPr lang="en-US" dirty="0"/>
              <a:t>slack and surplus</a:t>
            </a:r>
          </a:p>
          <a:p>
            <a:r>
              <a:rPr lang="en-US" dirty="0"/>
              <a:t>In the next chapter we will discuss how an optimal solution is affected by a change in:</a:t>
            </a:r>
          </a:p>
          <a:p>
            <a:pPr lvl="1"/>
            <a:r>
              <a:rPr lang="en-US" dirty="0"/>
              <a:t>a coefficient of the objective function</a:t>
            </a:r>
          </a:p>
          <a:p>
            <a:pPr lvl="1"/>
            <a:r>
              <a:rPr lang="en-US" dirty="0"/>
              <a:t>the right-hand side value of a constraint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Spreadsheet Solution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Problem Data</a:t>
            </a:r>
          </a:p>
        </p:txBody>
      </p:sp>
      <p:pic>
        <p:nvPicPr>
          <p:cNvPr id="798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735138"/>
            <a:ext cx="8029575" cy="2112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4763"/>
            <a:ext cx="7772400" cy="1100137"/>
          </a:xfrm>
          <a:noFill/>
          <a:ln/>
        </p:spPr>
        <p:txBody>
          <a:bodyPr/>
          <a:lstStyle/>
          <a:p>
            <a:r>
              <a:rPr lang="en-US"/>
              <a:t>Chapter 2</a:t>
            </a:r>
            <a:br>
              <a:rPr lang="en-US"/>
            </a:br>
            <a:r>
              <a:rPr lang="en-US"/>
              <a:t>An Introduction to Linear Programming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292225"/>
            <a:ext cx="7651750" cy="5042587"/>
          </a:xfrm>
          <a:noFill/>
          <a:ln/>
        </p:spPr>
        <p:txBody>
          <a:bodyPr/>
          <a:lstStyle/>
          <a:p>
            <a:r>
              <a:rPr lang="en-US" sz="2800" dirty="0"/>
              <a:t>Linear Programming Problem</a:t>
            </a:r>
          </a:p>
          <a:p>
            <a:r>
              <a:rPr lang="en-US" sz="2800" dirty="0"/>
              <a:t>A Simple Maximization Problem</a:t>
            </a:r>
          </a:p>
          <a:p>
            <a:r>
              <a:rPr lang="en-US" sz="2800" dirty="0"/>
              <a:t>Graphical Solution Procedure</a:t>
            </a:r>
          </a:p>
          <a:p>
            <a:r>
              <a:rPr lang="en-US" sz="2800" dirty="0"/>
              <a:t>Extreme Points and the Optimal Solution</a:t>
            </a:r>
          </a:p>
          <a:p>
            <a:r>
              <a:rPr lang="en-US" sz="2800" dirty="0"/>
              <a:t>Computer Solution of the Maximization Problem</a:t>
            </a:r>
          </a:p>
          <a:p>
            <a:r>
              <a:rPr lang="en-US" sz="2800" dirty="0"/>
              <a:t>A Simple Minimization Problem</a:t>
            </a:r>
          </a:p>
          <a:p>
            <a:r>
              <a:rPr lang="en-US" sz="2800" dirty="0"/>
              <a:t>Computer Solution of the Minimization Problem</a:t>
            </a:r>
          </a:p>
          <a:p>
            <a:r>
              <a:rPr lang="en-US" sz="2800" dirty="0"/>
              <a:t>Special Cases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Spreadsheet Solution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Solution</a:t>
            </a:r>
          </a:p>
        </p:txBody>
      </p:sp>
      <p:pic>
        <p:nvPicPr>
          <p:cNvPr id="81009" name="Picture 1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1741488"/>
            <a:ext cx="8008937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Rectangle 4"/>
          <p:cNvSpPr>
            <a:spLocks noChangeArrowheads="1"/>
          </p:cNvSpPr>
          <p:nvPr/>
        </p:nvSpPr>
        <p:spPr bwMode="auto">
          <a:xfrm>
            <a:off x="1562100" y="2133600"/>
            <a:ext cx="5829300" cy="2952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1:  Spreadsheet Solution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402748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Interpretation of Computer Output</a:t>
            </a:r>
          </a:p>
          <a:p>
            <a:pPr>
              <a:buFont typeface="Monotype Sorts" pitchFamily="2" charset="2"/>
              <a:buNone/>
            </a:pPr>
            <a:endParaRPr lang="en-US" sz="1000">
              <a:solidFill>
                <a:srgbClr val="66FFFF"/>
              </a:solidFill>
            </a:endParaRPr>
          </a:p>
          <a:p>
            <a:pPr lvl="1">
              <a:buFontTx/>
              <a:buNone/>
            </a:pPr>
            <a:r>
              <a:rPr lang="en-US"/>
              <a:t>We see from the previous slide that:</a:t>
            </a:r>
          </a:p>
          <a:p>
            <a:pPr>
              <a:buFont typeface="Monotype Sorts" pitchFamily="2" charset="2"/>
              <a:buNone/>
            </a:pPr>
            <a:endParaRPr lang="en-US" sz="1000"/>
          </a:p>
          <a:p>
            <a:pPr lvl="1">
              <a:buFontTx/>
              <a:buNone/>
            </a:pPr>
            <a:r>
              <a:rPr lang="en-US"/>
              <a:t>		  Objective Function Value  =  46</a:t>
            </a:r>
          </a:p>
          <a:p>
            <a:pPr lvl="1">
              <a:buFontTx/>
              <a:buNone/>
            </a:pPr>
            <a:r>
              <a:rPr lang="en-US"/>
              <a:t>		  Decision Variable #1 (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)   =    5</a:t>
            </a:r>
          </a:p>
          <a:p>
            <a:pPr lvl="1">
              <a:buFontTx/>
              <a:buNone/>
            </a:pPr>
            <a:r>
              <a:rPr lang="en-US"/>
              <a:t>		  Decision Variable #2 (</a:t>
            </a:r>
            <a:r>
              <a:rPr lang="en-US" i="1"/>
              <a:t>x</a:t>
            </a:r>
            <a:r>
              <a:rPr lang="en-US" baseline="-25000"/>
              <a:t>2</a:t>
            </a:r>
            <a:r>
              <a:rPr lang="en-US"/>
              <a:t>)   =    3</a:t>
            </a:r>
          </a:p>
          <a:p>
            <a:pPr lvl="1">
              <a:buFontTx/>
              <a:buNone/>
            </a:pPr>
            <a:r>
              <a:rPr lang="en-US"/>
              <a:t>		  Slack in Constraint #1        =    6 –   5 = 1</a:t>
            </a:r>
          </a:p>
          <a:p>
            <a:pPr lvl="1">
              <a:buFontTx/>
              <a:buNone/>
            </a:pPr>
            <a:r>
              <a:rPr lang="en-US"/>
              <a:t>		  Slack in Constraint #2        =  19 – 19 = 0</a:t>
            </a:r>
          </a:p>
          <a:p>
            <a:pPr lvl="1">
              <a:buFontTx/>
              <a:buNone/>
            </a:pPr>
            <a:r>
              <a:rPr lang="en-US"/>
              <a:t>		  Slack in Constraint #3        =    8 –   8 = 0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2806700" y="1644650"/>
            <a:ext cx="3530600" cy="28702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A Simple Minimization Problem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2940050" cy="54768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LP Formulation</a:t>
            </a:r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011488" y="1771650"/>
            <a:ext cx="3308350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Min     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4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4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Graphical Solution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5214938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Graph the Constraints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</a:t>
            </a:r>
            <a:r>
              <a:rPr lang="en-US" u="sng" dirty="0"/>
              <a:t>Constraint 1</a:t>
            </a:r>
            <a:r>
              <a:rPr lang="en-US" dirty="0"/>
              <a:t>:  When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0, then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2; when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0, 	then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5.  Connect (5,0) and (0,2).  The "&gt;" side is 	above this line.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</a:t>
            </a:r>
            <a:r>
              <a:rPr lang="en-US" u="sng" dirty="0"/>
              <a:t>Constraint 2</a:t>
            </a:r>
            <a:r>
              <a:rPr lang="en-US" dirty="0"/>
              <a:t>:  When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0, then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3.  But setting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to 	0 will yield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-12, which is not on the graph.  	Thus, to get a second point on this line, set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to 	any number larger than 3 and solve for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:  when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4, 	then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4.  Connect (3,0) and (4,4).  The "&gt;" 	side is to the right.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</a:t>
            </a:r>
            <a:r>
              <a:rPr lang="en-US" u="sng" dirty="0"/>
              <a:t>Constraint 3</a:t>
            </a:r>
            <a:r>
              <a:rPr lang="en-US" dirty="0"/>
              <a:t>:  When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0, then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4; when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0, 	then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4.  Connect (4,0) and (0,4).  The "&gt;" side is 	above this line.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Graphical Solution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3562350" cy="547688"/>
          </a:xfrm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Constraints Graphed</a:t>
            </a: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2082800" y="2046288"/>
            <a:ext cx="0" cy="3716337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Line 9"/>
          <p:cNvSpPr>
            <a:spLocks noChangeShapeType="1"/>
          </p:cNvSpPr>
          <p:nvPr/>
        </p:nvSpPr>
        <p:spPr bwMode="auto">
          <a:xfrm>
            <a:off x="2070100" y="3354388"/>
            <a:ext cx="2184400" cy="236696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58" name="Rectangle 10"/>
          <p:cNvSpPr>
            <a:spLocks noChangeArrowheads="1"/>
          </p:cNvSpPr>
          <p:nvPr/>
        </p:nvSpPr>
        <p:spPr bwMode="auto">
          <a:xfrm>
            <a:off x="1847850" y="1449388"/>
            <a:ext cx="511175" cy="492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592763" y="2851150"/>
            <a:ext cx="1958975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12</a:t>
            </a:r>
          </a:p>
        </p:txBody>
      </p:sp>
      <p:sp>
        <p:nvSpPr>
          <p:cNvPr id="104460" name="Rectangle 12"/>
          <p:cNvSpPr>
            <a:spLocks noChangeArrowheads="1"/>
          </p:cNvSpPr>
          <p:nvPr/>
        </p:nvSpPr>
        <p:spPr bwMode="auto">
          <a:xfrm>
            <a:off x="5583238" y="4308475"/>
            <a:ext cx="204470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10</a:t>
            </a:r>
          </a:p>
        </p:txBody>
      </p: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5859463" y="5475288"/>
            <a:ext cx="511175" cy="492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04462" name="Rectangle 14"/>
          <p:cNvSpPr>
            <a:spLocks noChangeArrowheads="1"/>
          </p:cNvSpPr>
          <p:nvPr/>
        </p:nvSpPr>
        <p:spPr bwMode="auto">
          <a:xfrm>
            <a:off x="5357813" y="3598863"/>
            <a:ext cx="257175" cy="125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3" name="Freeform 15"/>
          <p:cNvSpPr>
            <a:spLocks/>
          </p:cNvSpPr>
          <p:nvPr/>
        </p:nvSpPr>
        <p:spPr bwMode="auto">
          <a:xfrm>
            <a:off x="3832225" y="2143125"/>
            <a:ext cx="1552575" cy="3600450"/>
          </a:xfrm>
          <a:custGeom>
            <a:avLst/>
            <a:gdLst>
              <a:gd name="T0" fmla="*/ 0 w 978"/>
              <a:gd name="T1" fmla="*/ 1956 h 2268"/>
              <a:gd name="T2" fmla="*/ 437 w 978"/>
              <a:gd name="T3" fmla="*/ 0 h 2268"/>
              <a:gd name="T4" fmla="*/ 978 w 978"/>
              <a:gd name="T5" fmla="*/ 0 h 2268"/>
              <a:gd name="T6" fmla="*/ 966 w 978"/>
              <a:gd name="T7" fmla="*/ 2268 h 2268"/>
              <a:gd name="T8" fmla="*/ 609 w 978"/>
              <a:gd name="T9" fmla="*/ 2262 h 2268"/>
              <a:gd name="T10" fmla="*/ 35 w 978"/>
              <a:gd name="T11" fmla="*/ 1998 h 2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2268">
                <a:moveTo>
                  <a:pt x="0" y="1956"/>
                </a:moveTo>
                <a:lnTo>
                  <a:pt x="437" y="0"/>
                </a:lnTo>
                <a:lnTo>
                  <a:pt x="978" y="0"/>
                </a:lnTo>
                <a:lnTo>
                  <a:pt x="966" y="2268"/>
                </a:lnTo>
                <a:lnTo>
                  <a:pt x="609" y="2262"/>
                </a:lnTo>
                <a:lnTo>
                  <a:pt x="35" y="1998"/>
                </a:lnTo>
              </a:path>
            </a:pathLst>
          </a:cu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4384675" y="3109913"/>
            <a:ext cx="11953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2070100" y="5756275"/>
            <a:ext cx="3698875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V="1">
            <a:off x="3709988" y="2146300"/>
            <a:ext cx="817562" cy="35877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7" name="Line 19"/>
          <p:cNvSpPr>
            <a:spLocks noChangeShapeType="1"/>
          </p:cNvSpPr>
          <p:nvPr/>
        </p:nvSpPr>
        <p:spPr bwMode="auto">
          <a:xfrm>
            <a:off x="2089150" y="4549775"/>
            <a:ext cx="2727325" cy="11811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4478338" y="4649788"/>
            <a:ext cx="1130300" cy="87153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 flipV="1">
            <a:off x="3284538" y="3741738"/>
            <a:ext cx="2289175" cy="8143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 flipV="1">
            <a:off x="5022850" y="2355850"/>
            <a:ext cx="917575" cy="2365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471" name="Rectangle 23"/>
          <p:cNvSpPr>
            <a:spLocks noChangeArrowheads="1"/>
          </p:cNvSpPr>
          <p:nvPr/>
        </p:nvSpPr>
        <p:spPr bwMode="auto">
          <a:xfrm>
            <a:off x="5932488" y="2128838"/>
            <a:ext cx="2119312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Feasible Region</a:t>
            </a:r>
          </a:p>
        </p:txBody>
      </p:sp>
      <p:sp>
        <p:nvSpPr>
          <p:cNvPr id="104472" name="Text Box 24"/>
          <p:cNvSpPr txBox="1">
            <a:spLocks noChangeArrowheads="1"/>
          </p:cNvSpPr>
          <p:nvPr/>
        </p:nvSpPr>
        <p:spPr bwMode="auto">
          <a:xfrm>
            <a:off x="2470150" y="5810250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4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  </a:t>
            </a:r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1724025" y="1914525"/>
            <a:ext cx="3111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104501" name="Group 53"/>
          <p:cNvGrpSpPr>
            <a:grpSpLocks/>
          </p:cNvGrpSpPr>
          <p:nvPr/>
        </p:nvGrpSpPr>
        <p:grpSpPr bwMode="auto">
          <a:xfrm>
            <a:off x="2341563" y="5681663"/>
            <a:ext cx="3022600" cy="157162"/>
            <a:chOff x="1227" y="3609"/>
            <a:chExt cx="1904" cy="99"/>
          </a:xfrm>
        </p:grpSpPr>
        <p:sp>
          <p:nvSpPr>
            <p:cNvPr id="104489" name="Line 41"/>
            <p:cNvSpPr>
              <a:spLocks noChangeShapeType="1"/>
            </p:cNvSpPr>
            <p:nvPr/>
          </p:nvSpPr>
          <p:spPr bwMode="auto">
            <a:xfrm rot="5400000" flipV="1">
              <a:off x="2736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0" name="Line 42"/>
            <p:cNvSpPr>
              <a:spLocks noChangeShapeType="1"/>
            </p:cNvSpPr>
            <p:nvPr/>
          </p:nvSpPr>
          <p:spPr bwMode="auto">
            <a:xfrm rot="5400000" flipV="1">
              <a:off x="2389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1" name="Line 43"/>
            <p:cNvSpPr>
              <a:spLocks noChangeShapeType="1"/>
            </p:cNvSpPr>
            <p:nvPr/>
          </p:nvSpPr>
          <p:spPr bwMode="auto">
            <a:xfrm rot="5400000" flipV="1">
              <a:off x="2043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2" name="Line 44"/>
            <p:cNvSpPr>
              <a:spLocks noChangeShapeType="1"/>
            </p:cNvSpPr>
            <p:nvPr/>
          </p:nvSpPr>
          <p:spPr bwMode="auto">
            <a:xfrm rot="5400000" flipV="1">
              <a:off x="1870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3" name="Line 45"/>
            <p:cNvSpPr>
              <a:spLocks noChangeShapeType="1"/>
            </p:cNvSpPr>
            <p:nvPr/>
          </p:nvSpPr>
          <p:spPr bwMode="auto">
            <a:xfrm rot="5400000" flipV="1">
              <a:off x="1697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4" name="Line 46"/>
            <p:cNvSpPr>
              <a:spLocks noChangeShapeType="1"/>
            </p:cNvSpPr>
            <p:nvPr/>
          </p:nvSpPr>
          <p:spPr bwMode="auto">
            <a:xfrm rot="5400000" flipV="1">
              <a:off x="1519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5" name="Line 47"/>
            <p:cNvSpPr>
              <a:spLocks noChangeShapeType="1"/>
            </p:cNvSpPr>
            <p:nvPr/>
          </p:nvSpPr>
          <p:spPr bwMode="auto">
            <a:xfrm rot="5400000" flipV="1">
              <a:off x="1353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6" name="Line 48"/>
            <p:cNvSpPr>
              <a:spLocks noChangeShapeType="1"/>
            </p:cNvSpPr>
            <p:nvPr/>
          </p:nvSpPr>
          <p:spPr bwMode="auto">
            <a:xfrm rot="5400000" flipV="1">
              <a:off x="1180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7" name="Line 49"/>
            <p:cNvSpPr>
              <a:spLocks noChangeShapeType="1"/>
            </p:cNvSpPr>
            <p:nvPr/>
          </p:nvSpPr>
          <p:spPr bwMode="auto">
            <a:xfrm rot="5400000" flipV="1">
              <a:off x="2561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8" name="Line 50"/>
            <p:cNvSpPr>
              <a:spLocks noChangeShapeType="1"/>
            </p:cNvSpPr>
            <p:nvPr/>
          </p:nvSpPr>
          <p:spPr bwMode="auto">
            <a:xfrm rot="5400000" flipV="1">
              <a:off x="2217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99" name="Line 51"/>
            <p:cNvSpPr>
              <a:spLocks noChangeShapeType="1"/>
            </p:cNvSpPr>
            <p:nvPr/>
          </p:nvSpPr>
          <p:spPr bwMode="auto">
            <a:xfrm rot="5400000" flipV="1">
              <a:off x="2910" y="365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00" name="Line 52"/>
            <p:cNvSpPr>
              <a:spLocks noChangeShapeType="1"/>
            </p:cNvSpPr>
            <p:nvPr/>
          </p:nvSpPr>
          <p:spPr bwMode="auto">
            <a:xfrm rot="5400000" flipV="1">
              <a:off x="3084" y="365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4515" name="Group 67"/>
          <p:cNvGrpSpPr>
            <a:grpSpLocks/>
          </p:cNvGrpSpPr>
          <p:nvPr/>
        </p:nvGrpSpPr>
        <p:grpSpPr bwMode="auto">
          <a:xfrm>
            <a:off x="2012950" y="2127250"/>
            <a:ext cx="119063" cy="3327400"/>
            <a:chOff x="1020" y="1364"/>
            <a:chExt cx="75" cy="2096"/>
          </a:xfrm>
        </p:grpSpPr>
        <p:sp>
          <p:nvSpPr>
            <p:cNvPr id="104475" name="Line 27"/>
            <p:cNvSpPr>
              <a:spLocks noChangeShapeType="1"/>
            </p:cNvSpPr>
            <p:nvPr/>
          </p:nvSpPr>
          <p:spPr bwMode="auto">
            <a:xfrm flipV="1">
              <a:off x="1020" y="1748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28"/>
            <p:cNvSpPr>
              <a:spLocks noChangeShapeType="1"/>
            </p:cNvSpPr>
            <p:nvPr/>
          </p:nvSpPr>
          <p:spPr bwMode="auto">
            <a:xfrm flipV="1">
              <a:off x="1020" y="213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29"/>
            <p:cNvSpPr>
              <a:spLocks noChangeShapeType="1"/>
            </p:cNvSpPr>
            <p:nvPr/>
          </p:nvSpPr>
          <p:spPr bwMode="auto">
            <a:xfrm flipV="1">
              <a:off x="1020" y="251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30"/>
            <p:cNvSpPr>
              <a:spLocks noChangeShapeType="1"/>
            </p:cNvSpPr>
            <p:nvPr/>
          </p:nvSpPr>
          <p:spPr bwMode="auto">
            <a:xfrm flipV="1">
              <a:off x="1020" y="270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31"/>
            <p:cNvSpPr>
              <a:spLocks noChangeShapeType="1"/>
            </p:cNvSpPr>
            <p:nvPr/>
          </p:nvSpPr>
          <p:spPr bwMode="auto">
            <a:xfrm flipV="1">
              <a:off x="1020" y="289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32"/>
            <p:cNvSpPr>
              <a:spLocks noChangeShapeType="1"/>
            </p:cNvSpPr>
            <p:nvPr/>
          </p:nvSpPr>
          <p:spPr bwMode="auto">
            <a:xfrm flipV="1">
              <a:off x="1020" y="3087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33"/>
            <p:cNvSpPr>
              <a:spLocks noChangeShapeType="1"/>
            </p:cNvSpPr>
            <p:nvPr/>
          </p:nvSpPr>
          <p:spPr bwMode="auto">
            <a:xfrm flipV="1">
              <a:off x="1020" y="327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34"/>
            <p:cNvSpPr>
              <a:spLocks noChangeShapeType="1"/>
            </p:cNvSpPr>
            <p:nvPr/>
          </p:nvSpPr>
          <p:spPr bwMode="auto">
            <a:xfrm flipV="1">
              <a:off x="1020" y="346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4" name="Line 36"/>
            <p:cNvSpPr>
              <a:spLocks noChangeShapeType="1"/>
            </p:cNvSpPr>
            <p:nvPr/>
          </p:nvSpPr>
          <p:spPr bwMode="auto">
            <a:xfrm flipV="1">
              <a:off x="1020" y="194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85" name="Line 37"/>
            <p:cNvSpPr>
              <a:spLocks noChangeShapeType="1"/>
            </p:cNvSpPr>
            <p:nvPr/>
          </p:nvSpPr>
          <p:spPr bwMode="auto">
            <a:xfrm flipV="1">
              <a:off x="1020" y="231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3" name="Line 65"/>
            <p:cNvSpPr>
              <a:spLocks noChangeShapeType="1"/>
            </p:cNvSpPr>
            <p:nvPr/>
          </p:nvSpPr>
          <p:spPr bwMode="auto">
            <a:xfrm flipV="1">
              <a:off x="1020" y="136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14" name="Line 66"/>
            <p:cNvSpPr>
              <a:spLocks noChangeShapeType="1"/>
            </p:cNvSpPr>
            <p:nvPr/>
          </p:nvSpPr>
          <p:spPr bwMode="auto">
            <a:xfrm flipV="1">
              <a:off x="1020" y="155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516" name="Rectangle 68"/>
          <p:cNvSpPr>
            <a:spLocks noChangeArrowheads="1"/>
          </p:cNvSpPr>
          <p:nvPr/>
        </p:nvSpPr>
        <p:spPr bwMode="auto">
          <a:xfrm>
            <a:off x="5592763" y="3470275"/>
            <a:ext cx="162560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4</a:t>
            </a: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Graphical Solution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4268788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Graph the Objective Function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Set the objective function equal to an arbitrary constant (say 20) and graph it.  For 5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+ 2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20, when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0, then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10; when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= 0, then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4.  Connect (4,0) and (0,10).</a:t>
            </a:r>
          </a:p>
          <a:p>
            <a:pPr>
              <a:buFont typeface="Monotype Sorts" pitchFamily="2" charset="2"/>
              <a:buNone/>
            </a:pPr>
            <a:endParaRPr lang="en-US" sz="1000" dirty="0"/>
          </a:p>
          <a:p>
            <a:r>
              <a:rPr lang="en-US" dirty="0">
                <a:solidFill>
                  <a:srgbClr val="66FFFF"/>
                </a:solidFill>
              </a:rPr>
              <a:t>Move the Objective Function Line Toward Optimality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Move it in the direction which lowers its value (down), since we are minimizing, until it touches the last point of the feasible region, determined by the last two constraints.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2:  Graphical Solution</a:t>
            </a:r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>
            <a:off x="2082800" y="2046288"/>
            <a:ext cx="0" cy="3716337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2089150" y="3335338"/>
            <a:ext cx="2171700" cy="242411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2" name="Rectangle 6"/>
          <p:cNvSpPr>
            <a:spLocks noChangeArrowheads="1"/>
          </p:cNvSpPr>
          <p:nvPr/>
        </p:nvSpPr>
        <p:spPr bwMode="auto">
          <a:xfrm>
            <a:off x="1847850" y="1449388"/>
            <a:ext cx="511175" cy="492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49863" name="Rectangle 7"/>
          <p:cNvSpPr>
            <a:spLocks noChangeArrowheads="1"/>
          </p:cNvSpPr>
          <p:nvPr/>
        </p:nvSpPr>
        <p:spPr bwMode="auto">
          <a:xfrm>
            <a:off x="5592763" y="2762250"/>
            <a:ext cx="1958975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12</a:t>
            </a:r>
          </a:p>
        </p:txBody>
      </p:sp>
      <p:sp>
        <p:nvSpPr>
          <p:cNvPr id="249864" name="Rectangle 8"/>
          <p:cNvSpPr>
            <a:spLocks noChangeArrowheads="1"/>
          </p:cNvSpPr>
          <p:nvPr/>
        </p:nvSpPr>
        <p:spPr bwMode="auto">
          <a:xfrm>
            <a:off x="5583238" y="4308475"/>
            <a:ext cx="204470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10</a:t>
            </a:r>
          </a:p>
        </p:txBody>
      </p:sp>
      <p:sp>
        <p:nvSpPr>
          <p:cNvPr id="249865" name="Rectangle 9"/>
          <p:cNvSpPr>
            <a:spLocks noChangeArrowheads="1"/>
          </p:cNvSpPr>
          <p:nvPr/>
        </p:nvSpPr>
        <p:spPr bwMode="auto">
          <a:xfrm>
            <a:off x="5656263" y="5494338"/>
            <a:ext cx="511175" cy="492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49866" name="Rectangle 10"/>
          <p:cNvSpPr>
            <a:spLocks noChangeArrowheads="1"/>
          </p:cNvSpPr>
          <p:nvPr/>
        </p:nvSpPr>
        <p:spPr bwMode="auto">
          <a:xfrm>
            <a:off x="5357813" y="3598863"/>
            <a:ext cx="257175" cy="125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7" name="Freeform 11"/>
          <p:cNvSpPr>
            <a:spLocks/>
          </p:cNvSpPr>
          <p:nvPr/>
        </p:nvSpPr>
        <p:spPr bwMode="auto">
          <a:xfrm>
            <a:off x="3829050" y="2143125"/>
            <a:ext cx="1555750" cy="3609975"/>
          </a:xfrm>
          <a:custGeom>
            <a:avLst/>
            <a:gdLst>
              <a:gd name="T0" fmla="*/ 0 w 980"/>
              <a:gd name="T1" fmla="*/ 1962 h 2274"/>
              <a:gd name="T2" fmla="*/ 439 w 980"/>
              <a:gd name="T3" fmla="*/ 0 h 2274"/>
              <a:gd name="T4" fmla="*/ 980 w 980"/>
              <a:gd name="T5" fmla="*/ 0 h 2274"/>
              <a:gd name="T6" fmla="*/ 968 w 980"/>
              <a:gd name="T7" fmla="*/ 2274 h 2274"/>
              <a:gd name="T8" fmla="*/ 616 w 980"/>
              <a:gd name="T9" fmla="*/ 2274 h 2274"/>
              <a:gd name="T10" fmla="*/ 56 w 980"/>
              <a:gd name="T11" fmla="*/ 2026 h 2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80" h="2274">
                <a:moveTo>
                  <a:pt x="0" y="1962"/>
                </a:moveTo>
                <a:lnTo>
                  <a:pt x="439" y="0"/>
                </a:lnTo>
                <a:lnTo>
                  <a:pt x="980" y="0"/>
                </a:lnTo>
                <a:lnTo>
                  <a:pt x="968" y="2274"/>
                </a:lnTo>
                <a:lnTo>
                  <a:pt x="616" y="2274"/>
                </a:lnTo>
                <a:lnTo>
                  <a:pt x="56" y="2026"/>
                </a:lnTo>
              </a:path>
            </a:pathLst>
          </a:cu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9868" name="Line 12"/>
          <p:cNvSpPr>
            <a:spLocks noChangeShapeType="1"/>
          </p:cNvSpPr>
          <p:nvPr/>
        </p:nvSpPr>
        <p:spPr bwMode="auto">
          <a:xfrm>
            <a:off x="4384675" y="3008313"/>
            <a:ext cx="11953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69" name="Line 13"/>
          <p:cNvSpPr>
            <a:spLocks noChangeShapeType="1"/>
          </p:cNvSpPr>
          <p:nvPr/>
        </p:nvSpPr>
        <p:spPr bwMode="auto">
          <a:xfrm>
            <a:off x="2082800" y="5756275"/>
            <a:ext cx="3540125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0" name="Line 14"/>
          <p:cNvSpPr>
            <a:spLocks noChangeShapeType="1"/>
          </p:cNvSpPr>
          <p:nvPr/>
        </p:nvSpPr>
        <p:spPr bwMode="auto">
          <a:xfrm flipV="1">
            <a:off x="3709988" y="2146300"/>
            <a:ext cx="811212" cy="36068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1" name="Line 15"/>
          <p:cNvSpPr>
            <a:spLocks noChangeShapeType="1"/>
          </p:cNvSpPr>
          <p:nvPr/>
        </p:nvSpPr>
        <p:spPr bwMode="auto">
          <a:xfrm>
            <a:off x="2082800" y="4556125"/>
            <a:ext cx="2727325" cy="12001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2" name="Line 16"/>
          <p:cNvSpPr>
            <a:spLocks noChangeShapeType="1"/>
          </p:cNvSpPr>
          <p:nvPr/>
        </p:nvSpPr>
        <p:spPr bwMode="auto">
          <a:xfrm flipV="1">
            <a:off x="4573588" y="4649788"/>
            <a:ext cx="1035050" cy="92233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3" name="Line 17"/>
          <p:cNvSpPr>
            <a:spLocks noChangeShapeType="1"/>
          </p:cNvSpPr>
          <p:nvPr/>
        </p:nvSpPr>
        <p:spPr bwMode="auto">
          <a:xfrm flipV="1">
            <a:off x="3284538" y="3741738"/>
            <a:ext cx="2289175" cy="8143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4" name="Line 18"/>
          <p:cNvSpPr>
            <a:spLocks noChangeShapeType="1"/>
          </p:cNvSpPr>
          <p:nvPr/>
        </p:nvSpPr>
        <p:spPr bwMode="auto">
          <a:xfrm flipV="1">
            <a:off x="2926037" y="1924050"/>
            <a:ext cx="917575" cy="23653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9876" name="Text Box 20"/>
          <p:cNvSpPr txBox="1">
            <a:spLocks noChangeArrowheads="1"/>
          </p:cNvSpPr>
          <p:nvPr/>
        </p:nvSpPr>
        <p:spPr bwMode="auto">
          <a:xfrm>
            <a:off x="2470150" y="5810250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4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  </a:t>
            </a:r>
          </a:p>
        </p:txBody>
      </p:sp>
      <p:sp>
        <p:nvSpPr>
          <p:cNvPr id="249877" name="Text Box 21"/>
          <p:cNvSpPr txBox="1">
            <a:spLocks noChangeArrowheads="1"/>
          </p:cNvSpPr>
          <p:nvPr/>
        </p:nvSpPr>
        <p:spPr bwMode="auto">
          <a:xfrm>
            <a:off x="1724025" y="1914525"/>
            <a:ext cx="3111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249878" name="Group 22"/>
          <p:cNvGrpSpPr>
            <a:grpSpLocks/>
          </p:cNvGrpSpPr>
          <p:nvPr/>
        </p:nvGrpSpPr>
        <p:grpSpPr bwMode="auto">
          <a:xfrm>
            <a:off x="2341563" y="5681663"/>
            <a:ext cx="3022600" cy="157162"/>
            <a:chOff x="1227" y="3609"/>
            <a:chExt cx="1904" cy="99"/>
          </a:xfrm>
        </p:grpSpPr>
        <p:sp>
          <p:nvSpPr>
            <p:cNvPr id="249879" name="Line 23"/>
            <p:cNvSpPr>
              <a:spLocks noChangeShapeType="1"/>
            </p:cNvSpPr>
            <p:nvPr/>
          </p:nvSpPr>
          <p:spPr bwMode="auto">
            <a:xfrm rot="5400000" flipV="1">
              <a:off x="2736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0" name="Line 24"/>
            <p:cNvSpPr>
              <a:spLocks noChangeShapeType="1"/>
            </p:cNvSpPr>
            <p:nvPr/>
          </p:nvSpPr>
          <p:spPr bwMode="auto">
            <a:xfrm rot="5400000" flipV="1">
              <a:off x="2389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1" name="Line 25"/>
            <p:cNvSpPr>
              <a:spLocks noChangeShapeType="1"/>
            </p:cNvSpPr>
            <p:nvPr/>
          </p:nvSpPr>
          <p:spPr bwMode="auto">
            <a:xfrm rot="5400000" flipV="1">
              <a:off x="2043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2" name="Line 26"/>
            <p:cNvSpPr>
              <a:spLocks noChangeShapeType="1"/>
            </p:cNvSpPr>
            <p:nvPr/>
          </p:nvSpPr>
          <p:spPr bwMode="auto">
            <a:xfrm rot="5400000" flipV="1">
              <a:off x="1870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3" name="Line 27"/>
            <p:cNvSpPr>
              <a:spLocks noChangeShapeType="1"/>
            </p:cNvSpPr>
            <p:nvPr/>
          </p:nvSpPr>
          <p:spPr bwMode="auto">
            <a:xfrm rot="5400000" flipV="1">
              <a:off x="1697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4" name="Line 28"/>
            <p:cNvSpPr>
              <a:spLocks noChangeShapeType="1"/>
            </p:cNvSpPr>
            <p:nvPr/>
          </p:nvSpPr>
          <p:spPr bwMode="auto">
            <a:xfrm rot="5400000" flipV="1">
              <a:off x="1519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5" name="Line 29"/>
            <p:cNvSpPr>
              <a:spLocks noChangeShapeType="1"/>
            </p:cNvSpPr>
            <p:nvPr/>
          </p:nvSpPr>
          <p:spPr bwMode="auto">
            <a:xfrm rot="5400000" flipV="1">
              <a:off x="1353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6" name="Line 30"/>
            <p:cNvSpPr>
              <a:spLocks noChangeShapeType="1"/>
            </p:cNvSpPr>
            <p:nvPr/>
          </p:nvSpPr>
          <p:spPr bwMode="auto">
            <a:xfrm rot="5400000" flipV="1">
              <a:off x="1180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7" name="Line 31"/>
            <p:cNvSpPr>
              <a:spLocks noChangeShapeType="1"/>
            </p:cNvSpPr>
            <p:nvPr/>
          </p:nvSpPr>
          <p:spPr bwMode="auto">
            <a:xfrm rot="5400000" flipV="1">
              <a:off x="2561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8" name="Line 32"/>
            <p:cNvSpPr>
              <a:spLocks noChangeShapeType="1"/>
            </p:cNvSpPr>
            <p:nvPr/>
          </p:nvSpPr>
          <p:spPr bwMode="auto">
            <a:xfrm rot="5400000" flipV="1">
              <a:off x="2217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89" name="Line 33"/>
            <p:cNvSpPr>
              <a:spLocks noChangeShapeType="1"/>
            </p:cNvSpPr>
            <p:nvPr/>
          </p:nvSpPr>
          <p:spPr bwMode="auto">
            <a:xfrm rot="5400000" flipV="1">
              <a:off x="2910" y="365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0" name="Line 34"/>
            <p:cNvSpPr>
              <a:spLocks noChangeShapeType="1"/>
            </p:cNvSpPr>
            <p:nvPr/>
          </p:nvSpPr>
          <p:spPr bwMode="auto">
            <a:xfrm rot="5400000" flipV="1">
              <a:off x="3084" y="365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9891" name="Group 35"/>
          <p:cNvGrpSpPr>
            <a:grpSpLocks/>
          </p:cNvGrpSpPr>
          <p:nvPr/>
        </p:nvGrpSpPr>
        <p:grpSpPr bwMode="auto">
          <a:xfrm>
            <a:off x="2012950" y="2127250"/>
            <a:ext cx="119063" cy="3327400"/>
            <a:chOff x="1020" y="1364"/>
            <a:chExt cx="75" cy="2096"/>
          </a:xfrm>
        </p:grpSpPr>
        <p:sp>
          <p:nvSpPr>
            <p:cNvPr id="249892" name="Line 36"/>
            <p:cNvSpPr>
              <a:spLocks noChangeShapeType="1"/>
            </p:cNvSpPr>
            <p:nvPr/>
          </p:nvSpPr>
          <p:spPr bwMode="auto">
            <a:xfrm flipV="1">
              <a:off x="1020" y="1748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3" name="Line 37"/>
            <p:cNvSpPr>
              <a:spLocks noChangeShapeType="1"/>
            </p:cNvSpPr>
            <p:nvPr/>
          </p:nvSpPr>
          <p:spPr bwMode="auto">
            <a:xfrm flipV="1">
              <a:off x="1020" y="213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4" name="Line 38"/>
            <p:cNvSpPr>
              <a:spLocks noChangeShapeType="1"/>
            </p:cNvSpPr>
            <p:nvPr/>
          </p:nvSpPr>
          <p:spPr bwMode="auto">
            <a:xfrm flipV="1">
              <a:off x="1020" y="251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5" name="Line 39"/>
            <p:cNvSpPr>
              <a:spLocks noChangeShapeType="1"/>
            </p:cNvSpPr>
            <p:nvPr/>
          </p:nvSpPr>
          <p:spPr bwMode="auto">
            <a:xfrm flipV="1">
              <a:off x="1020" y="270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6" name="Line 40"/>
            <p:cNvSpPr>
              <a:spLocks noChangeShapeType="1"/>
            </p:cNvSpPr>
            <p:nvPr/>
          </p:nvSpPr>
          <p:spPr bwMode="auto">
            <a:xfrm flipV="1">
              <a:off x="1020" y="289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7" name="Line 41"/>
            <p:cNvSpPr>
              <a:spLocks noChangeShapeType="1"/>
            </p:cNvSpPr>
            <p:nvPr/>
          </p:nvSpPr>
          <p:spPr bwMode="auto">
            <a:xfrm flipV="1">
              <a:off x="1020" y="3087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8" name="Line 42"/>
            <p:cNvSpPr>
              <a:spLocks noChangeShapeType="1"/>
            </p:cNvSpPr>
            <p:nvPr/>
          </p:nvSpPr>
          <p:spPr bwMode="auto">
            <a:xfrm flipV="1">
              <a:off x="1020" y="327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899" name="Line 43"/>
            <p:cNvSpPr>
              <a:spLocks noChangeShapeType="1"/>
            </p:cNvSpPr>
            <p:nvPr/>
          </p:nvSpPr>
          <p:spPr bwMode="auto">
            <a:xfrm flipV="1">
              <a:off x="1020" y="346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0" name="Line 44"/>
            <p:cNvSpPr>
              <a:spLocks noChangeShapeType="1"/>
            </p:cNvSpPr>
            <p:nvPr/>
          </p:nvSpPr>
          <p:spPr bwMode="auto">
            <a:xfrm flipV="1">
              <a:off x="1020" y="194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1" name="Line 45"/>
            <p:cNvSpPr>
              <a:spLocks noChangeShapeType="1"/>
            </p:cNvSpPr>
            <p:nvPr/>
          </p:nvSpPr>
          <p:spPr bwMode="auto">
            <a:xfrm flipV="1">
              <a:off x="1020" y="231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2" name="Line 46"/>
            <p:cNvSpPr>
              <a:spLocks noChangeShapeType="1"/>
            </p:cNvSpPr>
            <p:nvPr/>
          </p:nvSpPr>
          <p:spPr bwMode="auto">
            <a:xfrm flipV="1">
              <a:off x="1020" y="136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9903" name="Line 47"/>
            <p:cNvSpPr>
              <a:spLocks noChangeShapeType="1"/>
            </p:cNvSpPr>
            <p:nvPr/>
          </p:nvSpPr>
          <p:spPr bwMode="auto">
            <a:xfrm flipV="1">
              <a:off x="1020" y="155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9904" name="Rectangle 48"/>
          <p:cNvSpPr>
            <a:spLocks noChangeArrowheads="1"/>
          </p:cNvSpPr>
          <p:nvPr/>
        </p:nvSpPr>
        <p:spPr bwMode="auto">
          <a:xfrm>
            <a:off x="5592763" y="3470275"/>
            <a:ext cx="162560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4</a:t>
            </a:r>
          </a:p>
        </p:txBody>
      </p:sp>
      <p:sp>
        <p:nvSpPr>
          <p:cNvPr id="249905" name="Rectangle 49"/>
          <p:cNvSpPr>
            <a:spLocks noChangeArrowheads="1"/>
          </p:cNvSpPr>
          <p:nvPr/>
        </p:nvSpPr>
        <p:spPr bwMode="auto">
          <a:xfrm>
            <a:off x="687388" y="1009650"/>
            <a:ext cx="5048250" cy="59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 Function Graphed</a:t>
            </a:r>
          </a:p>
        </p:txBody>
      </p:sp>
      <p:grpSp>
        <p:nvGrpSpPr>
          <p:cNvPr id="249906" name="Group 50"/>
          <p:cNvGrpSpPr>
            <a:grpSpLocks/>
          </p:cNvGrpSpPr>
          <p:nvPr/>
        </p:nvGrpSpPr>
        <p:grpSpPr bwMode="auto">
          <a:xfrm>
            <a:off x="2247979" y="1798638"/>
            <a:ext cx="2062162" cy="4279900"/>
            <a:chOff x="1517" y="1133"/>
            <a:chExt cx="1299" cy="2696"/>
          </a:xfrm>
        </p:grpSpPr>
        <p:sp>
          <p:nvSpPr>
            <p:cNvPr id="249907" name="Line 51"/>
            <p:cNvSpPr>
              <a:spLocks noChangeShapeType="1"/>
            </p:cNvSpPr>
            <p:nvPr/>
          </p:nvSpPr>
          <p:spPr bwMode="auto">
            <a:xfrm flipH="1">
              <a:off x="2527" y="3704"/>
              <a:ext cx="275" cy="1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8" name="Line 52"/>
            <p:cNvSpPr>
              <a:spLocks noChangeShapeType="1"/>
            </p:cNvSpPr>
            <p:nvPr/>
          </p:nvSpPr>
          <p:spPr bwMode="auto">
            <a:xfrm flipH="1">
              <a:off x="1517" y="1137"/>
              <a:ext cx="274" cy="125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9909" name="Line 53"/>
            <p:cNvSpPr>
              <a:spLocks noChangeShapeType="1"/>
            </p:cNvSpPr>
            <p:nvPr/>
          </p:nvSpPr>
          <p:spPr bwMode="auto">
            <a:xfrm flipH="1" flipV="1">
              <a:off x="1784" y="1133"/>
              <a:ext cx="1032" cy="2571"/>
            </a:xfrm>
            <a:prstGeom prst="line">
              <a:avLst/>
            </a:prstGeom>
            <a:noFill/>
            <a:ln w="50800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9910" name="Rectangle 54"/>
          <p:cNvSpPr>
            <a:spLocks noChangeArrowheads="1"/>
          </p:cNvSpPr>
          <p:nvPr/>
        </p:nvSpPr>
        <p:spPr bwMode="auto">
          <a:xfrm>
            <a:off x="3857804" y="1612900"/>
            <a:ext cx="196215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Min  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6350000" y="5187950"/>
            <a:ext cx="990600" cy="5842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7" name="Rectangle 7"/>
          <p:cNvSpPr>
            <a:spLocks noChangeArrowheads="1"/>
          </p:cNvSpPr>
          <p:nvPr/>
        </p:nvSpPr>
        <p:spPr bwMode="auto">
          <a:xfrm>
            <a:off x="6502400" y="3930650"/>
            <a:ext cx="1384300" cy="5842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4851400" y="3244850"/>
            <a:ext cx="1524000" cy="609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3532188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Solve for the Extreme Point at the Intersection of the Two Binding Constraints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		    4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-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12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                		   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+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 4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     Adding these two equations gives:</a:t>
            </a:r>
          </a:p>
          <a:p>
            <a:pPr>
              <a:buFont typeface="Monotype Sorts" pitchFamily="2" charset="2"/>
              <a:buNone/>
            </a:pPr>
            <a:r>
              <a:rPr lang="en-US" sz="1000" dirty="0"/>
              <a:t>  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		         5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16  or  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= 16/5</a:t>
            </a:r>
          </a:p>
          <a:p>
            <a:pPr>
              <a:buFont typeface="Monotype Sorts" pitchFamily="2" charset="2"/>
              <a:buNone/>
            </a:pPr>
            <a:endParaRPr lang="en-US" sz="1200" dirty="0"/>
          </a:p>
          <a:p>
            <a:pPr>
              <a:buFont typeface="Monotype Sorts" pitchFamily="2" charset="2"/>
              <a:buNone/>
            </a:pPr>
            <a:r>
              <a:rPr lang="en-US" dirty="0"/>
              <a:t>      Substituting this into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+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4  gives:  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= 4/5</a:t>
            </a:r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Graphical Solution</a:t>
            </a:r>
          </a:p>
        </p:txBody>
      </p:sp>
      <p:sp>
        <p:nvSpPr>
          <p:cNvPr id="107525" name="Rectangle 5"/>
          <p:cNvSpPr>
            <a:spLocks noChangeArrowheads="1"/>
          </p:cNvSpPr>
          <p:nvPr/>
        </p:nvSpPr>
        <p:spPr bwMode="auto">
          <a:xfrm>
            <a:off x="687388" y="4629150"/>
            <a:ext cx="8020050" cy="143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Solve for the Optimal Value of the Objective Function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 dirty="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5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= 5(16/5) + 2(4/5)  =   88/5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2:  Graphical Solution</a:t>
            </a:r>
          </a:p>
        </p:txBody>
      </p:sp>
      <p:sp>
        <p:nvSpPr>
          <p:cNvPr id="250883" name="Line 3"/>
          <p:cNvSpPr>
            <a:spLocks noChangeShapeType="1"/>
          </p:cNvSpPr>
          <p:nvPr/>
        </p:nvSpPr>
        <p:spPr bwMode="auto">
          <a:xfrm>
            <a:off x="2082800" y="2046288"/>
            <a:ext cx="0" cy="3716337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4" name="Line 4"/>
          <p:cNvSpPr>
            <a:spLocks noChangeShapeType="1"/>
          </p:cNvSpPr>
          <p:nvPr/>
        </p:nvSpPr>
        <p:spPr bwMode="auto">
          <a:xfrm>
            <a:off x="2070100" y="3354388"/>
            <a:ext cx="2184400" cy="236696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85" name="Rectangle 5"/>
          <p:cNvSpPr>
            <a:spLocks noChangeArrowheads="1"/>
          </p:cNvSpPr>
          <p:nvPr/>
        </p:nvSpPr>
        <p:spPr bwMode="auto">
          <a:xfrm>
            <a:off x="1847850" y="1449388"/>
            <a:ext cx="511175" cy="492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50886" name="Rectangle 6"/>
          <p:cNvSpPr>
            <a:spLocks noChangeArrowheads="1"/>
          </p:cNvSpPr>
          <p:nvPr/>
        </p:nvSpPr>
        <p:spPr bwMode="auto">
          <a:xfrm>
            <a:off x="5592763" y="2228850"/>
            <a:ext cx="1958975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12</a:t>
            </a:r>
          </a:p>
        </p:txBody>
      </p:sp>
      <p:sp>
        <p:nvSpPr>
          <p:cNvPr id="250887" name="Rectangle 7"/>
          <p:cNvSpPr>
            <a:spLocks noChangeArrowheads="1"/>
          </p:cNvSpPr>
          <p:nvPr/>
        </p:nvSpPr>
        <p:spPr bwMode="auto">
          <a:xfrm>
            <a:off x="5634038" y="4829175"/>
            <a:ext cx="204470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10</a:t>
            </a:r>
          </a:p>
        </p:txBody>
      </p:sp>
      <p:sp>
        <p:nvSpPr>
          <p:cNvPr id="250888" name="Rectangle 8"/>
          <p:cNvSpPr>
            <a:spLocks noChangeArrowheads="1"/>
          </p:cNvSpPr>
          <p:nvPr/>
        </p:nvSpPr>
        <p:spPr bwMode="auto">
          <a:xfrm>
            <a:off x="5700713" y="5487988"/>
            <a:ext cx="511175" cy="492125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0889" name="Rectangle 9"/>
          <p:cNvSpPr>
            <a:spLocks noChangeArrowheads="1"/>
          </p:cNvSpPr>
          <p:nvPr/>
        </p:nvSpPr>
        <p:spPr bwMode="auto">
          <a:xfrm>
            <a:off x="5357813" y="3598863"/>
            <a:ext cx="257175" cy="125412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0" name="Freeform 10"/>
          <p:cNvSpPr>
            <a:spLocks/>
          </p:cNvSpPr>
          <p:nvPr/>
        </p:nvSpPr>
        <p:spPr bwMode="auto">
          <a:xfrm>
            <a:off x="3832225" y="2143125"/>
            <a:ext cx="1552575" cy="3603625"/>
          </a:xfrm>
          <a:custGeom>
            <a:avLst/>
            <a:gdLst>
              <a:gd name="T0" fmla="*/ 0 w 978"/>
              <a:gd name="T1" fmla="*/ 1956 h 2270"/>
              <a:gd name="T2" fmla="*/ 437 w 978"/>
              <a:gd name="T3" fmla="*/ 0 h 2270"/>
              <a:gd name="T4" fmla="*/ 978 w 978"/>
              <a:gd name="T5" fmla="*/ 0 h 2270"/>
              <a:gd name="T6" fmla="*/ 966 w 978"/>
              <a:gd name="T7" fmla="*/ 2270 h 2270"/>
              <a:gd name="T8" fmla="*/ 618 w 978"/>
              <a:gd name="T9" fmla="*/ 2270 h 2270"/>
              <a:gd name="T10" fmla="*/ 54 w 978"/>
              <a:gd name="T11" fmla="*/ 2022 h 2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78" h="2270">
                <a:moveTo>
                  <a:pt x="0" y="1956"/>
                </a:moveTo>
                <a:lnTo>
                  <a:pt x="437" y="0"/>
                </a:lnTo>
                <a:lnTo>
                  <a:pt x="978" y="0"/>
                </a:lnTo>
                <a:lnTo>
                  <a:pt x="966" y="2270"/>
                </a:lnTo>
                <a:lnTo>
                  <a:pt x="618" y="2270"/>
                </a:lnTo>
                <a:lnTo>
                  <a:pt x="54" y="2022"/>
                </a:lnTo>
              </a:path>
            </a:pathLst>
          </a:custGeom>
          <a:gradFill rotWithShape="0">
            <a:gsLst>
              <a:gs pos="0">
                <a:srgbClr val="5F5F5F">
                  <a:gamma/>
                  <a:shade val="46275"/>
                  <a:invGamma/>
                </a:srgbClr>
              </a:gs>
              <a:gs pos="100000">
                <a:srgbClr val="5F5F5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0891" name="Line 11"/>
          <p:cNvSpPr>
            <a:spLocks noChangeShapeType="1"/>
          </p:cNvSpPr>
          <p:nvPr/>
        </p:nvSpPr>
        <p:spPr bwMode="auto">
          <a:xfrm flipV="1">
            <a:off x="4524375" y="2462213"/>
            <a:ext cx="106838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2" name="Line 12"/>
          <p:cNvSpPr>
            <a:spLocks noChangeShapeType="1"/>
          </p:cNvSpPr>
          <p:nvPr/>
        </p:nvSpPr>
        <p:spPr bwMode="auto">
          <a:xfrm>
            <a:off x="2082800" y="5756275"/>
            <a:ext cx="3552825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3" name="Line 13"/>
          <p:cNvSpPr>
            <a:spLocks noChangeShapeType="1"/>
          </p:cNvSpPr>
          <p:nvPr/>
        </p:nvSpPr>
        <p:spPr bwMode="auto">
          <a:xfrm flipV="1">
            <a:off x="3722688" y="2146300"/>
            <a:ext cx="804862" cy="36004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4" name="Line 14"/>
          <p:cNvSpPr>
            <a:spLocks noChangeShapeType="1"/>
          </p:cNvSpPr>
          <p:nvPr/>
        </p:nvSpPr>
        <p:spPr bwMode="auto">
          <a:xfrm>
            <a:off x="2076450" y="4556125"/>
            <a:ext cx="2740025" cy="12001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5" name="Line 15"/>
          <p:cNvSpPr>
            <a:spLocks noChangeShapeType="1"/>
          </p:cNvSpPr>
          <p:nvPr/>
        </p:nvSpPr>
        <p:spPr bwMode="auto">
          <a:xfrm flipV="1">
            <a:off x="4592638" y="5081588"/>
            <a:ext cx="1041400" cy="46513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6" name="Line 16"/>
          <p:cNvSpPr>
            <a:spLocks noChangeShapeType="1"/>
          </p:cNvSpPr>
          <p:nvPr/>
        </p:nvSpPr>
        <p:spPr bwMode="auto">
          <a:xfrm flipV="1">
            <a:off x="3068638" y="3157538"/>
            <a:ext cx="2543175" cy="11572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7" name="Line 17"/>
          <p:cNvSpPr>
            <a:spLocks noChangeShapeType="1"/>
          </p:cNvSpPr>
          <p:nvPr/>
        </p:nvSpPr>
        <p:spPr bwMode="auto">
          <a:xfrm flipV="1">
            <a:off x="3898900" y="4146550"/>
            <a:ext cx="1647825" cy="10429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0898" name="Text Box 18"/>
          <p:cNvSpPr txBox="1">
            <a:spLocks noChangeArrowheads="1"/>
          </p:cNvSpPr>
          <p:nvPr/>
        </p:nvSpPr>
        <p:spPr bwMode="auto">
          <a:xfrm>
            <a:off x="2470150" y="5810250"/>
            <a:ext cx="349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12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4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  </a:t>
            </a:r>
          </a:p>
        </p:txBody>
      </p:sp>
      <p:sp>
        <p:nvSpPr>
          <p:cNvPr id="250899" name="Text Box 19"/>
          <p:cNvSpPr txBox="1">
            <a:spLocks noChangeArrowheads="1"/>
          </p:cNvSpPr>
          <p:nvPr/>
        </p:nvSpPr>
        <p:spPr bwMode="auto">
          <a:xfrm>
            <a:off x="1724025" y="1914525"/>
            <a:ext cx="31115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2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grpSp>
        <p:nvGrpSpPr>
          <p:cNvPr id="250900" name="Group 20"/>
          <p:cNvGrpSpPr>
            <a:grpSpLocks/>
          </p:cNvGrpSpPr>
          <p:nvPr/>
        </p:nvGrpSpPr>
        <p:grpSpPr bwMode="auto">
          <a:xfrm>
            <a:off x="2341563" y="5681663"/>
            <a:ext cx="3022600" cy="157162"/>
            <a:chOff x="1227" y="3609"/>
            <a:chExt cx="1904" cy="99"/>
          </a:xfrm>
        </p:grpSpPr>
        <p:sp>
          <p:nvSpPr>
            <p:cNvPr id="250901" name="Line 21"/>
            <p:cNvSpPr>
              <a:spLocks noChangeShapeType="1"/>
            </p:cNvSpPr>
            <p:nvPr/>
          </p:nvSpPr>
          <p:spPr bwMode="auto">
            <a:xfrm rot="5400000" flipV="1">
              <a:off x="2736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2" name="Line 22"/>
            <p:cNvSpPr>
              <a:spLocks noChangeShapeType="1"/>
            </p:cNvSpPr>
            <p:nvPr/>
          </p:nvSpPr>
          <p:spPr bwMode="auto">
            <a:xfrm rot="5400000" flipV="1">
              <a:off x="2389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3" name="Line 23"/>
            <p:cNvSpPr>
              <a:spLocks noChangeShapeType="1"/>
            </p:cNvSpPr>
            <p:nvPr/>
          </p:nvSpPr>
          <p:spPr bwMode="auto">
            <a:xfrm rot="5400000" flipV="1">
              <a:off x="2043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4" name="Line 24"/>
            <p:cNvSpPr>
              <a:spLocks noChangeShapeType="1"/>
            </p:cNvSpPr>
            <p:nvPr/>
          </p:nvSpPr>
          <p:spPr bwMode="auto">
            <a:xfrm rot="5400000" flipV="1">
              <a:off x="1870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5" name="Line 25"/>
            <p:cNvSpPr>
              <a:spLocks noChangeShapeType="1"/>
            </p:cNvSpPr>
            <p:nvPr/>
          </p:nvSpPr>
          <p:spPr bwMode="auto">
            <a:xfrm rot="5400000" flipV="1">
              <a:off x="1697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6" name="Line 26"/>
            <p:cNvSpPr>
              <a:spLocks noChangeShapeType="1"/>
            </p:cNvSpPr>
            <p:nvPr/>
          </p:nvSpPr>
          <p:spPr bwMode="auto">
            <a:xfrm rot="5400000" flipV="1">
              <a:off x="1519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7" name="Line 27"/>
            <p:cNvSpPr>
              <a:spLocks noChangeShapeType="1"/>
            </p:cNvSpPr>
            <p:nvPr/>
          </p:nvSpPr>
          <p:spPr bwMode="auto">
            <a:xfrm rot="5400000" flipV="1">
              <a:off x="1353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8" name="Line 28"/>
            <p:cNvSpPr>
              <a:spLocks noChangeShapeType="1"/>
            </p:cNvSpPr>
            <p:nvPr/>
          </p:nvSpPr>
          <p:spPr bwMode="auto">
            <a:xfrm rot="5400000" flipV="1">
              <a:off x="1180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09" name="Line 29"/>
            <p:cNvSpPr>
              <a:spLocks noChangeShapeType="1"/>
            </p:cNvSpPr>
            <p:nvPr/>
          </p:nvSpPr>
          <p:spPr bwMode="auto">
            <a:xfrm rot="5400000" flipV="1">
              <a:off x="2561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0" name="Line 30"/>
            <p:cNvSpPr>
              <a:spLocks noChangeShapeType="1"/>
            </p:cNvSpPr>
            <p:nvPr/>
          </p:nvSpPr>
          <p:spPr bwMode="auto">
            <a:xfrm rot="5400000" flipV="1">
              <a:off x="2217" y="3662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1" name="Line 31"/>
            <p:cNvSpPr>
              <a:spLocks noChangeShapeType="1"/>
            </p:cNvSpPr>
            <p:nvPr/>
          </p:nvSpPr>
          <p:spPr bwMode="auto">
            <a:xfrm rot="5400000" flipV="1">
              <a:off x="2910" y="365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2" name="Line 32"/>
            <p:cNvSpPr>
              <a:spLocks noChangeShapeType="1"/>
            </p:cNvSpPr>
            <p:nvPr/>
          </p:nvSpPr>
          <p:spPr bwMode="auto">
            <a:xfrm rot="5400000" flipV="1">
              <a:off x="3084" y="3656"/>
              <a:ext cx="9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0913" name="Group 33"/>
          <p:cNvGrpSpPr>
            <a:grpSpLocks/>
          </p:cNvGrpSpPr>
          <p:nvPr/>
        </p:nvGrpSpPr>
        <p:grpSpPr bwMode="auto">
          <a:xfrm>
            <a:off x="2012950" y="2127250"/>
            <a:ext cx="119063" cy="3327400"/>
            <a:chOff x="1020" y="1364"/>
            <a:chExt cx="75" cy="2096"/>
          </a:xfrm>
        </p:grpSpPr>
        <p:sp>
          <p:nvSpPr>
            <p:cNvPr id="250914" name="Line 34"/>
            <p:cNvSpPr>
              <a:spLocks noChangeShapeType="1"/>
            </p:cNvSpPr>
            <p:nvPr/>
          </p:nvSpPr>
          <p:spPr bwMode="auto">
            <a:xfrm flipV="1">
              <a:off x="1020" y="1748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5" name="Line 35"/>
            <p:cNvSpPr>
              <a:spLocks noChangeShapeType="1"/>
            </p:cNvSpPr>
            <p:nvPr/>
          </p:nvSpPr>
          <p:spPr bwMode="auto">
            <a:xfrm flipV="1">
              <a:off x="1020" y="213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6" name="Line 36"/>
            <p:cNvSpPr>
              <a:spLocks noChangeShapeType="1"/>
            </p:cNvSpPr>
            <p:nvPr/>
          </p:nvSpPr>
          <p:spPr bwMode="auto">
            <a:xfrm flipV="1">
              <a:off x="1020" y="251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7" name="Line 37"/>
            <p:cNvSpPr>
              <a:spLocks noChangeShapeType="1"/>
            </p:cNvSpPr>
            <p:nvPr/>
          </p:nvSpPr>
          <p:spPr bwMode="auto">
            <a:xfrm flipV="1">
              <a:off x="1020" y="270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8" name="Line 38"/>
            <p:cNvSpPr>
              <a:spLocks noChangeShapeType="1"/>
            </p:cNvSpPr>
            <p:nvPr/>
          </p:nvSpPr>
          <p:spPr bwMode="auto">
            <a:xfrm flipV="1">
              <a:off x="1020" y="289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19" name="Line 39"/>
            <p:cNvSpPr>
              <a:spLocks noChangeShapeType="1"/>
            </p:cNvSpPr>
            <p:nvPr/>
          </p:nvSpPr>
          <p:spPr bwMode="auto">
            <a:xfrm flipV="1">
              <a:off x="1020" y="3087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0" name="Line 40"/>
            <p:cNvSpPr>
              <a:spLocks noChangeShapeType="1"/>
            </p:cNvSpPr>
            <p:nvPr/>
          </p:nvSpPr>
          <p:spPr bwMode="auto">
            <a:xfrm flipV="1">
              <a:off x="1020" y="327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1" name="Line 41"/>
            <p:cNvSpPr>
              <a:spLocks noChangeShapeType="1"/>
            </p:cNvSpPr>
            <p:nvPr/>
          </p:nvSpPr>
          <p:spPr bwMode="auto">
            <a:xfrm flipV="1">
              <a:off x="1020" y="346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2" name="Line 42"/>
            <p:cNvSpPr>
              <a:spLocks noChangeShapeType="1"/>
            </p:cNvSpPr>
            <p:nvPr/>
          </p:nvSpPr>
          <p:spPr bwMode="auto">
            <a:xfrm flipV="1">
              <a:off x="1020" y="194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3" name="Line 43"/>
            <p:cNvSpPr>
              <a:spLocks noChangeShapeType="1"/>
            </p:cNvSpPr>
            <p:nvPr/>
          </p:nvSpPr>
          <p:spPr bwMode="auto">
            <a:xfrm flipV="1">
              <a:off x="1020" y="231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4" name="Line 44"/>
            <p:cNvSpPr>
              <a:spLocks noChangeShapeType="1"/>
            </p:cNvSpPr>
            <p:nvPr/>
          </p:nvSpPr>
          <p:spPr bwMode="auto">
            <a:xfrm flipV="1">
              <a:off x="1020" y="136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0925" name="Line 45"/>
            <p:cNvSpPr>
              <a:spLocks noChangeShapeType="1"/>
            </p:cNvSpPr>
            <p:nvPr/>
          </p:nvSpPr>
          <p:spPr bwMode="auto">
            <a:xfrm flipV="1">
              <a:off x="1020" y="155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0926" name="Rectangle 46"/>
          <p:cNvSpPr>
            <a:spLocks noChangeArrowheads="1"/>
          </p:cNvSpPr>
          <p:nvPr/>
        </p:nvSpPr>
        <p:spPr bwMode="auto">
          <a:xfrm>
            <a:off x="5630863" y="2860675"/>
            <a:ext cx="1625600" cy="461963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68475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4</a:t>
            </a:r>
          </a:p>
        </p:txBody>
      </p:sp>
      <p:sp>
        <p:nvSpPr>
          <p:cNvPr id="250933" name="Rectangle 53"/>
          <p:cNvSpPr>
            <a:spLocks noChangeArrowheads="1"/>
          </p:cNvSpPr>
          <p:nvPr/>
        </p:nvSpPr>
        <p:spPr bwMode="auto">
          <a:xfrm>
            <a:off x="687388" y="1009650"/>
            <a:ext cx="31940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Solution</a:t>
            </a:r>
          </a:p>
        </p:txBody>
      </p:sp>
      <p:sp>
        <p:nvSpPr>
          <p:cNvPr id="250934" name="AutoShape 54"/>
          <p:cNvSpPr>
            <a:spLocks noChangeArrowheads="1"/>
          </p:cNvSpPr>
          <p:nvPr/>
        </p:nvSpPr>
        <p:spPr bwMode="auto">
          <a:xfrm>
            <a:off x="5532438" y="3432175"/>
            <a:ext cx="2938462" cy="135731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lIns="128588" tIns="63500" rIns="128588" bIns="63500">
            <a:spAutoFit/>
          </a:bodyPr>
          <a:lstStyle/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Optimal Solution:</a:t>
            </a:r>
          </a:p>
          <a:p>
            <a:pPr algn="l" defTabSz="1768475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16/5, 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4/5,</a:t>
            </a:r>
          </a:p>
          <a:p>
            <a:pPr algn="l" defTabSz="1768475"/>
            <a:endParaRPr lang="en-US" sz="6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 defTabSz="1768475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17.6</a:t>
            </a:r>
            <a:endParaRPr lang="en-US" baseline="-2500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0935" name="Oval 55"/>
          <p:cNvSpPr>
            <a:spLocks noChangeArrowheads="1"/>
          </p:cNvSpPr>
          <p:nvPr/>
        </p:nvSpPr>
        <p:spPr bwMode="auto">
          <a:xfrm>
            <a:off x="3790950" y="5197475"/>
            <a:ext cx="74613" cy="746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ChangeArrowheads="1"/>
          </p:cNvSpPr>
          <p:nvPr/>
        </p:nvSpPr>
        <p:spPr bwMode="auto">
          <a:xfrm>
            <a:off x="533400" y="144463"/>
            <a:ext cx="8081963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 of the Graphical Solution Procedure</a:t>
            </a:r>
            <a:b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for Minimization Problems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687388" y="1136650"/>
            <a:ext cx="7753350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Prepare a graph of the feasible solutions for each of the constraints.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Determine the feasible region that satisfies all the constraints simultaneously.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Draw an objective function line.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Move parallel objective function lines toward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smaller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objective function values without entirely leaving the feasible region.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Any feasible solution on the objective function line with the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smallest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value is an optimal solution.</a:t>
            </a:r>
          </a:p>
        </p:txBody>
      </p: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Linear Programming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687388" y="1009650"/>
            <a:ext cx="8020050" cy="294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Linear programming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has nothing to do with computer programming.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The use of the word “programming” here means “choosing a course of action.”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Linear programming involves choosing a course of action when the mathematical model of the problem contains only linear functions.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Spreadsheet Solution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Problem Data</a:t>
            </a:r>
          </a:p>
        </p:txBody>
      </p:sp>
      <p:pic>
        <p:nvPicPr>
          <p:cNvPr id="1095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81163"/>
            <a:ext cx="8169275" cy="21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Spreadsheet Solution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Formulas</a:t>
            </a: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71638"/>
            <a:ext cx="8169275" cy="341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2:  Spreadsheet Solution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Partial Spreadsheet Showing Solution</a:t>
            </a:r>
          </a:p>
        </p:txBody>
      </p:sp>
      <p:pic>
        <p:nvPicPr>
          <p:cNvPr id="1116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1671638"/>
            <a:ext cx="8169275" cy="341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ChangeArrowheads="1"/>
          </p:cNvSpPr>
          <p:nvPr/>
        </p:nvSpPr>
        <p:spPr bwMode="auto">
          <a:xfrm>
            <a:off x="1562100" y="2133600"/>
            <a:ext cx="6311900" cy="295275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63" name="Rectangle 3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2:  Spreadsheet Solution</a:t>
            </a: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687388" y="1009650"/>
            <a:ext cx="8020050" cy="402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Interpretation of Computer Output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solidFill>
                <a:srgbClr val="66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We see from the previous slide that: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Objective Function Value  =  17.6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Decision Variable #1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)   =    3.2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Decision Variable #2 (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)   =    0.8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Surplus in Constraint #1    =  10.4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10 = 0.4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Surplus in Constraint #2    =  12.0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12 = 0.0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		  Surplus in Constraint #3    =    4.0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4 = 0.0</a:t>
            </a:r>
          </a:p>
        </p:txBody>
      </p:sp>
    </p:spTree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Slack and Surplus Variables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4522788"/>
          </a:xfrm>
        </p:spPr>
        <p:txBody>
          <a:bodyPr/>
          <a:lstStyle/>
          <a:p>
            <a:r>
              <a:rPr lang="en-US" dirty="0"/>
              <a:t>A linear program in which all the variables are non-negative and all the constraints are equalities is said to be in </a:t>
            </a:r>
            <a:r>
              <a:rPr lang="en-US" u="sng" dirty="0"/>
              <a:t>standard form</a:t>
            </a:r>
            <a:r>
              <a:rPr lang="en-US" dirty="0"/>
              <a:t>.  </a:t>
            </a:r>
          </a:p>
          <a:p>
            <a:r>
              <a:rPr lang="en-US" dirty="0"/>
              <a:t>Standard form is attained by adding </a:t>
            </a:r>
            <a:r>
              <a:rPr lang="en-US" u="sng" dirty="0"/>
              <a:t>slack variables</a:t>
            </a:r>
            <a:r>
              <a:rPr lang="en-US" dirty="0"/>
              <a:t> to "less than or equal to" constraints, and by subtracting </a:t>
            </a:r>
            <a:r>
              <a:rPr lang="en-US" u="sng" dirty="0"/>
              <a:t>surplus variables</a:t>
            </a:r>
            <a:r>
              <a:rPr lang="en-US" dirty="0"/>
              <a:t> from "greater than or equal to" constraints.  </a:t>
            </a:r>
          </a:p>
          <a:p>
            <a:r>
              <a:rPr lang="en-US" dirty="0"/>
              <a:t>Slack and surplus variables represent the difference between the left and right sides of the constraints.</a:t>
            </a:r>
          </a:p>
          <a:p>
            <a:r>
              <a:rPr lang="en-US" dirty="0"/>
              <a:t>Slack and surplus variables have objective function coefficients equal to 0.</a:t>
            </a:r>
          </a:p>
        </p:txBody>
      </p:sp>
    </p:spTree>
    <p:extLst>
      <p:ext uri="{BB962C8B-B14F-4D97-AF65-F5344CB8AC3E}">
        <p14:creationId xmlns:p14="http://schemas.microsoft.com/office/powerpoint/2010/main" val="309146813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1847850" y="1670050"/>
            <a:ext cx="5543550" cy="28956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3588" y="1809750"/>
            <a:ext cx="5391150" cy="2820988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/>
              <a:t>Max     5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+ 7</a:t>
            </a:r>
            <a:r>
              <a:rPr lang="en-US" i="1"/>
              <a:t>x</a:t>
            </a:r>
            <a:r>
              <a:rPr lang="en-US" baseline="-25000"/>
              <a:t>2 </a:t>
            </a:r>
            <a:r>
              <a:rPr lang="en-US"/>
              <a:t>+ 0</a:t>
            </a:r>
            <a:r>
              <a:rPr lang="en-US" i="1"/>
              <a:t>s</a:t>
            </a:r>
            <a:r>
              <a:rPr lang="en-US" baseline="-25000"/>
              <a:t>1 </a:t>
            </a:r>
            <a:r>
              <a:rPr lang="en-US"/>
              <a:t>+ 0</a:t>
            </a:r>
            <a:r>
              <a:rPr lang="en-US" i="1"/>
              <a:t>s</a:t>
            </a:r>
            <a:r>
              <a:rPr lang="en-US" baseline="-25000"/>
              <a:t>2 </a:t>
            </a:r>
            <a:r>
              <a:rPr lang="en-US"/>
              <a:t>+ 0</a:t>
            </a:r>
            <a:r>
              <a:rPr lang="en-US" i="1"/>
              <a:t>s</a:t>
            </a:r>
            <a:r>
              <a:rPr lang="en-US" baseline="-25000"/>
              <a:t>3</a:t>
            </a:r>
            <a:endParaRPr lang="en-US"/>
          </a:p>
          <a:p>
            <a:pPr marL="0" indent="0">
              <a:buFont typeface="Monotype Sorts" pitchFamily="2" charset="2"/>
              <a:buNone/>
            </a:pPr>
            <a:endParaRPr lang="en-US" sz="1000"/>
          </a:p>
          <a:p>
            <a:pPr marL="0" indent="0">
              <a:buFont typeface="Monotype Sorts" pitchFamily="2" charset="2"/>
              <a:buNone/>
            </a:pPr>
            <a:r>
              <a:rPr lang="en-US"/>
              <a:t>s.t.        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          + 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	         =    6</a:t>
            </a:r>
          </a:p>
          <a:p>
            <a:pPr marL="0" indent="0">
              <a:buFont typeface="Monotype Sorts" pitchFamily="2" charset="2"/>
              <a:buNone/>
            </a:pPr>
            <a:r>
              <a:rPr lang="en-US"/>
              <a:t>             2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+ 3</a:t>
            </a:r>
            <a:r>
              <a:rPr lang="en-US" i="1"/>
              <a:t>x</a:t>
            </a:r>
            <a:r>
              <a:rPr lang="en-US" baseline="-25000"/>
              <a:t>2	   </a:t>
            </a:r>
            <a:r>
              <a:rPr lang="en-US"/>
              <a:t>+ 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	         =  19</a:t>
            </a:r>
          </a:p>
          <a:p>
            <a:pPr marL="0" indent="0">
              <a:buFont typeface="Monotype Sorts" pitchFamily="2" charset="2"/>
              <a:buNone/>
            </a:pPr>
            <a:r>
              <a:rPr lang="en-US"/>
              <a:t>             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 +   </a:t>
            </a:r>
            <a:r>
              <a:rPr lang="en-US" i="1"/>
              <a:t>x</a:t>
            </a:r>
            <a:r>
              <a:rPr lang="en-US" baseline="-25000"/>
              <a:t>2	 	</a:t>
            </a:r>
            <a:r>
              <a:rPr lang="en-US"/>
              <a:t>+  </a:t>
            </a:r>
            <a:r>
              <a:rPr lang="en-US" i="1"/>
              <a:t>s</a:t>
            </a:r>
            <a:r>
              <a:rPr lang="en-US" baseline="-25000"/>
              <a:t>3 </a:t>
            </a:r>
            <a:r>
              <a:rPr lang="en-US"/>
              <a:t> =    8</a:t>
            </a:r>
          </a:p>
          <a:p>
            <a:pPr marL="0" indent="0">
              <a:buFont typeface="Monotype Sorts" pitchFamily="2" charset="2"/>
              <a:buNone/>
            </a:pPr>
            <a:endParaRPr lang="en-US" sz="1000"/>
          </a:p>
          <a:p>
            <a:pPr marL="0" indent="0">
              <a:buFont typeface="Monotype Sorts" pitchFamily="2" charset="2"/>
              <a:buNone/>
            </a:pPr>
            <a:r>
              <a:rPr lang="en-US"/>
              <a:t>                             </a:t>
            </a:r>
            <a:r>
              <a:rPr lang="en-US" i="1"/>
              <a:t>x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x</a:t>
            </a:r>
            <a:r>
              <a:rPr lang="en-US" baseline="-25000"/>
              <a:t>2 </a:t>
            </a:r>
            <a:r>
              <a:rPr lang="en-US"/>
              <a:t>, </a:t>
            </a:r>
            <a:r>
              <a:rPr lang="en-US" i="1"/>
              <a:t>s</a:t>
            </a:r>
            <a:r>
              <a:rPr lang="en-US" baseline="-25000"/>
              <a:t>1</a:t>
            </a:r>
            <a:r>
              <a:rPr lang="en-US"/>
              <a:t> , </a:t>
            </a:r>
            <a:r>
              <a:rPr lang="en-US" i="1"/>
              <a:t>s</a:t>
            </a:r>
            <a:r>
              <a:rPr lang="en-US" baseline="-25000"/>
              <a:t>2</a:t>
            </a:r>
            <a:r>
              <a:rPr lang="en-US"/>
              <a:t> , </a:t>
            </a:r>
            <a:r>
              <a:rPr lang="en-US" i="1"/>
              <a:t>s</a:t>
            </a:r>
            <a:r>
              <a:rPr lang="en-US" baseline="-25000"/>
              <a:t>3</a:t>
            </a:r>
            <a:r>
              <a:rPr lang="en-US"/>
              <a:t>  </a:t>
            </a:r>
            <a:r>
              <a:rPr lang="en-US" u="sng"/>
              <a:t>&gt;</a:t>
            </a:r>
            <a:r>
              <a:rPr lang="en-US"/>
              <a:t>  0</a:t>
            </a: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687388" y="1009650"/>
            <a:ext cx="52133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1 in Standard Form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Slack Variables (for </a:t>
            </a:r>
            <a:r>
              <a:rPr lang="en-US" u="sng"/>
              <a:t>&lt;</a:t>
            </a:r>
            <a:r>
              <a:rPr lang="en-US"/>
              <a:t> constraints)</a:t>
            </a:r>
          </a:p>
        </p:txBody>
      </p:sp>
      <p:sp>
        <p:nvSpPr>
          <p:cNvPr id="146440" name="AutoShape 8"/>
          <p:cNvSpPr>
            <a:spLocks noChangeArrowheads="1"/>
          </p:cNvSpPr>
          <p:nvPr/>
        </p:nvSpPr>
        <p:spPr bwMode="auto">
          <a:xfrm>
            <a:off x="1179513" y="4000500"/>
            <a:ext cx="282575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,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are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lack variables</a:t>
            </a:r>
          </a:p>
        </p:txBody>
      </p:sp>
    </p:spTree>
    <p:extLst>
      <p:ext uri="{BB962C8B-B14F-4D97-AF65-F5344CB8AC3E}">
        <p14:creationId xmlns:p14="http://schemas.microsoft.com/office/powerpoint/2010/main" val="3228061893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6" name="Rectangle 4"/>
          <p:cNvSpPr>
            <a:spLocks noChangeArrowheads="1"/>
          </p:cNvSpPr>
          <p:nvPr/>
        </p:nvSpPr>
        <p:spPr bwMode="auto">
          <a:xfrm>
            <a:off x="687388" y="1009650"/>
            <a:ext cx="31940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 Solution</a:t>
            </a:r>
          </a:p>
        </p:txBody>
      </p:sp>
      <p:sp>
        <p:nvSpPr>
          <p:cNvPr id="243752" name="Rectangle 40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Slack Variables</a:t>
            </a:r>
          </a:p>
        </p:txBody>
      </p:sp>
      <p:sp>
        <p:nvSpPr>
          <p:cNvPr id="243753" name="Rectangle 41"/>
          <p:cNvSpPr>
            <a:spLocks noChangeArrowheads="1"/>
          </p:cNvSpPr>
          <p:nvPr/>
        </p:nvSpPr>
        <p:spPr bwMode="auto">
          <a:xfrm>
            <a:off x="69326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43754" name="Line 42"/>
          <p:cNvSpPr>
            <a:spLocks noChangeShapeType="1"/>
          </p:cNvSpPr>
          <p:nvPr/>
        </p:nvSpPr>
        <p:spPr bwMode="auto">
          <a:xfrm>
            <a:off x="1917700" y="20002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5" name="Rectangle 43"/>
          <p:cNvSpPr>
            <a:spLocks noChangeArrowheads="1"/>
          </p:cNvSpPr>
          <p:nvPr/>
        </p:nvSpPr>
        <p:spPr bwMode="auto">
          <a:xfrm>
            <a:off x="1522413" y="14478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43756" name="Freeform 44"/>
          <p:cNvSpPr>
            <a:spLocks/>
          </p:cNvSpPr>
          <p:nvPr/>
        </p:nvSpPr>
        <p:spPr bwMode="auto">
          <a:xfrm>
            <a:off x="1943100" y="2400300"/>
            <a:ext cx="3683000" cy="3479800"/>
          </a:xfrm>
          <a:custGeom>
            <a:avLst/>
            <a:gdLst>
              <a:gd name="T0" fmla="*/ 0 w 2296"/>
              <a:gd name="T1" fmla="*/ 0 h 2200"/>
              <a:gd name="T2" fmla="*/ 2296 w 2296"/>
              <a:gd name="T3" fmla="*/ 2200 h 220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296" h="2200">
                <a:moveTo>
                  <a:pt x="0" y="0"/>
                </a:moveTo>
                <a:lnTo>
                  <a:pt x="2296" y="2200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7" name="Freeform 45"/>
          <p:cNvSpPr>
            <a:spLocks/>
          </p:cNvSpPr>
          <p:nvPr/>
        </p:nvSpPr>
        <p:spPr bwMode="auto">
          <a:xfrm>
            <a:off x="1924050" y="3124200"/>
            <a:ext cx="4413250" cy="2743200"/>
          </a:xfrm>
          <a:custGeom>
            <a:avLst/>
            <a:gdLst>
              <a:gd name="T0" fmla="*/ 0 w 2732"/>
              <a:gd name="T1" fmla="*/ 0 h 1736"/>
              <a:gd name="T2" fmla="*/ 2732 w 2732"/>
              <a:gd name="T3" fmla="*/ 1736 h 1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32" h="1736">
                <a:moveTo>
                  <a:pt x="0" y="0"/>
                </a:moveTo>
                <a:lnTo>
                  <a:pt x="2732" y="1736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58" name="Freeform 46"/>
          <p:cNvSpPr>
            <a:spLocks/>
          </p:cNvSpPr>
          <p:nvPr/>
        </p:nvSpPr>
        <p:spPr bwMode="auto">
          <a:xfrm>
            <a:off x="1917700" y="3117850"/>
            <a:ext cx="2754313" cy="2755900"/>
          </a:xfrm>
          <a:custGeom>
            <a:avLst/>
            <a:gdLst>
              <a:gd name="T0" fmla="*/ 0 w 1735"/>
              <a:gd name="T1" fmla="*/ 20 h 1736"/>
              <a:gd name="T2" fmla="*/ 1452 w 1735"/>
              <a:gd name="T3" fmla="*/ 907 h 1736"/>
              <a:gd name="T4" fmla="*/ 1735 w 1735"/>
              <a:gd name="T5" fmla="*/ 1177 h 1736"/>
              <a:gd name="T6" fmla="*/ 1732 w 1735"/>
              <a:gd name="T7" fmla="*/ 1732 h 1736"/>
              <a:gd name="T8" fmla="*/ 16 w 1735"/>
              <a:gd name="T9" fmla="*/ 1736 h 1736"/>
              <a:gd name="T10" fmla="*/ 8 w 1735"/>
              <a:gd name="T11" fmla="*/ 0 h 1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35" h="1736">
                <a:moveTo>
                  <a:pt x="0" y="20"/>
                </a:moveTo>
                <a:lnTo>
                  <a:pt x="1452" y="907"/>
                </a:lnTo>
                <a:lnTo>
                  <a:pt x="1735" y="1177"/>
                </a:lnTo>
                <a:lnTo>
                  <a:pt x="1732" y="1732"/>
                </a:lnTo>
                <a:lnTo>
                  <a:pt x="16" y="1736"/>
                </a:lnTo>
                <a:lnTo>
                  <a:pt x="8" y="0"/>
                </a:lnTo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3759" name="Text Box 47"/>
          <p:cNvSpPr txBox="1">
            <a:spLocks noChangeArrowheads="1"/>
          </p:cNvSpPr>
          <p:nvPr/>
        </p:nvSpPr>
        <p:spPr bwMode="auto">
          <a:xfrm>
            <a:off x="1533525" y="21812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43760" name="Text Box 48"/>
          <p:cNvSpPr txBox="1">
            <a:spLocks noChangeArrowheads="1"/>
          </p:cNvSpPr>
          <p:nvPr/>
        </p:nvSpPr>
        <p:spPr bwMode="auto">
          <a:xfrm>
            <a:off x="2124075" y="59531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sp>
        <p:nvSpPr>
          <p:cNvPr id="243761" name="Rectangle 49"/>
          <p:cNvSpPr>
            <a:spLocks noChangeArrowheads="1"/>
          </p:cNvSpPr>
          <p:nvPr/>
        </p:nvSpPr>
        <p:spPr bwMode="auto">
          <a:xfrm>
            <a:off x="5849938" y="3735388"/>
            <a:ext cx="1965325" cy="109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Second</a:t>
            </a:r>
          </a:p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Constraint:</a:t>
            </a:r>
          </a:p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19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43762" name="Line 50"/>
          <p:cNvSpPr>
            <a:spLocks noChangeShapeType="1"/>
          </p:cNvSpPr>
          <p:nvPr/>
        </p:nvSpPr>
        <p:spPr bwMode="auto">
          <a:xfrm flipH="1">
            <a:off x="2317750" y="2400300"/>
            <a:ext cx="279400" cy="311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3" name="Line 51"/>
          <p:cNvSpPr>
            <a:spLocks noChangeShapeType="1"/>
          </p:cNvSpPr>
          <p:nvPr/>
        </p:nvSpPr>
        <p:spPr bwMode="auto">
          <a:xfrm flipH="1">
            <a:off x="4730750" y="2667000"/>
            <a:ext cx="546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4" name="Line 52"/>
          <p:cNvSpPr>
            <a:spLocks noChangeShapeType="1"/>
          </p:cNvSpPr>
          <p:nvPr/>
        </p:nvSpPr>
        <p:spPr bwMode="auto">
          <a:xfrm flipH="1">
            <a:off x="5251450" y="4762500"/>
            <a:ext cx="584200" cy="3492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65" name="Rectangle 53"/>
          <p:cNvSpPr>
            <a:spLocks noChangeArrowheads="1"/>
          </p:cNvSpPr>
          <p:nvPr/>
        </p:nvSpPr>
        <p:spPr bwMode="auto">
          <a:xfrm>
            <a:off x="2605088" y="1465263"/>
            <a:ext cx="1557337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Third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Constraint: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8</a:t>
            </a:r>
          </a:p>
        </p:txBody>
      </p:sp>
      <p:sp>
        <p:nvSpPr>
          <p:cNvPr id="243766" name="Rectangle 54"/>
          <p:cNvSpPr>
            <a:spLocks noChangeArrowheads="1"/>
          </p:cNvSpPr>
          <p:nvPr/>
        </p:nvSpPr>
        <p:spPr bwMode="auto">
          <a:xfrm>
            <a:off x="5091113" y="1852613"/>
            <a:ext cx="1557337" cy="99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First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Constraint: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 6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43768" name="Group 56"/>
          <p:cNvGrpSpPr>
            <a:grpSpLocks/>
          </p:cNvGrpSpPr>
          <p:nvPr/>
        </p:nvGrpSpPr>
        <p:grpSpPr bwMode="auto">
          <a:xfrm>
            <a:off x="1841500" y="2362200"/>
            <a:ext cx="139700" cy="3111500"/>
            <a:chOff x="1200" y="1536"/>
            <a:chExt cx="88" cy="1960"/>
          </a:xfrm>
        </p:grpSpPr>
        <p:sp>
          <p:nvSpPr>
            <p:cNvPr id="243769" name="Line 57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0" name="Line 58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1" name="Line 59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2" name="Line 60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3" name="Line 61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4" name="Line 62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5" name="Line 63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76" name="Line 64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3777" name="Line 65"/>
          <p:cNvSpPr>
            <a:spLocks noChangeShapeType="1"/>
          </p:cNvSpPr>
          <p:nvPr/>
        </p:nvSpPr>
        <p:spPr bwMode="auto">
          <a:xfrm>
            <a:off x="1911350" y="58674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3778" name="Group 66"/>
          <p:cNvGrpSpPr>
            <a:grpSpLocks/>
          </p:cNvGrpSpPr>
          <p:nvPr/>
        </p:nvGrpSpPr>
        <p:grpSpPr bwMode="auto">
          <a:xfrm>
            <a:off x="2297113" y="5808663"/>
            <a:ext cx="4294187" cy="146050"/>
            <a:chOff x="1447" y="3659"/>
            <a:chExt cx="2705" cy="92"/>
          </a:xfrm>
        </p:grpSpPr>
        <p:grpSp>
          <p:nvGrpSpPr>
            <p:cNvPr id="243779" name="Group 67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243780" name="Line 68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1" name="Line 69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2" name="Line 70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3" name="Line 71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4" name="Line 72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5" name="Line 73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6" name="Line 74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787" name="Line 75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3788" name="Line 76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3789" name="Line 77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3790" name="Line 78"/>
          <p:cNvSpPr>
            <a:spLocks noChangeShapeType="1"/>
          </p:cNvSpPr>
          <p:nvPr/>
        </p:nvSpPr>
        <p:spPr bwMode="auto">
          <a:xfrm flipV="1">
            <a:off x="4667250" y="1968500"/>
            <a:ext cx="0" cy="38862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92" name="Oval 80"/>
          <p:cNvSpPr>
            <a:spLocks noChangeArrowheads="1"/>
          </p:cNvSpPr>
          <p:nvPr/>
        </p:nvSpPr>
        <p:spPr bwMode="auto">
          <a:xfrm>
            <a:off x="4171950" y="4514850"/>
            <a:ext cx="76200" cy="762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FFFFFF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93" name="Rectangle 81"/>
          <p:cNvSpPr>
            <a:spLocks noChangeArrowheads="1"/>
          </p:cNvSpPr>
          <p:nvPr/>
        </p:nvSpPr>
        <p:spPr bwMode="auto">
          <a:xfrm>
            <a:off x="2214563" y="4589463"/>
            <a:ext cx="1876425" cy="1093787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Optimal</a:t>
            </a:r>
          </a:p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Solution</a:t>
            </a:r>
          </a:p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5,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3)</a:t>
            </a:r>
          </a:p>
        </p:txBody>
      </p:sp>
      <p:sp>
        <p:nvSpPr>
          <p:cNvPr id="243794" name="Line 82"/>
          <p:cNvSpPr>
            <a:spLocks noChangeShapeType="1"/>
          </p:cNvSpPr>
          <p:nvPr/>
        </p:nvSpPr>
        <p:spPr bwMode="auto">
          <a:xfrm flipV="1">
            <a:off x="3727450" y="4603750"/>
            <a:ext cx="419100" cy="1460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3796" name="AutoShape 84"/>
          <p:cNvSpPr>
            <a:spLocks noChangeArrowheads="1"/>
          </p:cNvSpPr>
          <p:nvPr/>
        </p:nvSpPr>
        <p:spPr bwMode="auto">
          <a:xfrm>
            <a:off x="5384800" y="2916238"/>
            <a:ext cx="1000125" cy="477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1</a:t>
            </a:r>
          </a:p>
        </p:txBody>
      </p:sp>
      <p:sp>
        <p:nvSpPr>
          <p:cNvPr id="243797" name="AutoShape 85"/>
          <p:cNvSpPr>
            <a:spLocks noChangeArrowheads="1"/>
          </p:cNvSpPr>
          <p:nvPr/>
        </p:nvSpPr>
        <p:spPr bwMode="auto">
          <a:xfrm>
            <a:off x="6350000" y="4935538"/>
            <a:ext cx="1000125" cy="477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0</a:t>
            </a:r>
          </a:p>
        </p:txBody>
      </p:sp>
      <p:sp>
        <p:nvSpPr>
          <p:cNvPr id="243798" name="AutoShape 86"/>
          <p:cNvSpPr>
            <a:spLocks noChangeArrowheads="1"/>
          </p:cNvSpPr>
          <p:nvPr/>
        </p:nvSpPr>
        <p:spPr bwMode="auto">
          <a:xfrm>
            <a:off x="2895600" y="2522538"/>
            <a:ext cx="1000125" cy="4778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62930584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Surplus Variables</a:t>
            </a:r>
          </a:p>
        </p:txBody>
      </p:sp>
      <p:sp>
        <p:nvSpPr>
          <p:cNvPr id="244741" name="Rectangle 5"/>
          <p:cNvSpPr>
            <a:spLocks noChangeArrowheads="1"/>
          </p:cNvSpPr>
          <p:nvPr/>
        </p:nvSpPr>
        <p:spPr bwMode="auto">
          <a:xfrm>
            <a:off x="687388" y="1009650"/>
            <a:ext cx="5213350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 2 in Standard Form</a:t>
            </a:r>
          </a:p>
        </p:txBody>
      </p:sp>
      <p:sp>
        <p:nvSpPr>
          <p:cNvPr id="244743" name="Rectangle 7"/>
          <p:cNvSpPr>
            <a:spLocks noChangeArrowheads="1"/>
          </p:cNvSpPr>
          <p:nvPr/>
        </p:nvSpPr>
        <p:spPr bwMode="auto">
          <a:xfrm>
            <a:off x="1816100" y="1670050"/>
            <a:ext cx="5676900" cy="28702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4744" name="Rectangle 8"/>
          <p:cNvSpPr>
            <a:spLocks noChangeArrowheads="1"/>
          </p:cNvSpPr>
          <p:nvPr/>
        </p:nvSpPr>
        <p:spPr bwMode="auto">
          <a:xfrm>
            <a:off x="1970088" y="1797050"/>
            <a:ext cx="5492750" cy="274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Min     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+ 0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+ 0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+ 0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	=  10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4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	=  12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-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	=    4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0</a:t>
            </a:r>
          </a:p>
        </p:txBody>
      </p:sp>
      <p:sp>
        <p:nvSpPr>
          <p:cNvPr id="244742" name="AutoShape 6"/>
          <p:cNvSpPr>
            <a:spLocks noChangeArrowheads="1"/>
          </p:cNvSpPr>
          <p:nvPr/>
        </p:nvSpPr>
        <p:spPr bwMode="auto">
          <a:xfrm>
            <a:off x="1033463" y="3962400"/>
            <a:ext cx="2736850" cy="914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, and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s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are </a:t>
            </a:r>
          </a:p>
          <a:p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surplus variables</a:t>
            </a: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Feasible Region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104900"/>
            <a:ext cx="8058150" cy="4865688"/>
          </a:xfrm>
        </p:spPr>
        <p:txBody>
          <a:bodyPr/>
          <a:lstStyle/>
          <a:p>
            <a:r>
              <a:rPr lang="en-US" dirty="0"/>
              <a:t>The feasible region for a two-variable LP problem can be nonexistent, a single point, a line, a polygon, or an unbounded area.</a:t>
            </a:r>
          </a:p>
          <a:p>
            <a:r>
              <a:rPr lang="en-US" dirty="0"/>
              <a:t>Any linear program falls in one of four categories: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infeasible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has a unique optimal solution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has alternative optimal solutions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has an objective function that can be increased (in case of maximization) or decreased (in case of minimization) without bound</a:t>
            </a:r>
          </a:p>
          <a:p>
            <a:r>
              <a:rPr lang="en-US" dirty="0"/>
              <a:t>A feasible region may be unbounded and yet there may be optimal solutions.  This is common in minimization problems.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Cases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7943850" cy="4275138"/>
          </a:xfrm>
        </p:spPr>
        <p:txBody>
          <a:bodyPr/>
          <a:lstStyle/>
          <a:p>
            <a:r>
              <a:rPr lang="en-US" dirty="0">
                <a:solidFill>
                  <a:srgbClr val="66FFFF"/>
                </a:solidFill>
              </a:rPr>
              <a:t>Alternative Optimal Solutions</a:t>
            </a:r>
          </a:p>
          <a:p>
            <a:pPr>
              <a:buFont typeface="Monotype Sorts" pitchFamily="2" charset="2"/>
              <a:buNone/>
            </a:pPr>
            <a:r>
              <a:rPr lang="en-US" dirty="0"/>
              <a:t>	In the graphical method, if the objective function line is parallel to a boundary constraint in the direction of optimization, there are </a:t>
            </a:r>
            <a:r>
              <a:rPr lang="en-US" u="sng" dirty="0"/>
              <a:t>alternative optimal solutions</a:t>
            </a:r>
            <a:r>
              <a:rPr lang="en-US" dirty="0"/>
              <a:t>, with all points on this line segment being optimal.</a:t>
            </a:r>
          </a:p>
          <a:p>
            <a:endParaRPr lang="en-US" dirty="0"/>
          </a:p>
        </p:txBody>
      </p:sp>
    </p:spTree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Programming (LP) Problem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45354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u="sng" dirty="0"/>
              <a:t>maximization</a:t>
            </a:r>
            <a:r>
              <a:rPr lang="en-US" dirty="0"/>
              <a:t> or </a:t>
            </a:r>
            <a:r>
              <a:rPr lang="en-US" u="sng" dirty="0"/>
              <a:t>minimization</a:t>
            </a:r>
            <a:r>
              <a:rPr lang="en-US" dirty="0"/>
              <a:t> of some quantity is the </a:t>
            </a:r>
            <a:r>
              <a:rPr lang="en-US" u="sng" dirty="0"/>
              <a:t>objective</a:t>
            </a:r>
            <a:r>
              <a:rPr lang="en-US" dirty="0"/>
              <a:t> in all linear programming problems.</a:t>
            </a:r>
          </a:p>
          <a:p>
            <a:r>
              <a:rPr lang="en-US" dirty="0"/>
              <a:t>All LP problems have </a:t>
            </a:r>
            <a:r>
              <a:rPr lang="en-US" u="sng" dirty="0"/>
              <a:t>constraints</a:t>
            </a:r>
            <a:r>
              <a:rPr lang="en-US" dirty="0"/>
              <a:t> that limit the degree to which the objective can be pursued.</a:t>
            </a:r>
          </a:p>
          <a:p>
            <a:r>
              <a:rPr lang="en-US" dirty="0"/>
              <a:t>A </a:t>
            </a:r>
            <a:r>
              <a:rPr lang="en-US" u="sng" dirty="0"/>
              <a:t>feasible solution</a:t>
            </a:r>
            <a:r>
              <a:rPr lang="en-US" dirty="0"/>
              <a:t> satisfies all the problem's constraints.</a:t>
            </a:r>
          </a:p>
          <a:p>
            <a:r>
              <a:rPr lang="en-US" dirty="0"/>
              <a:t>An </a:t>
            </a:r>
            <a:r>
              <a:rPr lang="en-US" u="sng" dirty="0"/>
              <a:t>optimal solution</a:t>
            </a:r>
            <a:r>
              <a:rPr lang="en-US" dirty="0"/>
              <a:t> is a feasible solution that results in the largest possible objective function value when maximizing (or smallest when minimizing).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Alternative Optimal Solutions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687388" y="1009650"/>
            <a:ext cx="628015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Consider the following LP problem.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2597150" y="1633538"/>
            <a:ext cx="3905250" cy="294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2922588" y="1809750"/>
            <a:ext cx="3333750" cy="27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    4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+ 6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6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2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18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7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0  and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0</a:t>
            </a:r>
          </a:p>
        </p:txBody>
      </p:sp>
    </p:spTree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85" name="Freeform 9"/>
          <p:cNvSpPr>
            <a:spLocks/>
          </p:cNvSpPr>
          <p:nvPr/>
        </p:nvSpPr>
        <p:spPr bwMode="auto">
          <a:xfrm>
            <a:off x="1968500" y="3248025"/>
            <a:ext cx="2762250" cy="2625725"/>
          </a:xfrm>
          <a:custGeom>
            <a:avLst/>
            <a:gdLst>
              <a:gd name="T0" fmla="*/ 0 w 1740"/>
              <a:gd name="T1" fmla="*/ 0 h 1654"/>
              <a:gd name="T2" fmla="*/ 894 w 1740"/>
              <a:gd name="T3" fmla="*/ 558 h 1654"/>
              <a:gd name="T4" fmla="*/ 1740 w 1740"/>
              <a:gd name="T5" fmla="*/ 1356 h 1654"/>
              <a:gd name="T6" fmla="*/ 1740 w 1740"/>
              <a:gd name="T7" fmla="*/ 1650 h 1654"/>
              <a:gd name="T8" fmla="*/ 24 w 1740"/>
              <a:gd name="T9" fmla="*/ 1654 h 1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0" h="1654">
                <a:moveTo>
                  <a:pt x="0" y="0"/>
                </a:moveTo>
                <a:lnTo>
                  <a:pt x="894" y="558"/>
                </a:lnTo>
                <a:lnTo>
                  <a:pt x="1740" y="1356"/>
                </a:lnTo>
                <a:lnTo>
                  <a:pt x="1740" y="1650"/>
                </a:lnTo>
                <a:lnTo>
                  <a:pt x="24" y="1654"/>
                </a:lnTo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4978" name="Rectangle 2"/>
          <p:cNvSpPr>
            <a:spLocks noChangeArrowheads="1"/>
          </p:cNvSpPr>
          <p:nvPr/>
        </p:nvSpPr>
        <p:spPr bwMode="auto">
          <a:xfrm>
            <a:off x="687388" y="1009650"/>
            <a:ext cx="7486650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Boundary constraint 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18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and objective function 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 4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are parallel.  All points on line segment A – B are optimal solutions.</a:t>
            </a: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6996113" y="56245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4981" name="Line 5"/>
          <p:cNvSpPr>
            <a:spLocks noChangeShapeType="1"/>
          </p:cNvSpPr>
          <p:nvPr/>
        </p:nvSpPr>
        <p:spPr bwMode="auto">
          <a:xfrm>
            <a:off x="1981200" y="2700338"/>
            <a:ext cx="0" cy="317341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2" name="Rectangle 6"/>
          <p:cNvSpPr>
            <a:spLocks noChangeArrowheads="1"/>
          </p:cNvSpPr>
          <p:nvPr/>
        </p:nvSpPr>
        <p:spPr bwMode="auto">
          <a:xfrm>
            <a:off x="1611313" y="2146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54983" name="Freeform 7"/>
          <p:cNvSpPr>
            <a:spLocks/>
          </p:cNvSpPr>
          <p:nvPr/>
        </p:nvSpPr>
        <p:spPr bwMode="auto">
          <a:xfrm>
            <a:off x="1968500" y="2790825"/>
            <a:ext cx="3251200" cy="3076575"/>
          </a:xfrm>
          <a:custGeom>
            <a:avLst/>
            <a:gdLst>
              <a:gd name="T0" fmla="*/ 0 w 2024"/>
              <a:gd name="T1" fmla="*/ 0 h 2184"/>
              <a:gd name="T2" fmla="*/ 2024 w 2024"/>
              <a:gd name="T3" fmla="*/ 2184 h 2184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024" h="2184">
                <a:moveTo>
                  <a:pt x="0" y="0"/>
                </a:moveTo>
                <a:lnTo>
                  <a:pt x="2024" y="2184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4" name="Freeform 8"/>
          <p:cNvSpPr>
            <a:spLocks/>
          </p:cNvSpPr>
          <p:nvPr/>
        </p:nvSpPr>
        <p:spPr bwMode="auto">
          <a:xfrm>
            <a:off x="1987550" y="3251200"/>
            <a:ext cx="4171950" cy="2616200"/>
          </a:xfrm>
          <a:custGeom>
            <a:avLst/>
            <a:gdLst>
              <a:gd name="T0" fmla="*/ 0 w 2732"/>
              <a:gd name="T1" fmla="*/ 0 h 1736"/>
              <a:gd name="T2" fmla="*/ 2732 w 2732"/>
              <a:gd name="T3" fmla="*/ 1736 h 17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732" h="1736">
                <a:moveTo>
                  <a:pt x="0" y="0"/>
                </a:moveTo>
                <a:lnTo>
                  <a:pt x="2732" y="1736"/>
                </a:lnTo>
              </a:path>
            </a:pathLst>
          </a:cu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86" name="Text Box 10"/>
          <p:cNvSpPr txBox="1">
            <a:spLocks noChangeArrowheads="1"/>
          </p:cNvSpPr>
          <p:nvPr/>
        </p:nvSpPr>
        <p:spPr bwMode="auto">
          <a:xfrm>
            <a:off x="1597025" y="2625725"/>
            <a:ext cx="311150" cy="304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4987" name="Text Box 11"/>
          <p:cNvSpPr txBox="1">
            <a:spLocks noChangeArrowheads="1"/>
          </p:cNvSpPr>
          <p:nvPr/>
        </p:nvSpPr>
        <p:spPr bwMode="auto">
          <a:xfrm>
            <a:off x="2187575" y="59531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sp>
        <p:nvSpPr>
          <p:cNvPr id="254988" name="Rectangle 12"/>
          <p:cNvSpPr>
            <a:spLocks noChangeArrowheads="1"/>
          </p:cNvSpPr>
          <p:nvPr/>
        </p:nvSpPr>
        <p:spPr bwMode="auto">
          <a:xfrm>
            <a:off x="5862638" y="4370388"/>
            <a:ext cx="19653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18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H="1">
            <a:off x="2571750" y="2730500"/>
            <a:ext cx="495300" cy="501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flipH="1">
            <a:off x="4845050" y="3975100"/>
            <a:ext cx="5461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 flipH="1">
            <a:off x="5314950" y="4762500"/>
            <a:ext cx="584200" cy="4381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4992" name="Rectangle 16"/>
          <p:cNvSpPr>
            <a:spLocks noChangeArrowheads="1"/>
          </p:cNvSpPr>
          <p:nvPr/>
        </p:nvSpPr>
        <p:spPr bwMode="auto">
          <a:xfrm>
            <a:off x="3065463" y="2405063"/>
            <a:ext cx="1549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7</a:t>
            </a:r>
          </a:p>
        </p:txBody>
      </p:sp>
      <p:sp>
        <p:nvSpPr>
          <p:cNvPr id="254993" name="Rectangle 17"/>
          <p:cNvSpPr>
            <a:spLocks noChangeArrowheads="1"/>
          </p:cNvSpPr>
          <p:nvPr/>
        </p:nvSpPr>
        <p:spPr bwMode="auto">
          <a:xfrm>
            <a:off x="5465763" y="3757613"/>
            <a:ext cx="935037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6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55034" name="Group 58"/>
          <p:cNvGrpSpPr>
            <a:grpSpLocks/>
          </p:cNvGrpSpPr>
          <p:nvPr/>
        </p:nvGrpSpPr>
        <p:grpSpPr bwMode="auto">
          <a:xfrm>
            <a:off x="1905000" y="2806700"/>
            <a:ext cx="139700" cy="2667000"/>
            <a:chOff x="1200" y="1768"/>
            <a:chExt cx="88" cy="1680"/>
          </a:xfrm>
        </p:grpSpPr>
        <p:sp>
          <p:nvSpPr>
            <p:cNvPr id="254996" name="Line 20"/>
            <p:cNvSpPr>
              <a:spLocks noChangeShapeType="1"/>
            </p:cNvSpPr>
            <p:nvPr/>
          </p:nvSpPr>
          <p:spPr bwMode="auto">
            <a:xfrm flipV="1">
              <a:off x="1200" y="176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7" name="Line 21"/>
            <p:cNvSpPr>
              <a:spLocks noChangeShapeType="1"/>
            </p:cNvSpPr>
            <p:nvPr/>
          </p:nvSpPr>
          <p:spPr bwMode="auto">
            <a:xfrm flipV="1">
              <a:off x="1200" y="204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8" name="Line 22"/>
            <p:cNvSpPr>
              <a:spLocks noChangeShapeType="1"/>
            </p:cNvSpPr>
            <p:nvPr/>
          </p:nvSpPr>
          <p:spPr bwMode="auto">
            <a:xfrm flipV="1">
              <a:off x="1200" y="232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999" name="Line 23"/>
            <p:cNvSpPr>
              <a:spLocks noChangeShapeType="1"/>
            </p:cNvSpPr>
            <p:nvPr/>
          </p:nvSpPr>
          <p:spPr bwMode="auto">
            <a:xfrm flipV="1">
              <a:off x="1200" y="260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0" name="Line 24"/>
            <p:cNvSpPr>
              <a:spLocks noChangeShapeType="1"/>
            </p:cNvSpPr>
            <p:nvPr/>
          </p:nvSpPr>
          <p:spPr bwMode="auto">
            <a:xfrm flipV="1">
              <a:off x="1200" y="288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1" name="Line 25"/>
            <p:cNvSpPr>
              <a:spLocks noChangeShapeType="1"/>
            </p:cNvSpPr>
            <p:nvPr/>
          </p:nvSpPr>
          <p:spPr bwMode="auto">
            <a:xfrm flipV="1">
              <a:off x="1200" y="316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02" name="Line 26"/>
            <p:cNvSpPr>
              <a:spLocks noChangeShapeType="1"/>
            </p:cNvSpPr>
            <p:nvPr/>
          </p:nvSpPr>
          <p:spPr bwMode="auto">
            <a:xfrm flipV="1">
              <a:off x="1200" y="3448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5003" name="Line 27"/>
          <p:cNvSpPr>
            <a:spLocks noChangeShapeType="1"/>
          </p:cNvSpPr>
          <p:nvPr/>
        </p:nvSpPr>
        <p:spPr bwMode="auto">
          <a:xfrm>
            <a:off x="1974850" y="58674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5004" name="Group 28"/>
          <p:cNvGrpSpPr>
            <a:grpSpLocks/>
          </p:cNvGrpSpPr>
          <p:nvPr/>
        </p:nvGrpSpPr>
        <p:grpSpPr bwMode="auto">
          <a:xfrm>
            <a:off x="2360613" y="5808663"/>
            <a:ext cx="4294187" cy="146050"/>
            <a:chOff x="1447" y="3659"/>
            <a:chExt cx="2705" cy="92"/>
          </a:xfrm>
        </p:grpSpPr>
        <p:grpSp>
          <p:nvGrpSpPr>
            <p:cNvPr id="255005" name="Group 29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255006" name="Line 30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07" name="Line 31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08" name="Line 32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09" name="Line 33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10" name="Line 34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11" name="Line 35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12" name="Line 36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013" name="Line 37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5014" name="Line 38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015" name="Line 39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5016" name="Line 40"/>
          <p:cNvSpPr>
            <a:spLocks noChangeShapeType="1"/>
          </p:cNvSpPr>
          <p:nvPr/>
        </p:nvSpPr>
        <p:spPr bwMode="auto">
          <a:xfrm flipV="1">
            <a:off x="4730750" y="3797300"/>
            <a:ext cx="0" cy="20574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23" name="Rectangle 47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Example:  Alternative Optimal Solutions</a:t>
            </a:r>
          </a:p>
        </p:txBody>
      </p:sp>
      <p:sp>
        <p:nvSpPr>
          <p:cNvPr id="255024" name="Rectangle 48"/>
          <p:cNvSpPr>
            <a:spLocks noChangeArrowheads="1"/>
          </p:cNvSpPr>
          <p:nvPr/>
        </p:nvSpPr>
        <p:spPr bwMode="auto">
          <a:xfrm rot="20127">
            <a:off x="4213225" y="3051175"/>
            <a:ext cx="19907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238" tIns="61912" rIns="122238" bIns="61912">
            <a:spAutoFit/>
          </a:bodyPr>
          <a:lstStyle/>
          <a:p>
            <a:pPr algn="l" defTabSz="1592263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 4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+ 6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grpSp>
        <p:nvGrpSpPr>
          <p:cNvPr id="255028" name="Group 52"/>
          <p:cNvGrpSpPr>
            <a:grpSpLocks/>
          </p:cNvGrpSpPr>
          <p:nvPr/>
        </p:nvGrpSpPr>
        <p:grpSpPr bwMode="auto">
          <a:xfrm rot="-243405">
            <a:off x="2011363" y="2882900"/>
            <a:ext cx="2405062" cy="1901825"/>
            <a:chOff x="1998" y="2005"/>
            <a:chExt cx="2278" cy="1758"/>
          </a:xfrm>
        </p:grpSpPr>
        <p:sp>
          <p:nvSpPr>
            <p:cNvPr id="255025" name="Line 49"/>
            <p:cNvSpPr>
              <a:spLocks noChangeShapeType="1"/>
            </p:cNvSpPr>
            <p:nvPr/>
          </p:nvSpPr>
          <p:spPr bwMode="auto">
            <a:xfrm flipV="1">
              <a:off x="4091" y="3509"/>
              <a:ext cx="185" cy="23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127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26" name="Line 50"/>
            <p:cNvSpPr>
              <a:spLocks noChangeShapeType="1"/>
            </p:cNvSpPr>
            <p:nvPr/>
          </p:nvSpPr>
          <p:spPr bwMode="auto">
            <a:xfrm>
              <a:off x="1998" y="2235"/>
              <a:ext cx="2109" cy="1528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027" name="Line 51"/>
            <p:cNvSpPr>
              <a:spLocks noChangeShapeType="1"/>
            </p:cNvSpPr>
            <p:nvPr/>
          </p:nvSpPr>
          <p:spPr bwMode="auto">
            <a:xfrm flipV="1">
              <a:off x="2003" y="2005"/>
              <a:ext cx="185" cy="23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127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5029" name="Line 53"/>
          <p:cNvSpPr>
            <a:spLocks noChangeShapeType="1"/>
          </p:cNvSpPr>
          <p:nvPr/>
        </p:nvSpPr>
        <p:spPr bwMode="auto">
          <a:xfrm flipH="1">
            <a:off x="3803650" y="3506788"/>
            <a:ext cx="460375" cy="817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30" name="Oval 54"/>
          <p:cNvSpPr>
            <a:spLocks noChangeArrowheads="1"/>
          </p:cNvSpPr>
          <p:nvPr/>
        </p:nvSpPr>
        <p:spPr bwMode="auto">
          <a:xfrm>
            <a:off x="3305175" y="4064000"/>
            <a:ext cx="93663" cy="889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31" name="Oval 55"/>
          <p:cNvSpPr>
            <a:spLocks noChangeArrowheads="1"/>
          </p:cNvSpPr>
          <p:nvPr/>
        </p:nvSpPr>
        <p:spPr bwMode="auto">
          <a:xfrm>
            <a:off x="1928813" y="3197225"/>
            <a:ext cx="93662" cy="936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5032" name="Text Box 56"/>
          <p:cNvSpPr txBox="1">
            <a:spLocks noChangeArrowheads="1"/>
          </p:cNvSpPr>
          <p:nvPr/>
        </p:nvSpPr>
        <p:spPr bwMode="auto">
          <a:xfrm>
            <a:off x="1957388" y="3306763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</a:p>
        </p:txBody>
      </p:sp>
      <p:sp>
        <p:nvSpPr>
          <p:cNvPr id="255033" name="Text Box 57"/>
          <p:cNvSpPr txBox="1">
            <a:spLocks noChangeArrowheads="1"/>
          </p:cNvSpPr>
          <p:nvPr/>
        </p:nvSpPr>
        <p:spPr bwMode="auto">
          <a:xfrm>
            <a:off x="3278188" y="3725863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B</a:t>
            </a:r>
          </a:p>
        </p:txBody>
      </p:sp>
      <p:grpSp>
        <p:nvGrpSpPr>
          <p:cNvPr id="50" name="Group 52"/>
          <p:cNvGrpSpPr>
            <a:grpSpLocks/>
          </p:cNvGrpSpPr>
          <p:nvPr/>
        </p:nvGrpSpPr>
        <p:grpSpPr bwMode="auto">
          <a:xfrm rot="-243405">
            <a:off x="2000700" y="3775172"/>
            <a:ext cx="2674285" cy="2211223"/>
            <a:chOff x="1998" y="2005"/>
            <a:chExt cx="2533" cy="2044"/>
          </a:xfrm>
        </p:grpSpPr>
        <p:sp>
          <p:nvSpPr>
            <p:cNvPr id="51" name="Line 49"/>
            <p:cNvSpPr>
              <a:spLocks noChangeShapeType="1"/>
            </p:cNvSpPr>
            <p:nvPr/>
          </p:nvSpPr>
          <p:spPr bwMode="auto">
            <a:xfrm flipV="1">
              <a:off x="4091" y="3509"/>
              <a:ext cx="185" cy="23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127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1998" y="2235"/>
              <a:ext cx="2533" cy="1814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 flipV="1">
              <a:off x="2003" y="2005"/>
              <a:ext cx="185" cy="23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 type="triangle" w="med" len="med"/>
            </a:ln>
            <a:effectLst>
              <a:outerShdw dist="127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" name="Line 50"/>
          <p:cNvSpPr>
            <a:spLocks noChangeShapeType="1"/>
          </p:cNvSpPr>
          <p:nvPr/>
        </p:nvSpPr>
        <p:spPr bwMode="auto">
          <a:xfrm rot="21356595">
            <a:off x="2142465" y="3736846"/>
            <a:ext cx="2674285" cy="1962406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 Cases</a:t>
            </a:r>
          </a:p>
        </p:txBody>
      </p:sp>
      <p:sp>
        <p:nvSpPr>
          <p:cNvPr id="256003" name="Rectangle 3"/>
          <p:cNvSpPr>
            <a:spLocks noChangeArrowheads="1"/>
          </p:cNvSpPr>
          <p:nvPr/>
        </p:nvSpPr>
        <p:spPr bwMode="auto">
          <a:xfrm>
            <a:off x="687388" y="1009650"/>
            <a:ext cx="7943850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Infeasibility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No solution to the LP problem satisfies all the constraints, including the non-negativity conditions.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Graphically, this means a feasible region does not exist.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Causes include:</a:t>
            </a:r>
          </a:p>
          <a:p>
            <a:pPr marL="1143000" lvl="2" indent="-2286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A formulation error has been made.</a:t>
            </a:r>
          </a:p>
          <a:p>
            <a:pPr marL="1143000" lvl="2" indent="-2286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Management’s expectations are too high.</a:t>
            </a:r>
          </a:p>
          <a:p>
            <a:pPr marL="1143000" lvl="2" indent="-228600" algn="l">
              <a:spcBef>
                <a:spcPct val="20000"/>
              </a:spcBef>
              <a:buClr>
                <a:srgbClr val="66FFFF"/>
              </a:buClr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Too many restrictions have been placed on the problem (i.e. the problem is over-constrained).</a:t>
            </a:r>
          </a:p>
        </p:txBody>
      </p:sp>
    </p:spTree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2762250" y="1619250"/>
            <a:ext cx="3657600" cy="2590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Infeasible Problem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6280150" cy="52228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Consider the following LP problem.</a:t>
            </a:r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3036888" y="1771650"/>
            <a:ext cx="3244850" cy="227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Max     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+ 6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s.t.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4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12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8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0</a:t>
            </a:r>
          </a:p>
        </p:txBody>
      </p:sp>
      <p:sp>
        <p:nvSpPr>
          <p:cNvPr id="2" name="Rectangle 1"/>
          <p:cNvSpPr/>
          <p:nvPr/>
        </p:nvSpPr>
        <p:spPr>
          <a:xfrm>
            <a:off x="1134882" y="4727807"/>
            <a:ext cx="14350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8 </a:t>
            </a:r>
            <a:r>
              <a:rPr lang="en-US" sz="2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2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096064" y="4727807"/>
            <a:ext cx="1691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 </a:t>
            </a:r>
            <a:r>
              <a:rPr lang="en-US" sz="2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4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+ 2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44198" y="4727807"/>
            <a:ext cx="13708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4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sz="2000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sz="20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0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8929" y="4727807"/>
            <a:ext cx="6607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12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60821" y="5475991"/>
            <a:ext cx="4196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16 </a:t>
            </a:r>
            <a:r>
              <a:rPr lang="en-US" sz="32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3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12: contradiction!</a:t>
            </a:r>
            <a:endParaRPr lang="en-US" sz="3600" dirty="0"/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1979629" y="3242821"/>
            <a:ext cx="2224726" cy="148498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2" idx="3"/>
          </p:cNvCxnSpPr>
          <p:nvPr/>
        </p:nvCxnSpPr>
        <p:spPr bwMode="auto">
          <a:xfrm>
            <a:off x="2569890" y="4927862"/>
            <a:ext cx="466998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/>
          <p:cNvCxnSpPr/>
          <p:nvPr/>
        </p:nvCxnSpPr>
        <p:spPr bwMode="auto">
          <a:xfrm>
            <a:off x="6183984" y="2639505"/>
            <a:ext cx="595703" cy="942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>
            <a:off x="6779687" y="2639505"/>
            <a:ext cx="0" cy="155943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6136969" y="4198983"/>
            <a:ext cx="642718" cy="517757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4939645" y="3874416"/>
            <a:ext cx="65988" cy="853391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Oval 22"/>
          <p:cNvSpPr/>
          <p:nvPr/>
        </p:nvSpPr>
        <p:spPr bwMode="auto">
          <a:xfrm>
            <a:off x="3106765" y="4722469"/>
            <a:ext cx="405352" cy="37942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6135502" y="4732811"/>
            <a:ext cx="714873" cy="3951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marR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 Antiqua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23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Infeasible Problem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903288"/>
          </a:xfrm>
          <a:noFill/>
          <a:ln/>
        </p:spPr>
        <p:txBody>
          <a:bodyPr/>
          <a:lstStyle/>
          <a:p>
            <a:r>
              <a:rPr lang="en-US"/>
              <a:t>There are no points that satisfy both constraints, so there is no feasible region (and no feasible solution). </a:t>
            </a:r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2540000" y="1858963"/>
            <a:ext cx="5111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39900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6321425" y="5384800"/>
            <a:ext cx="5111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39900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4387850" y="4011613"/>
            <a:ext cx="20447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39900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12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232275" y="2836863"/>
            <a:ext cx="17653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8588" tIns="63500" rIns="128588" bIns="63500">
            <a:spAutoFit/>
          </a:bodyPr>
          <a:lstStyle/>
          <a:p>
            <a:pPr algn="l" defTabSz="1739900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H="1">
            <a:off x="3352800" y="4338638"/>
            <a:ext cx="1065213" cy="7239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 flipH="1">
            <a:off x="3206750" y="3182938"/>
            <a:ext cx="1063625" cy="7239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Line 10"/>
          <p:cNvSpPr>
            <a:spLocks noChangeShapeType="1"/>
          </p:cNvSpPr>
          <p:nvPr/>
        </p:nvSpPr>
        <p:spPr bwMode="auto">
          <a:xfrm>
            <a:off x="2794000" y="2382838"/>
            <a:ext cx="0" cy="3271837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2790825" y="5653088"/>
            <a:ext cx="3502025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2800350" y="4445000"/>
            <a:ext cx="957263" cy="1192213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>
            <a:off x="2800350" y="3233738"/>
            <a:ext cx="1311275" cy="240347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3294063" y="5724525"/>
            <a:ext cx="30384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     </a:t>
            </a:r>
            <a:r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      </a:t>
            </a:r>
            <a:r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      </a:t>
            </a:r>
            <a:r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     </a:t>
            </a:r>
            <a:r>
              <a:rPr lang="en-US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405063" y="423545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2405063" y="300355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grpSp>
        <p:nvGrpSpPr>
          <p:cNvPr id="30769" name="Group 49"/>
          <p:cNvGrpSpPr>
            <a:grpSpLocks/>
          </p:cNvGrpSpPr>
          <p:nvPr/>
        </p:nvGrpSpPr>
        <p:grpSpPr bwMode="auto">
          <a:xfrm>
            <a:off x="2727325" y="2603500"/>
            <a:ext cx="119063" cy="2749550"/>
            <a:chOff x="1670" y="1744"/>
            <a:chExt cx="75" cy="1732"/>
          </a:xfrm>
        </p:grpSpPr>
        <p:sp>
          <p:nvSpPr>
            <p:cNvPr id="30741" name="Line 21"/>
            <p:cNvSpPr>
              <a:spLocks noChangeShapeType="1"/>
            </p:cNvSpPr>
            <p:nvPr/>
          </p:nvSpPr>
          <p:spPr bwMode="auto">
            <a:xfrm flipV="1">
              <a:off x="1670" y="174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2" name="Line 22"/>
            <p:cNvSpPr>
              <a:spLocks noChangeShapeType="1"/>
            </p:cNvSpPr>
            <p:nvPr/>
          </p:nvSpPr>
          <p:spPr bwMode="auto">
            <a:xfrm flipV="1">
              <a:off x="1670" y="213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3" name="Line 23"/>
            <p:cNvSpPr>
              <a:spLocks noChangeShapeType="1"/>
            </p:cNvSpPr>
            <p:nvPr/>
          </p:nvSpPr>
          <p:spPr bwMode="auto">
            <a:xfrm flipV="1">
              <a:off x="1670" y="251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4" name="Line 24"/>
            <p:cNvSpPr>
              <a:spLocks noChangeShapeType="1"/>
            </p:cNvSpPr>
            <p:nvPr/>
          </p:nvSpPr>
          <p:spPr bwMode="auto">
            <a:xfrm flipV="1">
              <a:off x="1670" y="2708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5" name="Line 25"/>
            <p:cNvSpPr>
              <a:spLocks noChangeShapeType="1"/>
            </p:cNvSpPr>
            <p:nvPr/>
          </p:nvSpPr>
          <p:spPr bwMode="auto">
            <a:xfrm flipV="1">
              <a:off x="1670" y="290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6" name="Line 26"/>
            <p:cNvSpPr>
              <a:spLocks noChangeShapeType="1"/>
            </p:cNvSpPr>
            <p:nvPr/>
          </p:nvSpPr>
          <p:spPr bwMode="auto">
            <a:xfrm flipV="1">
              <a:off x="1670" y="309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 flipV="1">
              <a:off x="1670" y="328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Line 28"/>
            <p:cNvSpPr>
              <a:spLocks noChangeShapeType="1"/>
            </p:cNvSpPr>
            <p:nvPr/>
          </p:nvSpPr>
          <p:spPr bwMode="auto">
            <a:xfrm flipV="1">
              <a:off x="1670" y="347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Line 29"/>
            <p:cNvSpPr>
              <a:spLocks noChangeShapeType="1"/>
            </p:cNvSpPr>
            <p:nvPr/>
          </p:nvSpPr>
          <p:spPr bwMode="auto">
            <a:xfrm flipV="1">
              <a:off x="1670" y="193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0" name="Line 30"/>
            <p:cNvSpPr>
              <a:spLocks noChangeShapeType="1"/>
            </p:cNvSpPr>
            <p:nvPr/>
          </p:nvSpPr>
          <p:spPr bwMode="auto">
            <a:xfrm flipV="1">
              <a:off x="1670" y="2322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53" name="Rectangle 33"/>
          <p:cNvSpPr>
            <a:spLocks noChangeArrowheads="1"/>
          </p:cNvSpPr>
          <p:nvPr/>
        </p:nvSpPr>
        <p:spPr bwMode="auto">
          <a:xfrm>
            <a:off x="2405063" y="4835525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0754" name="Rectangle 34"/>
          <p:cNvSpPr>
            <a:spLocks noChangeArrowheads="1"/>
          </p:cNvSpPr>
          <p:nvPr/>
        </p:nvSpPr>
        <p:spPr bwMode="auto">
          <a:xfrm>
            <a:off x="2405063" y="361315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grpSp>
        <p:nvGrpSpPr>
          <p:cNvPr id="30770" name="Group 50"/>
          <p:cNvGrpSpPr>
            <a:grpSpLocks/>
          </p:cNvGrpSpPr>
          <p:nvPr/>
        </p:nvGrpSpPr>
        <p:grpSpPr bwMode="auto">
          <a:xfrm>
            <a:off x="3113088" y="5592763"/>
            <a:ext cx="2992437" cy="138112"/>
            <a:chOff x="1913" y="3523"/>
            <a:chExt cx="1885" cy="87"/>
          </a:xfrm>
        </p:grpSpPr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 rot="5400000" flipV="1">
              <a:off x="3754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7" name="Line 37"/>
            <p:cNvSpPr>
              <a:spLocks noChangeShapeType="1"/>
            </p:cNvSpPr>
            <p:nvPr/>
          </p:nvSpPr>
          <p:spPr bwMode="auto">
            <a:xfrm rot="5400000" flipV="1">
              <a:off x="3333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 rot="5400000" flipV="1">
              <a:off x="2914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Line 39"/>
            <p:cNvSpPr>
              <a:spLocks noChangeShapeType="1"/>
            </p:cNvSpPr>
            <p:nvPr/>
          </p:nvSpPr>
          <p:spPr bwMode="auto">
            <a:xfrm rot="5400000" flipV="1">
              <a:off x="2705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0" name="Line 40"/>
            <p:cNvSpPr>
              <a:spLocks noChangeShapeType="1"/>
            </p:cNvSpPr>
            <p:nvPr/>
          </p:nvSpPr>
          <p:spPr bwMode="auto">
            <a:xfrm rot="5400000" flipV="1">
              <a:off x="2495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1" name="Line 41"/>
            <p:cNvSpPr>
              <a:spLocks noChangeShapeType="1"/>
            </p:cNvSpPr>
            <p:nvPr/>
          </p:nvSpPr>
          <p:spPr bwMode="auto">
            <a:xfrm rot="5400000" flipV="1">
              <a:off x="2280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2" name="Line 42"/>
            <p:cNvSpPr>
              <a:spLocks noChangeShapeType="1"/>
            </p:cNvSpPr>
            <p:nvPr/>
          </p:nvSpPr>
          <p:spPr bwMode="auto">
            <a:xfrm rot="5400000" flipV="1">
              <a:off x="2079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3" name="Line 43"/>
            <p:cNvSpPr>
              <a:spLocks noChangeShapeType="1"/>
            </p:cNvSpPr>
            <p:nvPr/>
          </p:nvSpPr>
          <p:spPr bwMode="auto">
            <a:xfrm rot="5400000" flipV="1">
              <a:off x="1869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4" name="Line 44"/>
            <p:cNvSpPr>
              <a:spLocks noChangeShapeType="1"/>
            </p:cNvSpPr>
            <p:nvPr/>
          </p:nvSpPr>
          <p:spPr bwMode="auto">
            <a:xfrm rot="5400000" flipV="1">
              <a:off x="3542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5" name="Line 45"/>
            <p:cNvSpPr>
              <a:spLocks noChangeShapeType="1"/>
            </p:cNvSpPr>
            <p:nvPr/>
          </p:nvSpPr>
          <p:spPr bwMode="auto">
            <a:xfrm rot="5400000" flipV="1">
              <a:off x="3125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68" name="Rectangle 48"/>
          <p:cNvSpPr>
            <a:spLocks noChangeArrowheads="1"/>
          </p:cNvSpPr>
          <p:nvPr/>
        </p:nvSpPr>
        <p:spPr bwMode="auto">
          <a:xfrm>
            <a:off x="2262188" y="2393950"/>
            <a:ext cx="4603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</p:spTree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Rectangle 2"/>
          <p:cNvSpPr>
            <a:spLocks noChangeArrowheads="1"/>
          </p:cNvSpPr>
          <p:nvPr/>
        </p:nvSpPr>
        <p:spPr bwMode="auto">
          <a:xfrm>
            <a:off x="685800" y="52388"/>
            <a:ext cx="7772400" cy="81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CC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ctr"/>
          <a:lstStyle/>
          <a:p>
            <a:r>
              <a:rPr lang="en-US" sz="28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 Cases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687388" y="1009650"/>
            <a:ext cx="7778750" cy="341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Char char="n"/>
            </a:pPr>
            <a:r>
              <a:rPr lang="en-US" sz="2400">
                <a:solidFill>
                  <a:srgbClr val="66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Unbounded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The solution to a maximization LP problem is unbounded if the value of the solution may be made indefinitely large without violating any of the constraints.</a:t>
            </a:r>
          </a:p>
          <a:p>
            <a:pPr marL="742950" lvl="1" indent="-285750" algn="l">
              <a:spcBef>
                <a:spcPct val="20000"/>
              </a:spcBef>
              <a:buClr>
                <a:srgbClr val="66FFFF"/>
              </a:buClr>
              <a:buSzPct val="125000"/>
              <a:buFontTx/>
              <a:buChar char="•"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For real problems, this is the result of improper formulation.  (Quite likely, a constraint has been inadvertently omitted.)</a:t>
            </a:r>
          </a:p>
        </p:txBody>
      </p:sp>
    </p:spTree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2844800" y="1739900"/>
            <a:ext cx="3352800" cy="25908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Unbounded Solution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6254750" cy="53498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Consider the following LP problem.</a:t>
            </a:r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074988" y="1911350"/>
            <a:ext cx="3143250" cy="228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Max    4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s.t.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5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3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 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 sz="2400" i="1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>
                <a:effectLst>
                  <a:outerShdw blurRad="38100" dist="38100" dir="2700000" algn="tl">
                    <a:srgbClr val="000000"/>
                  </a:outerShdw>
                </a:effectLst>
              </a:rPr>
              <a:t>  0</a:t>
            </a:r>
          </a:p>
        </p:txBody>
      </p:sp>
    </p:spTree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Example:  Unbounded Solution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8020050" cy="2236788"/>
          </a:xfrm>
          <a:noFill/>
          <a:ln/>
        </p:spPr>
        <p:txBody>
          <a:bodyPr/>
          <a:lstStyle/>
          <a:p>
            <a:r>
              <a:rPr lang="en-US"/>
              <a:t>The feasible region is unbounded and the objective function line can be moved outward from the origin without bound, infinitely increasing the objective function.  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2952750" y="2211388"/>
            <a:ext cx="498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238" tIns="61912" rIns="122238" bIns="61912">
            <a:spAutoFit/>
          </a:bodyPr>
          <a:lstStyle/>
          <a:p>
            <a:pPr algn="l" defTabSz="1592263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6731000" y="5707063"/>
            <a:ext cx="4984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238" tIns="61912" rIns="122238" bIns="61912">
            <a:spAutoFit/>
          </a:bodyPr>
          <a:lstStyle/>
          <a:p>
            <a:pPr algn="l" defTabSz="1592263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2776" name="Freeform 8"/>
          <p:cNvSpPr>
            <a:spLocks/>
          </p:cNvSpPr>
          <p:nvPr/>
        </p:nvSpPr>
        <p:spPr bwMode="auto">
          <a:xfrm>
            <a:off x="3175000" y="2944813"/>
            <a:ext cx="3333750" cy="3016250"/>
          </a:xfrm>
          <a:custGeom>
            <a:avLst/>
            <a:gdLst>
              <a:gd name="T0" fmla="*/ 0 w 2100"/>
              <a:gd name="T1" fmla="*/ 0 h 1892"/>
              <a:gd name="T2" fmla="*/ 2100 w 2100"/>
              <a:gd name="T3" fmla="*/ 0 h 1892"/>
              <a:gd name="T4" fmla="*/ 2100 w 2100"/>
              <a:gd name="T5" fmla="*/ 1889 h 1892"/>
              <a:gd name="T6" fmla="*/ 1054 w 2100"/>
              <a:gd name="T7" fmla="*/ 1892 h 1892"/>
              <a:gd name="T8" fmla="*/ 316 w 2100"/>
              <a:gd name="T9" fmla="*/ 1233 h 1892"/>
              <a:gd name="T10" fmla="*/ 0 w 2100"/>
              <a:gd name="T11" fmla="*/ 409 h 1892"/>
              <a:gd name="T12" fmla="*/ 0 w 2100"/>
              <a:gd name="T13" fmla="*/ 0 h 1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00" h="1892">
                <a:moveTo>
                  <a:pt x="0" y="0"/>
                </a:moveTo>
                <a:lnTo>
                  <a:pt x="2100" y="0"/>
                </a:lnTo>
                <a:lnTo>
                  <a:pt x="2100" y="1889"/>
                </a:lnTo>
                <a:lnTo>
                  <a:pt x="1054" y="1892"/>
                </a:lnTo>
                <a:lnTo>
                  <a:pt x="316" y="1233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 flipH="1">
            <a:off x="3475038" y="3378200"/>
            <a:ext cx="804862" cy="835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4197350" y="3019425"/>
            <a:ext cx="17526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238" tIns="61912" rIns="122238" bIns="61912">
            <a:spAutoFit/>
          </a:bodyPr>
          <a:lstStyle/>
          <a:p>
            <a:pPr algn="l" defTabSz="1592263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8</a:t>
            </a:r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6070600" y="4757738"/>
            <a:ext cx="16129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238" tIns="61912" rIns="122238" bIns="61912">
            <a:spAutoFit/>
          </a:bodyPr>
          <a:lstStyle/>
          <a:p>
            <a:pPr algn="l" defTabSz="1592263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u="sng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5</a:t>
            </a:r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 rot="2116439">
            <a:off x="3902075" y="4249738"/>
            <a:ext cx="1990725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2238" tIns="61912" rIns="122238" bIns="61912">
            <a:spAutoFit/>
          </a:bodyPr>
          <a:lstStyle/>
          <a:p>
            <a:pPr algn="l" defTabSz="1592263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Max  4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+ 5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H="1">
            <a:off x="4743450" y="5116513"/>
            <a:ext cx="1331913" cy="6588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>
            <a:off x="3175000" y="2770188"/>
            <a:ext cx="0" cy="3205162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28398" dir="1593903" algn="ctr" rotWithShape="0">
                    <a:srgbClr val="00000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3181350" y="5965825"/>
            <a:ext cx="3473450" cy="95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28398" dir="1593903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3171825" y="4470400"/>
            <a:ext cx="1665288" cy="147637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Line 18"/>
          <p:cNvSpPr>
            <a:spLocks noChangeShapeType="1"/>
          </p:cNvSpPr>
          <p:nvPr/>
        </p:nvSpPr>
        <p:spPr bwMode="auto">
          <a:xfrm>
            <a:off x="3162300" y="3556000"/>
            <a:ext cx="904875" cy="2409825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9" name="Rectangle 21"/>
          <p:cNvSpPr>
            <a:spLocks noChangeArrowheads="1"/>
          </p:cNvSpPr>
          <p:nvPr/>
        </p:nvSpPr>
        <p:spPr bwMode="auto">
          <a:xfrm>
            <a:off x="2824163" y="397510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</p:txBody>
      </p:sp>
      <p:sp>
        <p:nvSpPr>
          <p:cNvPr id="32790" name="Rectangle 22"/>
          <p:cNvSpPr>
            <a:spLocks noChangeArrowheads="1"/>
          </p:cNvSpPr>
          <p:nvPr/>
        </p:nvSpPr>
        <p:spPr bwMode="auto">
          <a:xfrm>
            <a:off x="2824163" y="336550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</p:txBody>
      </p:sp>
      <p:grpSp>
        <p:nvGrpSpPr>
          <p:cNvPr id="32795" name="Group 27"/>
          <p:cNvGrpSpPr>
            <a:grpSpLocks/>
          </p:cNvGrpSpPr>
          <p:nvPr/>
        </p:nvGrpSpPr>
        <p:grpSpPr bwMode="auto">
          <a:xfrm>
            <a:off x="3121025" y="2946400"/>
            <a:ext cx="119063" cy="2749550"/>
            <a:chOff x="1670" y="1744"/>
            <a:chExt cx="75" cy="1732"/>
          </a:xfrm>
        </p:grpSpPr>
        <p:sp>
          <p:nvSpPr>
            <p:cNvPr id="32796" name="Line 28"/>
            <p:cNvSpPr>
              <a:spLocks noChangeShapeType="1"/>
            </p:cNvSpPr>
            <p:nvPr/>
          </p:nvSpPr>
          <p:spPr bwMode="auto">
            <a:xfrm flipV="1">
              <a:off x="1670" y="174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7" name="Line 29"/>
            <p:cNvSpPr>
              <a:spLocks noChangeShapeType="1"/>
            </p:cNvSpPr>
            <p:nvPr/>
          </p:nvSpPr>
          <p:spPr bwMode="auto">
            <a:xfrm flipV="1">
              <a:off x="1670" y="2131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8" name="Line 30"/>
            <p:cNvSpPr>
              <a:spLocks noChangeShapeType="1"/>
            </p:cNvSpPr>
            <p:nvPr/>
          </p:nvSpPr>
          <p:spPr bwMode="auto">
            <a:xfrm flipV="1">
              <a:off x="1670" y="251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99" name="Line 31"/>
            <p:cNvSpPr>
              <a:spLocks noChangeShapeType="1"/>
            </p:cNvSpPr>
            <p:nvPr/>
          </p:nvSpPr>
          <p:spPr bwMode="auto">
            <a:xfrm flipV="1">
              <a:off x="1670" y="2708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Line 32"/>
            <p:cNvSpPr>
              <a:spLocks noChangeShapeType="1"/>
            </p:cNvSpPr>
            <p:nvPr/>
          </p:nvSpPr>
          <p:spPr bwMode="auto">
            <a:xfrm flipV="1">
              <a:off x="1670" y="2900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1" name="Line 33"/>
            <p:cNvSpPr>
              <a:spLocks noChangeShapeType="1"/>
            </p:cNvSpPr>
            <p:nvPr/>
          </p:nvSpPr>
          <p:spPr bwMode="auto">
            <a:xfrm flipV="1">
              <a:off x="1670" y="309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2" name="Line 34"/>
            <p:cNvSpPr>
              <a:spLocks noChangeShapeType="1"/>
            </p:cNvSpPr>
            <p:nvPr/>
          </p:nvSpPr>
          <p:spPr bwMode="auto">
            <a:xfrm flipV="1">
              <a:off x="1670" y="3284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3" name="Line 35"/>
            <p:cNvSpPr>
              <a:spLocks noChangeShapeType="1"/>
            </p:cNvSpPr>
            <p:nvPr/>
          </p:nvSpPr>
          <p:spPr bwMode="auto">
            <a:xfrm flipV="1">
              <a:off x="1670" y="3476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4" name="Line 36"/>
            <p:cNvSpPr>
              <a:spLocks noChangeShapeType="1"/>
            </p:cNvSpPr>
            <p:nvPr/>
          </p:nvSpPr>
          <p:spPr bwMode="auto">
            <a:xfrm flipV="1">
              <a:off x="1670" y="1939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5" name="Line 37"/>
            <p:cNvSpPr>
              <a:spLocks noChangeShapeType="1"/>
            </p:cNvSpPr>
            <p:nvPr/>
          </p:nvSpPr>
          <p:spPr bwMode="auto">
            <a:xfrm flipV="1">
              <a:off x="1670" y="2322"/>
              <a:ext cx="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684463" y="2743200"/>
            <a:ext cx="4603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sp>
        <p:nvSpPr>
          <p:cNvPr id="32808" name="Rectangle 40"/>
          <p:cNvSpPr>
            <a:spLocks noChangeArrowheads="1"/>
          </p:cNvSpPr>
          <p:nvPr/>
        </p:nvSpPr>
        <p:spPr bwMode="auto">
          <a:xfrm>
            <a:off x="3694113" y="5981700"/>
            <a:ext cx="30384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       </a:t>
            </a:r>
            <a:r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       </a:t>
            </a:r>
            <a:r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6       </a:t>
            </a:r>
            <a:r>
              <a:rPr lang="en-US" sz="1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      </a:t>
            </a:r>
            <a:r>
              <a:rPr lang="en-US" sz="12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</a:p>
        </p:txBody>
      </p:sp>
      <p:grpSp>
        <p:nvGrpSpPr>
          <p:cNvPr id="32809" name="Group 41"/>
          <p:cNvGrpSpPr>
            <a:grpSpLocks/>
          </p:cNvGrpSpPr>
          <p:nvPr/>
        </p:nvGrpSpPr>
        <p:grpSpPr bwMode="auto">
          <a:xfrm>
            <a:off x="3513138" y="5888038"/>
            <a:ext cx="2992437" cy="138112"/>
            <a:chOff x="1913" y="3523"/>
            <a:chExt cx="1885" cy="87"/>
          </a:xfrm>
        </p:grpSpPr>
        <p:sp>
          <p:nvSpPr>
            <p:cNvPr id="32810" name="Line 42"/>
            <p:cNvSpPr>
              <a:spLocks noChangeShapeType="1"/>
            </p:cNvSpPr>
            <p:nvPr/>
          </p:nvSpPr>
          <p:spPr bwMode="auto">
            <a:xfrm rot="5400000" flipV="1">
              <a:off x="3754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1" name="Line 43"/>
            <p:cNvSpPr>
              <a:spLocks noChangeShapeType="1"/>
            </p:cNvSpPr>
            <p:nvPr/>
          </p:nvSpPr>
          <p:spPr bwMode="auto">
            <a:xfrm rot="5400000" flipV="1">
              <a:off x="3333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2" name="Line 44"/>
            <p:cNvSpPr>
              <a:spLocks noChangeShapeType="1"/>
            </p:cNvSpPr>
            <p:nvPr/>
          </p:nvSpPr>
          <p:spPr bwMode="auto">
            <a:xfrm rot="5400000" flipV="1">
              <a:off x="2914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3" name="Line 45"/>
            <p:cNvSpPr>
              <a:spLocks noChangeShapeType="1"/>
            </p:cNvSpPr>
            <p:nvPr/>
          </p:nvSpPr>
          <p:spPr bwMode="auto">
            <a:xfrm rot="5400000" flipV="1">
              <a:off x="2705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4" name="Line 46"/>
            <p:cNvSpPr>
              <a:spLocks noChangeShapeType="1"/>
            </p:cNvSpPr>
            <p:nvPr/>
          </p:nvSpPr>
          <p:spPr bwMode="auto">
            <a:xfrm rot="5400000" flipV="1">
              <a:off x="2495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5" name="Line 47"/>
            <p:cNvSpPr>
              <a:spLocks noChangeShapeType="1"/>
            </p:cNvSpPr>
            <p:nvPr/>
          </p:nvSpPr>
          <p:spPr bwMode="auto">
            <a:xfrm rot="5400000" flipV="1">
              <a:off x="2280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6" name="Line 48"/>
            <p:cNvSpPr>
              <a:spLocks noChangeShapeType="1"/>
            </p:cNvSpPr>
            <p:nvPr/>
          </p:nvSpPr>
          <p:spPr bwMode="auto">
            <a:xfrm rot="5400000" flipV="1">
              <a:off x="2079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7" name="Line 49"/>
            <p:cNvSpPr>
              <a:spLocks noChangeShapeType="1"/>
            </p:cNvSpPr>
            <p:nvPr/>
          </p:nvSpPr>
          <p:spPr bwMode="auto">
            <a:xfrm rot="5400000" flipV="1">
              <a:off x="1869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8" name="Line 50"/>
            <p:cNvSpPr>
              <a:spLocks noChangeShapeType="1"/>
            </p:cNvSpPr>
            <p:nvPr/>
          </p:nvSpPr>
          <p:spPr bwMode="auto">
            <a:xfrm rot="5400000" flipV="1">
              <a:off x="3542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19" name="Line 51"/>
            <p:cNvSpPr>
              <a:spLocks noChangeShapeType="1"/>
            </p:cNvSpPr>
            <p:nvPr/>
          </p:nvSpPr>
          <p:spPr bwMode="auto">
            <a:xfrm rot="5400000" flipV="1">
              <a:off x="3125" y="3567"/>
              <a:ext cx="8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820" name="Rectangle 52"/>
          <p:cNvSpPr>
            <a:spLocks noChangeArrowheads="1"/>
          </p:cNvSpPr>
          <p:nvPr/>
        </p:nvSpPr>
        <p:spPr bwMode="auto">
          <a:xfrm>
            <a:off x="2824163" y="456565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2821" name="Rectangle 53"/>
          <p:cNvSpPr>
            <a:spLocks noChangeArrowheads="1"/>
          </p:cNvSpPr>
          <p:nvPr/>
        </p:nvSpPr>
        <p:spPr bwMode="auto">
          <a:xfrm>
            <a:off x="2824163" y="5175250"/>
            <a:ext cx="320675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2787" name="Line 19"/>
          <p:cNvSpPr>
            <a:spLocks noChangeShapeType="1"/>
          </p:cNvSpPr>
          <p:nvPr/>
        </p:nvSpPr>
        <p:spPr bwMode="auto">
          <a:xfrm flipV="1">
            <a:off x="6494463" y="5570538"/>
            <a:ext cx="293687" cy="3730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171825" y="3548063"/>
            <a:ext cx="3348038" cy="242570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2" name="Line 54"/>
          <p:cNvSpPr>
            <a:spLocks noChangeShapeType="1"/>
          </p:cNvSpPr>
          <p:nvPr/>
        </p:nvSpPr>
        <p:spPr bwMode="auto">
          <a:xfrm flipV="1">
            <a:off x="3179763" y="3182938"/>
            <a:ext cx="293687" cy="373062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 type="triangle" w="med" len="med"/>
          </a:ln>
          <a:effectLst>
            <a:outerShdw dist="127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End of Chapter 2</a:t>
            </a:r>
          </a:p>
        </p:txBody>
      </p:sp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3754438" y="2740025"/>
            <a:ext cx="1585912" cy="1641475"/>
            <a:chOff x="2305" y="1846"/>
            <a:chExt cx="999" cy="1034"/>
          </a:xfrm>
        </p:grpSpPr>
        <p:sp>
          <p:nvSpPr>
            <p:cNvPr id="33803" name="AutoShape 11"/>
            <p:cNvSpPr>
              <a:spLocks noChangeArrowheads="1"/>
            </p:cNvSpPr>
            <p:nvPr/>
          </p:nvSpPr>
          <p:spPr bwMode="auto">
            <a:xfrm>
              <a:off x="2321" y="1862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AutoShape 12"/>
            <p:cNvSpPr>
              <a:spLocks noChangeArrowheads="1"/>
            </p:cNvSpPr>
            <p:nvPr/>
          </p:nvSpPr>
          <p:spPr bwMode="auto">
            <a:xfrm>
              <a:off x="2305" y="1846"/>
              <a:ext cx="983" cy="1018"/>
            </a:xfrm>
            <a:prstGeom prst="roundRect">
              <a:avLst>
                <a:gd name="adj" fmla="val 11949"/>
              </a:avLst>
            </a:prstGeom>
            <a:noFill/>
            <a:ln w="50800">
              <a:solidFill>
                <a:srgbClr val="66FFFF"/>
              </a:solidFill>
              <a:round/>
              <a:headEnd/>
              <a:tailEnd/>
            </a:ln>
            <a:effectLst>
              <a:outerShdw dist="1796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05" name="Freeform 13"/>
          <p:cNvSpPr>
            <a:spLocks/>
          </p:cNvSpPr>
          <p:nvPr/>
        </p:nvSpPr>
        <p:spPr bwMode="auto">
          <a:xfrm>
            <a:off x="3922713" y="1854200"/>
            <a:ext cx="1682750" cy="2670175"/>
          </a:xfrm>
          <a:custGeom>
            <a:avLst/>
            <a:gdLst>
              <a:gd name="T0" fmla="*/ 238 w 2119"/>
              <a:gd name="T1" fmla="*/ 1569 h 3364"/>
              <a:gd name="T2" fmla="*/ 0 w 2119"/>
              <a:gd name="T3" fmla="*/ 2480 h 3364"/>
              <a:gd name="T4" fmla="*/ 819 w 2119"/>
              <a:gd name="T5" fmla="*/ 3364 h 3364"/>
              <a:gd name="T6" fmla="*/ 2119 w 2119"/>
              <a:gd name="T7" fmla="*/ 392 h 3364"/>
              <a:gd name="T8" fmla="*/ 2119 w 2119"/>
              <a:gd name="T9" fmla="*/ 0 h 3364"/>
              <a:gd name="T10" fmla="*/ 668 w 2119"/>
              <a:gd name="T11" fmla="*/ 2506 h 3364"/>
              <a:gd name="T12" fmla="*/ 238 w 2119"/>
              <a:gd name="T13" fmla="*/ 1569 h 33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19" h="3364">
                <a:moveTo>
                  <a:pt x="238" y="1569"/>
                </a:moveTo>
                <a:lnTo>
                  <a:pt x="0" y="2480"/>
                </a:lnTo>
                <a:lnTo>
                  <a:pt x="819" y="3364"/>
                </a:lnTo>
                <a:lnTo>
                  <a:pt x="2119" y="392"/>
                </a:lnTo>
                <a:lnTo>
                  <a:pt x="2119" y="0"/>
                </a:lnTo>
                <a:lnTo>
                  <a:pt x="668" y="2506"/>
                </a:lnTo>
                <a:lnTo>
                  <a:pt x="238" y="1569"/>
                </a:lnTo>
                <a:close/>
              </a:path>
            </a:pathLst>
          </a:custGeom>
          <a:gradFill rotWithShape="0">
            <a:gsLst>
              <a:gs pos="0">
                <a:srgbClr val="666699">
                  <a:gamma/>
                  <a:shade val="46275"/>
                  <a:invGamma/>
                </a:srgbClr>
              </a:gs>
              <a:gs pos="50000">
                <a:srgbClr val="666699"/>
              </a:gs>
              <a:gs pos="100000">
                <a:srgbClr val="666699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>
            <a:outerShdw dist="1796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Programming (LP) Problem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451728"/>
            <a:ext cx="8020050" cy="3229810"/>
          </a:xfrm>
        </p:spPr>
        <p:txBody>
          <a:bodyPr/>
          <a:lstStyle/>
          <a:p>
            <a:r>
              <a:rPr lang="en-US" dirty="0"/>
              <a:t>If both the objective function and the constraints are linear, the problem is referred to as a </a:t>
            </a:r>
            <a:r>
              <a:rPr lang="en-US" u="sng" dirty="0"/>
              <a:t>linear programming problem</a:t>
            </a:r>
            <a:r>
              <a:rPr lang="en-US" dirty="0"/>
              <a:t>.</a:t>
            </a:r>
            <a:endParaRPr lang="en-US" u="sng" dirty="0"/>
          </a:p>
          <a:p>
            <a:r>
              <a:rPr lang="en-US" u="sng" dirty="0"/>
              <a:t>Linear functions</a:t>
            </a:r>
            <a:r>
              <a:rPr lang="en-US" dirty="0"/>
              <a:t> are functions in which each variable appears in a separate term raised to the first power and is multiplied by a constant (which could be 0).</a:t>
            </a:r>
          </a:p>
          <a:p>
            <a:r>
              <a:rPr lang="en-US" u="sng" dirty="0"/>
              <a:t>Linear constraints</a:t>
            </a:r>
            <a:r>
              <a:rPr lang="en-US" dirty="0"/>
              <a:t> are linear functions of the decision variables that are restricted to be "less than or equal to", "equal to", or "greater than or equal to" a constant.</a:t>
            </a:r>
          </a:p>
          <a:p>
            <a:r>
              <a:rPr lang="en-US" dirty="0"/>
              <a:t>The </a:t>
            </a:r>
            <a:r>
              <a:rPr lang="en-US" u="sng" dirty="0"/>
              <a:t>graphical solution method</a:t>
            </a:r>
            <a:r>
              <a:rPr lang="en-US" dirty="0"/>
              <a:t> can be used to solve a linear program with two variables.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450520" y="866775"/>
                <a:ext cx="3256918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20" y="866775"/>
                <a:ext cx="3256918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2060" t="-25000" r="-2247" b="-5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84350" y="1595438"/>
            <a:ext cx="3905250" cy="294640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1:  A Simple Maximization Problem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388" y="1009650"/>
            <a:ext cx="2762250" cy="534988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LP Formulation</a:t>
            </a:r>
            <a:endParaRPr lang="en-US"/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2109788" y="1771650"/>
            <a:ext cx="3333750" cy="273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Max       5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+ 7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endParaRPr lang="en-US" sz="24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s.t.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6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2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19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     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+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&lt;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8</a:t>
            </a: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endParaRPr lang="en-US" sz="10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l">
              <a:spcBef>
                <a:spcPct val="20000"/>
              </a:spcBef>
              <a:buClr>
                <a:srgbClr val="66FFFF"/>
              </a:buClr>
              <a:buSzPct val="75000"/>
              <a:buFont typeface="Monotype Sorts" pitchFamily="2" charset="2"/>
              <a:buNone/>
            </a:pP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0  and  </a:t>
            </a:r>
            <a:r>
              <a:rPr lang="en-US" sz="2400" i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0</a:t>
            </a: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6208713" y="1550988"/>
            <a:ext cx="1430337" cy="8477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Objective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Function</a:t>
            </a: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6056313" y="2630488"/>
            <a:ext cx="1698625" cy="8477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“Regular”</a:t>
            </a:r>
          </a:p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Constraints</a:t>
            </a:r>
          </a:p>
        </p:txBody>
      </p:sp>
      <p:sp>
        <p:nvSpPr>
          <p:cNvPr id="24584" name="AutoShape 8"/>
          <p:cNvSpPr>
            <a:spLocks noChangeArrowheads="1"/>
          </p:cNvSpPr>
          <p:nvPr/>
        </p:nvSpPr>
        <p:spPr bwMode="auto">
          <a:xfrm>
            <a:off x="5889625" y="3697288"/>
            <a:ext cx="2162175" cy="84772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808080">
                  <a:gamma/>
                  <a:shade val="46275"/>
                  <a:invGamma/>
                </a:srgbClr>
              </a:gs>
              <a:gs pos="50000">
                <a:srgbClr val="808080"/>
              </a:gs>
              <a:gs pos="100000">
                <a:srgbClr val="808080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solidFill>
              <a:srgbClr val="FFFFFF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Non-negativity</a:t>
            </a:r>
          </a:p>
          <a:p>
            <a:pPr algn="l"/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 Constraints</a:t>
            </a: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4597400" y="1981200"/>
            <a:ext cx="161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5207000" y="4127500"/>
            <a:ext cx="673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4589" name="Group 13"/>
          <p:cNvGrpSpPr>
            <a:grpSpLocks/>
          </p:cNvGrpSpPr>
          <p:nvPr/>
        </p:nvGrpSpPr>
        <p:grpSpPr bwMode="auto">
          <a:xfrm>
            <a:off x="5308600" y="2400300"/>
            <a:ext cx="749300" cy="1320800"/>
            <a:chOff x="3344" y="1512"/>
            <a:chExt cx="472" cy="832"/>
          </a:xfrm>
        </p:grpSpPr>
        <p:sp>
          <p:nvSpPr>
            <p:cNvPr id="24585" name="AutoShape 9"/>
            <p:cNvSpPr>
              <a:spLocks/>
            </p:cNvSpPr>
            <p:nvPr/>
          </p:nvSpPr>
          <p:spPr bwMode="auto">
            <a:xfrm>
              <a:off x="3344" y="1512"/>
              <a:ext cx="216" cy="832"/>
            </a:xfrm>
            <a:prstGeom prst="rightBrace">
              <a:avLst>
                <a:gd name="adj1" fmla="val 3209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Line 12"/>
            <p:cNvSpPr>
              <a:spLocks noChangeShapeType="1"/>
            </p:cNvSpPr>
            <p:nvPr/>
          </p:nvSpPr>
          <p:spPr bwMode="auto">
            <a:xfrm flipV="1">
              <a:off x="3544" y="1928"/>
              <a:ext cx="2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nimBg="1"/>
      <p:bldP spid="24583" grpId="0" animBg="1"/>
      <p:bldP spid="24584" grpId="0" animBg="1"/>
      <p:bldP spid="24586" grpId="0" animBg="1"/>
      <p:bldP spid="2458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32" name="Rectangle 32"/>
          <p:cNvSpPr>
            <a:spLocks noChangeArrowheads="1"/>
          </p:cNvSpPr>
          <p:nvPr/>
        </p:nvSpPr>
        <p:spPr bwMode="auto">
          <a:xfrm>
            <a:off x="2070100" y="1943100"/>
            <a:ext cx="2717800" cy="3848100"/>
          </a:xfrm>
          <a:prstGeom prst="rect">
            <a:avLst/>
          </a:pr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166688"/>
            <a:ext cx="7475537" cy="585787"/>
          </a:xfrm>
          <a:noFill/>
          <a:ln/>
        </p:spPr>
        <p:txBody>
          <a:bodyPr/>
          <a:lstStyle/>
          <a:p>
            <a:r>
              <a:rPr lang="en-US"/>
              <a:t>Example 1:  Graphical Solution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1011238"/>
            <a:ext cx="3998912" cy="5540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First Constraint Graphed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649413" y="1384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V="1">
            <a:off x="4794250" y="19367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4908550" y="2794000"/>
            <a:ext cx="6223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044700" y="19240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Rectangle 26"/>
          <p:cNvSpPr>
            <a:spLocks noChangeArrowheads="1"/>
          </p:cNvSpPr>
          <p:nvPr/>
        </p:nvSpPr>
        <p:spPr bwMode="auto">
          <a:xfrm>
            <a:off x="5611813" y="2551113"/>
            <a:ext cx="935037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 6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5267325" y="491490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(6, 0)</a:t>
            </a:r>
            <a:endParaRPr lang="en-US">
              <a:solidFill>
                <a:srgbClr val="FFFFFF"/>
              </a:solidFill>
              <a:effectLst/>
            </a:endParaRPr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 flipH="1">
            <a:off x="4895850" y="5346700"/>
            <a:ext cx="361950" cy="3619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25635" name="Line 35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6" name="Line 36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7" name="Line 37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8" name="Line 38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39" name="Line 39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0" name="Line 40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1" name="Line 41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42" name="Line 42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56" name="Group 56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25655" name="Group 55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25645" name="Line 45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6" name="Line 46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7" name="Line 47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8" name="Line 48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9" name="Line 49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0" name="Line 50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1" name="Line 51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52" name="Line 52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53" name="Line 53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54" name="Line 54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57" name="Text Box 57"/>
          <p:cNvSpPr txBox="1">
            <a:spLocks noChangeArrowheads="1"/>
          </p:cNvSpPr>
          <p:nvPr/>
        </p:nvSpPr>
        <p:spPr bwMode="auto">
          <a:xfrm>
            <a:off x="2347913" y="3184525"/>
            <a:ext cx="21669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Shaded region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contains all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feasible points</a:t>
            </a:r>
          </a:p>
          <a:p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this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751513" y="3732383"/>
                <a:ext cx="86607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13" y="3732383"/>
                <a:ext cx="866071" cy="338554"/>
              </a:xfrm>
              <a:prstGeom prst="rect">
                <a:avLst/>
              </a:prstGeom>
              <a:blipFill rotWithShape="0">
                <a:blip r:embed="rId3"/>
                <a:stretch>
                  <a:fillRect l="-7692" r="-559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2" grpId="0" animBg="1"/>
      <p:bldP spid="25610" grpId="0" animBg="1"/>
      <p:bldP spid="25612" grpId="0" animBg="1"/>
      <p:bldP spid="25626" grpId="0"/>
      <p:bldP spid="25628" grpId="0"/>
      <p:bldP spid="25629" grpId="0" animBg="1"/>
      <p:bldP spid="2565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85" name="Freeform 45"/>
          <p:cNvSpPr>
            <a:spLocks/>
          </p:cNvSpPr>
          <p:nvPr/>
        </p:nvSpPr>
        <p:spPr bwMode="auto">
          <a:xfrm>
            <a:off x="2070100" y="3060700"/>
            <a:ext cx="4381500" cy="2730500"/>
          </a:xfrm>
          <a:custGeom>
            <a:avLst/>
            <a:gdLst>
              <a:gd name="T0" fmla="*/ 0 w 2736"/>
              <a:gd name="T1" fmla="*/ 1720 h 1720"/>
              <a:gd name="T2" fmla="*/ 0 w 2736"/>
              <a:gd name="T3" fmla="*/ 0 h 1720"/>
              <a:gd name="T4" fmla="*/ 2736 w 2736"/>
              <a:gd name="T5" fmla="*/ 1720 h 1720"/>
              <a:gd name="T6" fmla="*/ 0 w 2736"/>
              <a:gd name="T7" fmla="*/ 1720 h 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36" h="1720">
                <a:moveTo>
                  <a:pt x="0" y="1720"/>
                </a:moveTo>
                <a:lnTo>
                  <a:pt x="0" y="0"/>
                </a:lnTo>
                <a:lnTo>
                  <a:pt x="2736" y="1720"/>
                </a:lnTo>
                <a:lnTo>
                  <a:pt x="0" y="172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title"/>
          </p:nvPr>
        </p:nvSpPr>
        <p:spPr>
          <a:xfrm>
            <a:off x="836613" y="166688"/>
            <a:ext cx="7475537" cy="5857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Example 1:  Graphical Solution</a:t>
            </a:r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0088" y="1011238"/>
            <a:ext cx="4545012" cy="5921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Second Constraint Graphed</a:t>
            </a:r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2038350" y="3035300"/>
            <a:ext cx="4445000" cy="276225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662488" y="3303588"/>
            <a:ext cx="1939925" cy="423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19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1649413" y="1384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38251" name="Rectangle 11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 flipH="1">
            <a:off x="2178050" y="2597150"/>
            <a:ext cx="431800" cy="406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>
            <a:off x="2044700" y="19240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2587625" y="2192338"/>
            <a:ext cx="115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(0, 6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1/3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</a:t>
            </a:r>
            <a:endParaRPr lang="en-US">
              <a:solidFill>
                <a:srgbClr val="FFFFFF"/>
              </a:solidFill>
              <a:effectLst/>
            </a:endParaRPr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 flipH="1">
            <a:off x="4210050" y="3702050"/>
            <a:ext cx="520700" cy="584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2" name="Line 32"/>
          <p:cNvSpPr>
            <a:spLocks noChangeShapeType="1"/>
          </p:cNvSpPr>
          <p:nvPr/>
        </p:nvSpPr>
        <p:spPr bwMode="auto">
          <a:xfrm flipH="1">
            <a:off x="6489700" y="5321300"/>
            <a:ext cx="431800" cy="4064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6854825" y="4878388"/>
            <a:ext cx="1171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(9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18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Symbol" pitchFamily="18" charset="2"/>
              </a:rPr>
              <a:t>1/2</a:t>
            </a:r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0)</a:t>
            </a:r>
            <a:endParaRPr lang="en-US">
              <a:solidFill>
                <a:srgbClr val="FFFFFF"/>
              </a:solidFill>
              <a:effectLst/>
            </a:endParaRPr>
          </a:p>
        </p:txBody>
      </p:sp>
      <p:sp>
        <p:nvSpPr>
          <p:cNvPr id="138282" name="Text Box 42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8283" name="Text Box 43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grpSp>
        <p:nvGrpSpPr>
          <p:cNvPr id="138286" name="Group 46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138287" name="Line 47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8" name="Line 48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89" name="Line 49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0" name="Line 50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1" name="Line 51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2" name="Line 52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3" name="Line 53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294" name="Line 54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258" name="Line 18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8295" name="Group 55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138296" name="Group 56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38297" name="Line 57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98" name="Line 58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299" name="Line 59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00" name="Line 60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01" name="Line 61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02" name="Line 62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03" name="Line 63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304" name="Line 64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8305" name="Line 65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306" name="Line 66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307" name="Text Box 67"/>
          <p:cNvSpPr txBox="1">
            <a:spLocks noChangeArrowheads="1"/>
          </p:cNvSpPr>
          <p:nvPr/>
        </p:nvSpPr>
        <p:spPr bwMode="auto">
          <a:xfrm>
            <a:off x="2360613" y="4200525"/>
            <a:ext cx="21669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Shaded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region contains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all feasible points</a:t>
            </a:r>
          </a:p>
          <a:p>
            <a:pPr algn="l"/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for this constraint</a:t>
            </a:r>
          </a:p>
        </p:txBody>
      </p:sp>
      <p:sp>
        <p:nvSpPr>
          <p:cNvPr id="40" name="Rectangle 9"/>
          <p:cNvSpPr>
            <a:spLocks noChangeArrowheads="1"/>
          </p:cNvSpPr>
          <p:nvPr/>
        </p:nvSpPr>
        <p:spPr bwMode="auto">
          <a:xfrm>
            <a:off x="5862179" y="2349955"/>
            <a:ext cx="2427288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+ 3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≤ 19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85" grpId="0" animBg="1"/>
      <p:bldP spid="138248" grpId="0" animBg="1"/>
      <p:bldP spid="138249" grpId="0"/>
      <p:bldP spid="138255" grpId="0" animBg="1"/>
      <p:bldP spid="138270" grpId="0"/>
      <p:bldP spid="138271" grpId="0" animBg="1"/>
      <p:bldP spid="138272" grpId="0" animBg="1"/>
      <p:bldP spid="138273" grpId="0"/>
      <p:bldP spid="138307" grpId="0"/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8" name="Rectangle 4"/>
          <p:cNvSpPr>
            <a:spLocks noGrp="1" noChangeArrowheads="1"/>
          </p:cNvSpPr>
          <p:nvPr>
            <p:ph type="title"/>
          </p:nvPr>
        </p:nvSpPr>
        <p:spPr>
          <a:xfrm>
            <a:off x="836613" y="166688"/>
            <a:ext cx="7475537" cy="5857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/>
              <a:t>Example 1:  Graphical Solution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700088" y="1011238"/>
            <a:ext cx="4418012" cy="541337"/>
          </a:xfrm>
          <a:noFill/>
          <a:ln/>
        </p:spPr>
        <p:txBody>
          <a:bodyPr/>
          <a:lstStyle/>
          <a:p>
            <a:r>
              <a:rPr lang="en-US">
                <a:solidFill>
                  <a:srgbClr val="66FFFF"/>
                </a:solidFill>
              </a:rPr>
              <a:t>Third Constraint Graphed</a:t>
            </a:r>
          </a:p>
        </p:txBody>
      </p:sp>
      <p:sp>
        <p:nvSpPr>
          <p:cNvPr id="139274" name="Rectangle 10"/>
          <p:cNvSpPr>
            <a:spLocks noChangeArrowheads="1"/>
          </p:cNvSpPr>
          <p:nvPr/>
        </p:nvSpPr>
        <p:spPr bwMode="auto">
          <a:xfrm>
            <a:off x="1649413" y="1384300"/>
            <a:ext cx="5873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139275" name="Rectangle 11"/>
          <p:cNvSpPr>
            <a:spLocks noChangeArrowheads="1"/>
          </p:cNvSpPr>
          <p:nvPr/>
        </p:nvSpPr>
        <p:spPr bwMode="auto">
          <a:xfrm>
            <a:off x="7059613" y="5561013"/>
            <a:ext cx="4349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sz="2400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H="1">
            <a:off x="3654425" y="3302000"/>
            <a:ext cx="393700" cy="4445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79" name="Line 15"/>
          <p:cNvSpPr>
            <a:spLocks noChangeShapeType="1"/>
          </p:cNvSpPr>
          <p:nvPr/>
        </p:nvSpPr>
        <p:spPr bwMode="auto">
          <a:xfrm flipH="1">
            <a:off x="5810250" y="5437188"/>
            <a:ext cx="317500" cy="292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>
            <a:off x="2044700" y="1936750"/>
            <a:ext cx="0" cy="38735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90" name="Rectangle 26"/>
          <p:cNvSpPr>
            <a:spLocks noChangeArrowheads="1"/>
          </p:cNvSpPr>
          <p:nvPr/>
        </p:nvSpPr>
        <p:spPr bwMode="auto">
          <a:xfrm>
            <a:off x="4043363" y="2933700"/>
            <a:ext cx="1549400" cy="42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=  8</a:t>
            </a:r>
          </a:p>
        </p:txBody>
      </p:sp>
      <p:sp>
        <p:nvSpPr>
          <p:cNvPr id="139294" name="Line 30"/>
          <p:cNvSpPr>
            <a:spLocks noChangeShapeType="1"/>
          </p:cNvSpPr>
          <p:nvPr/>
        </p:nvSpPr>
        <p:spPr bwMode="auto">
          <a:xfrm flipH="1">
            <a:off x="2135188" y="1992313"/>
            <a:ext cx="317500" cy="2921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9295" name="Text Box 31"/>
          <p:cNvSpPr txBox="1">
            <a:spLocks noChangeArrowheads="1"/>
          </p:cNvSpPr>
          <p:nvPr/>
        </p:nvSpPr>
        <p:spPr bwMode="auto">
          <a:xfrm>
            <a:off x="2509838" y="165735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(0, 8)</a:t>
            </a:r>
          </a:p>
        </p:txBody>
      </p:sp>
      <p:sp>
        <p:nvSpPr>
          <p:cNvPr id="139296" name="Text Box 32"/>
          <p:cNvSpPr txBox="1">
            <a:spLocks noChangeArrowheads="1"/>
          </p:cNvSpPr>
          <p:nvPr/>
        </p:nvSpPr>
        <p:spPr bwMode="auto">
          <a:xfrm>
            <a:off x="6116638" y="5092700"/>
            <a:ext cx="7905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(8, 0)</a:t>
            </a:r>
          </a:p>
        </p:txBody>
      </p:sp>
      <p:sp>
        <p:nvSpPr>
          <p:cNvPr id="139299" name="Text Box 35"/>
          <p:cNvSpPr txBox="1">
            <a:spLocks noChangeArrowheads="1"/>
          </p:cNvSpPr>
          <p:nvPr/>
        </p:nvSpPr>
        <p:spPr bwMode="auto">
          <a:xfrm>
            <a:off x="1660525" y="2130425"/>
            <a:ext cx="3111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  <a:p>
            <a:endParaRPr lang="en-US" sz="90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139300" name="Text Box 36"/>
          <p:cNvSpPr txBox="1">
            <a:spLocks noChangeArrowheads="1"/>
          </p:cNvSpPr>
          <p:nvPr/>
        </p:nvSpPr>
        <p:spPr bwMode="auto">
          <a:xfrm>
            <a:off x="2251075" y="5889625"/>
            <a:ext cx="4692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1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2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3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4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5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6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7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8     </a:t>
            </a:r>
            <a:r>
              <a:rPr lang="en-US" sz="100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9     10</a:t>
            </a:r>
          </a:p>
        </p:txBody>
      </p:sp>
      <p:sp>
        <p:nvSpPr>
          <p:cNvPr id="139301" name="Freeform 37"/>
          <p:cNvSpPr>
            <a:spLocks/>
          </p:cNvSpPr>
          <p:nvPr/>
        </p:nvSpPr>
        <p:spPr bwMode="auto">
          <a:xfrm>
            <a:off x="2057400" y="2362200"/>
            <a:ext cx="3657600" cy="3429000"/>
          </a:xfrm>
          <a:custGeom>
            <a:avLst/>
            <a:gdLst>
              <a:gd name="T0" fmla="*/ 0 w 2264"/>
              <a:gd name="T1" fmla="*/ 2160 h 2160"/>
              <a:gd name="T2" fmla="*/ 0 w 2264"/>
              <a:gd name="T3" fmla="*/ 0 h 2160"/>
              <a:gd name="T4" fmla="*/ 2264 w 2264"/>
              <a:gd name="T5" fmla="*/ 2160 h 2160"/>
              <a:gd name="T6" fmla="*/ 0 w 2264"/>
              <a:gd name="T7" fmla="*/ 2160 h 2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64" h="2160">
                <a:moveTo>
                  <a:pt x="0" y="2160"/>
                </a:moveTo>
                <a:lnTo>
                  <a:pt x="0" y="0"/>
                </a:lnTo>
                <a:lnTo>
                  <a:pt x="2264" y="2160"/>
                </a:lnTo>
                <a:lnTo>
                  <a:pt x="0" y="216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>
            <a:off x="2038350" y="2336800"/>
            <a:ext cx="3708400" cy="346710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302" name="Group 38"/>
          <p:cNvGrpSpPr>
            <a:grpSpLocks/>
          </p:cNvGrpSpPr>
          <p:nvPr/>
        </p:nvGrpSpPr>
        <p:grpSpPr bwMode="auto">
          <a:xfrm>
            <a:off x="1968500" y="2311400"/>
            <a:ext cx="139700" cy="3111500"/>
            <a:chOff x="1200" y="1536"/>
            <a:chExt cx="88" cy="1960"/>
          </a:xfrm>
        </p:grpSpPr>
        <p:sp>
          <p:nvSpPr>
            <p:cNvPr id="139303" name="Line 39"/>
            <p:cNvSpPr>
              <a:spLocks noChangeShapeType="1"/>
            </p:cNvSpPr>
            <p:nvPr/>
          </p:nvSpPr>
          <p:spPr bwMode="auto">
            <a:xfrm flipV="1">
              <a:off x="1200" y="15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4" name="Line 40"/>
            <p:cNvSpPr>
              <a:spLocks noChangeShapeType="1"/>
            </p:cNvSpPr>
            <p:nvPr/>
          </p:nvSpPr>
          <p:spPr bwMode="auto">
            <a:xfrm flipV="1">
              <a:off x="1200" y="18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5" name="Line 41"/>
            <p:cNvSpPr>
              <a:spLocks noChangeShapeType="1"/>
            </p:cNvSpPr>
            <p:nvPr/>
          </p:nvSpPr>
          <p:spPr bwMode="auto">
            <a:xfrm flipV="1">
              <a:off x="1200" y="20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6" name="Line 42"/>
            <p:cNvSpPr>
              <a:spLocks noChangeShapeType="1"/>
            </p:cNvSpPr>
            <p:nvPr/>
          </p:nvSpPr>
          <p:spPr bwMode="auto">
            <a:xfrm flipV="1">
              <a:off x="1200" y="237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7" name="Line 43"/>
            <p:cNvSpPr>
              <a:spLocks noChangeShapeType="1"/>
            </p:cNvSpPr>
            <p:nvPr/>
          </p:nvSpPr>
          <p:spPr bwMode="auto">
            <a:xfrm flipV="1">
              <a:off x="1200" y="265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8" name="Line 44"/>
            <p:cNvSpPr>
              <a:spLocks noChangeShapeType="1"/>
            </p:cNvSpPr>
            <p:nvPr/>
          </p:nvSpPr>
          <p:spPr bwMode="auto">
            <a:xfrm flipV="1">
              <a:off x="1200" y="293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09" name="Line 45"/>
            <p:cNvSpPr>
              <a:spLocks noChangeShapeType="1"/>
            </p:cNvSpPr>
            <p:nvPr/>
          </p:nvSpPr>
          <p:spPr bwMode="auto">
            <a:xfrm flipV="1">
              <a:off x="1200" y="321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10" name="Line 46"/>
            <p:cNvSpPr>
              <a:spLocks noChangeShapeType="1"/>
            </p:cNvSpPr>
            <p:nvPr/>
          </p:nvSpPr>
          <p:spPr bwMode="auto">
            <a:xfrm flipV="1">
              <a:off x="1200" y="3496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282" name="Line 18"/>
          <p:cNvSpPr>
            <a:spLocks noChangeShapeType="1"/>
          </p:cNvSpPr>
          <p:nvPr/>
        </p:nvSpPr>
        <p:spPr bwMode="auto">
          <a:xfrm>
            <a:off x="2038350" y="5803900"/>
            <a:ext cx="48641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9311" name="Group 47"/>
          <p:cNvGrpSpPr>
            <a:grpSpLocks/>
          </p:cNvGrpSpPr>
          <p:nvPr/>
        </p:nvGrpSpPr>
        <p:grpSpPr bwMode="auto">
          <a:xfrm>
            <a:off x="2424113" y="5745163"/>
            <a:ext cx="4294187" cy="146050"/>
            <a:chOff x="1447" y="3659"/>
            <a:chExt cx="2705" cy="92"/>
          </a:xfrm>
        </p:grpSpPr>
        <p:grpSp>
          <p:nvGrpSpPr>
            <p:cNvPr id="139312" name="Group 48"/>
            <p:cNvGrpSpPr>
              <a:grpSpLocks/>
            </p:cNvGrpSpPr>
            <p:nvPr/>
          </p:nvGrpSpPr>
          <p:grpSpPr bwMode="auto">
            <a:xfrm>
              <a:off x="1447" y="3663"/>
              <a:ext cx="2096" cy="88"/>
              <a:chOff x="1447" y="3663"/>
              <a:chExt cx="2096" cy="88"/>
            </a:xfrm>
          </p:grpSpPr>
          <p:sp>
            <p:nvSpPr>
              <p:cNvPr id="139313" name="Line 49"/>
              <p:cNvSpPr>
                <a:spLocks noChangeShapeType="1"/>
              </p:cNvSpPr>
              <p:nvPr/>
            </p:nvSpPr>
            <p:spPr bwMode="auto">
              <a:xfrm rot="5400000" flipV="1">
                <a:off x="3499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14" name="Line 50"/>
              <p:cNvSpPr>
                <a:spLocks noChangeShapeType="1"/>
              </p:cNvSpPr>
              <p:nvPr/>
            </p:nvSpPr>
            <p:spPr bwMode="auto">
              <a:xfrm rot="5400000" flipV="1">
                <a:off x="32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15" name="Line 51"/>
              <p:cNvSpPr>
                <a:spLocks noChangeShapeType="1"/>
              </p:cNvSpPr>
              <p:nvPr/>
            </p:nvSpPr>
            <p:spPr bwMode="auto">
              <a:xfrm rot="5400000" flipV="1">
                <a:off x="2900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16" name="Line 52"/>
              <p:cNvSpPr>
                <a:spLocks noChangeShapeType="1"/>
              </p:cNvSpPr>
              <p:nvPr/>
            </p:nvSpPr>
            <p:spPr bwMode="auto">
              <a:xfrm rot="5400000" flipV="1">
                <a:off x="26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17" name="Line 53"/>
              <p:cNvSpPr>
                <a:spLocks noChangeShapeType="1"/>
              </p:cNvSpPr>
              <p:nvPr/>
            </p:nvSpPr>
            <p:spPr bwMode="auto">
              <a:xfrm rot="5400000" flipV="1">
                <a:off x="2301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18" name="Line 54"/>
              <p:cNvSpPr>
                <a:spLocks noChangeShapeType="1"/>
              </p:cNvSpPr>
              <p:nvPr/>
            </p:nvSpPr>
            <p:spPr bwMode="auto">
              <a:xfrm rot="5400000" flipV="1">
                <a:off x="20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19" name="Line 55"/>
              <p:cNvSpPr>
                <a:spLocks noChangeShapeType="1"/>
              </p:cNvSpPr>
              <p:nvPr/>
            </p:nvSpPr>
            <p:spPr bwMode="auto">
              <a:xfrm rot="5400000" flipV="1">
                <a:off x="1702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320" name="Line 56"/>
              <p:cNvSpPr>
                <a:spLocks noChangeShapeType="1"/>
              </p:cNvSpPr>
              <p:nvPr/>
            </p:nvSpPr>
            <p:spPr bwMode="auto">
              <a:xfrm rot="5400000" flipV="1">
                <a:off x="1403" y="3707"/>
                <a:ext cx="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>
                <a:outerShdw dist="17961" dir="2700000" algn="ctr" rotWithShape="0">
                  <a:srgbClr val="000000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321" name="Line 57"/>
            <p:cNvSpPr>
              <a:spLocks noChangeShapeType="1"/>
            </p:cNvSpPr>
            <p:nvPr/>
          </p:nvSpPr>
          <p:spPr bwMode="auto">
            <a:xfrm rot="5400000" flipV="1">
              <a:off x="3800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322" name="Line 58"/>
            <p:cNvSpPr>
              <a:spLocks noChangeShapeType="1"/>
            </p:cNvSpPr>
            <p:nvPr/>
          </p:nvSpPr>
          <p:spPr bwMode="auto">
            <a:xfrm rot="5400000" flipV="1">
              <a:off x="4108" y="3703"/>
              <a:ext cx="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dist="17961" dir="2700000" algn="ctr" rotWithShape="0">
                <a:srgbClr val="0000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9323" name="Text Box 59"/>
          <p:cNvSpPr txBox="1">
            <a:spLocks noChangeArrowheads="1"/>
          </p:cNvSpPr>
          <p:nvPr/>
        </p:nvSpPr>
        <p:spPr bwMode="auto">
          <a:xfrm>
            <a:off x="2297113" y="4200525"/>
            <a:ext cx="2166937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Shaded</a:t>
            </a: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region contains</a:t>
            </a: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all feasible points</a:t>
            </a:r>
          </a:p>
          <a:p>
            <a:pPr algn="l"/>
            <a:r>
              <a:rPr lang="en-US" sz="2000">
                <a:effectLst>
                  <a:outerShdw blurRad="38100" dist="38100" dir="2700000" algn="tl">
                    <a:srgbClr val="000000"/>
                  </a:outerShdw>
                </a:effectLst>
              </a:rPr>
              <a:t>for this constraint</a:t>
            </a:r>
          </a:p>
        </p:txBody>
      </p:sp>
      <p:sp>
        <p:nvSpPr>
          <p:cNvPr id="40" name="Rectangle 26"/>
          <p:cNvSpPr>
            <a:spLocks noChangeArrowheads="1"/>
          </p:cNvSpPr>
          <p:nvPr/>
        </p:nvSpPr>
        <p:spPr bwMode="auto">
          <a:xfrm>
            <a:off x="4853782" y="3988593"/>
            <a:ext cx="1545296" cy="428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+ </a:t>
            </a:r>
            <a:r>
              <a:rPr lang="en-US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  <a:r>
              <a:rPr lang="en-US" baseline="-2500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≤  8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7" grpId="0" animBg="1"/>
      <p:bldP spid="139279" grpId="0" animBg="1"/>
      <p:bldP spid="139290" grpId="0"/>
      <p:bldP spid="139294" grpId="0" animBg="1"/>
      <p:bldP spid="139295" grpId="0"/>
      <p:bldP spid="139296" grpId="0"/>
      <p:bldP spid="139301" grpId="0" animBg="1"/>
      <p:bldP spid="139271" grpId="0" animBg="1"/>
      <p:bldP spid="139323" grpId="0"/>
      <p:bldP spid="4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356&quot;/&gt;&lt;/object&gt;&lt;object type=&quot;3&quot; unique_id=&quot;10005&quot;&gt;&lt;property id=&quot;20148&quot; value=&quot;5&quot;/&gt;&lt;property id=&quot;20300&quot; value=&quot;Slide 2 - &amp;quot;Chapter 2&amp;#x0D;&amp;#x0A;An Introduction to Linear Programming&amp;quot;&quot;/&gt;&lt;property id=&quot;20307&quot; value=&quot;257&quot;/&gt;&lt;/object&gt;&lt;object type=&quot;3&quot; unique_id=&quot;10006&quot;&gt;&lt;property id=&quot;20148&quot; value=&quot;5&quot;/&gt;&lt;property id=&quot;20300&quot; value=&quot;Slide 3&quot;/&gt;&lt;property id=&quot;20307&quot; value=&quot;344&quot;/&gt;&lt;/object&gt;&lt;object type=&quot;3&quot; unique_id=&quot;10007&quot;&gt;&lt;property id=&quot;20148&quot; value=&quot;5&quot;/&gt;&lt;property id=&quot;20300&quot; value=&quot;Slide 4 - &amp;quot;Linear Programming (LP) Problem&amp;quot;&quot;/&gt;&lt;property id=&quot;20307&quot; value=&quot;341&quot;/&gt;&lt;/object&gt;&lt;object type=&quot;3&quot; unique_id=&quot;10008&quot;&gt;&lt;property id=&quot;20148&quot; value=&quot;5&quot;/&gt;&lt;property id=&quot;20300&quot; value=&quot;Slide 5 - &amp;quot;Linear Programming (LP) Problem&amp;quot;&quot;/&gt;&lt;property id=&quot;20307&quot; value=&quot;340&quot;/&gt;&lt;/object&gt;&lt;object type=&quot;3&quot; unique_id=&quot;10009&quot;&gt;&lt;property id=&quot;20148&quot; value=&quot;5&quot;/&gt;&lt;property id=&quot;20300&quot; value=&quot;Slide 6 - &amp;quot;Problem Formulation&amp;quot;&quot;/&gt;&lt;property id=&quot;20307&quot; value=&quot;302&quot;/&gt;&lt;/object&gt;&lt;object type=&quot;3&quot; unique_id=&quot;10010&quot;&gt;&lt;property id=&quot;20148&quot; value=&quot;5&quot;/&gt;&lt;property id=&quot;20300&quot; value=&quot;Slide 7 - &amp;quot;Guidelines for Model Formulation&amp;quot;&quot;/&gt;&lt;property id=&quot;20307&quot; value=&quot;303&quot;/&gt;&lt;/object&gt;&lt;object type=&quot;3&quot; unique_id=&quot;10011&quot;&gt;&lt;property id=&quot;20148&quot; value=&quot;5&quot;/&gt;&lt;property id=&quot;20300&quot; value=&quot;Slide 8 - &amp;quot;Example 1:  A Simple Maximization Problem&amp;quot;&quot;/&gt;&lt;property id=&quot;20307&quot; value=&quot;276&quot;/&gt;&lt;/object&gt;&lt;object type=&quot;3&quot; unique_id=&quot;10012&quot;&gt;&lt;property id=&quot;20148&quot; value=&quot;5&quot;/&gt;&lt;property id=&quot;20300&quot; value=&quot;Slide 9 - &amp;quot;Example 1:  Graphical Solution&amp;quot;&quot;/&gt;&lt;property id=&quot;20307&quot; value=&quot;277&quot;/&gt;&lt;/object&gt;&lt;object type=&quot;3&quot; unique_id=&quot;10013&quot;&gt;&lt;property id=&quot;20148&quot; value=&quot;5&quot;/&gt;&lt;property id=&quot;20300&quot; value=&quot;Slide 10 - &amp;quot;Example 1:  Graphical Solution&amp;quot;&quot;/&gt;&lt;property id=&quot;20307&quot; value=&quot;322&quot;/&gt;&lt;/object&gt;&lt;object type=&quot;3&quot; unique_id=&quot;10014&quot;&gt;&lt;property id=&quot;20148&quot; value=&quot;5&quot;/&gt;&lt;property id=&quot;20300&quot; value=&quot;Slide 11 - &amp;quot;Example 1:  Graphical Solution&amp;quot;&quot;/&gt;&lt;property id=&quot;20307&quot; value=&quot;323&quot;/&gt;&lt;/object&gt;&lt;object type=&quot;3&quot; unique_id=&quot;10015&quot;&gt;&lt;property id=&quot;20148&quot; value=&quot;5&quot;/&gt;&lt;property id=&quot;20300&quot; value=&quot;Slide 12 - &amp;quot;Example 1:  Graphical Solution&amp;quot;&quot;/&gt;&lt;property id=&quot;20307&quot; value=&quot;326&quot;/&gt;&lt;/object&gt;&lt;object type=&quot;3&quot; unique_id=&quot;10016&quot;&gt;&lt;property id=&quot;20148&quot; value=&quot;5&quot;/&gt;&lt;property id=&quot;20300&quot; value=&quot;Slide 13 - &amp;quot;Example 1:  Graphical Solution&amp;quot;&quot;/&gt;&lt;property id=&quot;20307&quot; value=&quot;327&quot;/&gt;&lt;/object&gt;&lt;object type=&quot;3&quot; unique_id=&quot;10017&quot;&gt;&lt;property id=&quot;20148&quot; value=&quot;5&quot;/&gt;&lt;property id=&quot;20300&quot; value=&quot;Slide 14&quot;/&gt;&lt;property id=&quot;20307&quot; value=&quot;343&quot;/&gt;&lt;/object&gt;&lt;object type=&quot;3&quot; unique_id=&quot;10018&quot;&gt;&lt;property id=&quot;20148&quot; value=&quot;5&quot;/&gt;&lt;property id=&quot;20300&quot; value=&quot;Slide 15 - &amp;quot;Example 1:  Graphical Solution&amp;quot;&quot;/&gt;&lt;property id=&quot;20307&quot; value=&quot;328&quot;/&gt;&lt;/object&gt;&lt;object type=&quot;3&quot; unique_id=&quot;10019&quot;&gt;&lt;property id=&quot;20148&quot; value=&quot;5&quot;/&gt;&lt;property id=&quot;20300&quot; value=&quot;Slide 16 - &amp;quot;Summary of the Graphical Solution Procedure&amp;#x0D;&amp;#x0A;for Maximization Problems&amp;quot;&quot;/&gt;&lt;property id=&quot;20307&quot; value=&quot;316&quot;/&gt;&lt;/object&gt;&lt;object type=&quot;3&quot; unique_id=&quot;10020&quot;&gt;&lt;property id=&quot;20148&quot; value=&quot;5&quot;/&gt;&lt;property id=&quot;20300&quot; value=&quot;Slide 17 - &amp;quot;Slack and Surplus Variables&amp;quot;&quot;/&gt;&lt;property id=&quot;20307&quot; value=&quot;336&quot;/&gt;&lt;/object&gt;&lt;object type=&quot;3&quot; unique_id=&quot;10021&quot;&gt;&lt;property id=&quot;20148&quot; value=&quot;5&quot;/&gt;&lt;property id=&quot;20300&quot; value=&quot;Slide 18 - &amp;quot;Slack Variables (for &amp;lt; constraints)&amp;quot;&quot;/&gt;&lt;property id=&quot;20307&quot; value=&quot;330&quot;/&gt;&lt;/object&gt;&lt;object type=&quot;3&quot; unique_id=&quot;10022&quot;&gt;&lt;property id=&quot;20148&quot; value=&quot;5&quot;/&gt;&lt;property id=&quot;20300&quot; value=&quot;Slide 19&quot;/&gt;&lt;property id=&quot;20307&quot; value=&quot;346&quot;/&gt;&lt;/object&gt;&lt;object type=&quot;3&quot; unique_id=&quot;10023&quot;&gt;&lt;property id=&quot;20148&quot; value=&quot;5&quot;/&gt;&lt;property id=&quot;20300&quot; value=&quot;Slide 20 - &amp;quot;Extreme Points and the Optimal Solution&amp;quot;&quot;/&gt;&lt;property id=&quot;20307&quot; value=&quot;331&quot;/&gt;&lt;/object&gt;&lt;object type=&quot;3&quot; unique_id=&quot;10024&quot;&gt;&lt;property id=&quot;20148&quot; value=&quot;5&quot;/&gt;&lt;property id=&quot;20300&quot; value=&quot;Slide 21 - &amp;quot;Example 1:  Extreme Points&amp;quot;&quot;/&gt;&lt;property id=&quot;20307&quot; value=&quot;332&quot;/&gt;&lt;/object&gt;&lt;object type=&quot;3&quot; unique_id=&quot;10025&quot;&gt;&lt;property id=&quot;20148&quot; value=&quot;5&quot;/&gt;&lt;property id=&quot;20300&quot; value=&quot;Slide 22 - &amp;quot;Computer Solutions&amp;quot;&quot;/&gt;&lt;property id=&quot;20307&quot; value=&quot;333&quot;/&gt;&lt;/object&gt;&lt;object type=&quot;3&quot; unique_id=&quot;10026&quot;&gt;&lt;property id=&quot;20148&quot; value=&quot;5&quot;/&gt;&lt;property id=&quot;20300&quot; value=&quot;Slide 23 - &amp;quot;Interpretation of Computer Output&amp;quot;&quot;/&gt;&lt;property id=&quot;20307&quot; value=&quot;334&quot;/&gt;&lt;/object&gt;&lt;object type=&quot;3&quot; unique_id=&quot;10027&quot;&gt;&lt;property id=&quot;20148&quot; value=&quot;5&quot;/&gt;&lt;property id=&quot;20300&quot; value=&quot;Slide 24 - &amp;quot;Example 1:  Spreadsheet Solution&amp;quot;&quot;/&gt;&lt;property id=&quot;20307&quot; value=&quot;296&quot;/&gt;&lt;/object&gt;&lt;object type=&quot;3&quot; unique_id=&quot;10028&quot;&gt;&lt;property id=&quot;20148&quot; value=&quot;5&quot;/&gt;&lt;property id=&quot;20300&quot; value=&quot;Slide 25 - &amp;quot;Example 1:  Spreadsheet Solution&amp;quot;&quot;/&gt;&lt;property id=&quot;20307&quot; value=&quot;297&quot;/&gt;&lt;/object&gt;&lt;object type=&quot;3&quot; unique_id=&quot;10029&quot;&gt;&lt;property id=&quot;20148&quot; value=&quot;5&quot;/&gt;&lt;property id=&quot;20300&quot; value=&quot;Slide 26 - &amp;quot;Example 1:  Spreadsheet Solution&amp;quot;&quot;/&gt;&lt;property id=&quot;20307&quot; value=&quot;335&quot;/&gt;&lt;/object&gt;&lt;object type=&quot;3&quot; unique_id=&quot;10030&quot;&gt;&lt;property id=&quot;20148&quot; value=&quot;5&quot;/&gt;&lt;property id=&quot;20300&quot; value=&quot;Slide 27 - &amp;quot;Example 2:  A Simple Minimization Problem&amp;quot;&quot;/&gt;&lt;property id=&quot;20307&quot; value=&quot;305&quot;/&gt;&lt;/object&gt;&lt;object type=&quot;3&quot; unique_id=&quot;10031&quot;&gt;&lt;property id=&quot;20148&quot; value=&quot;5&quot;/&gt;&lt;property id=&quot;20300&quot; value=&quot;Slide 28 - &amp;quot;Example 2:  Graphical Solution&amp;quot;&quot;/&gt;&lt;property id=&quot;20307&quot; value=&quot;306&quot;/&gt;&lt;/object&gt;&lt;object type=&quot;3&quot; unique_id=&quot;10032&quot;&gt;&lt;property id=&quot;20148&quot; value=&quot;5&quot;/&gt;&lt;property id=&quot;20300&quot; value=&quot;Slide 29 - &amp;quot;Example 2:  Graphical Solution&amp;quot;&quot;/&gt;&lt;property id=&quot;20307&quot; value=&quot;307&quot;/&gt;&lt;/object&gt;&lt;object type=&quot;3&quot; unique_id=&quot;10033&quot;&gt;&lt;property id=&quot;20148&quot; value=&quot;5&quot;/&gt;&lt;property id=&quot;20300&quot; value=&quot;Slide 30 - &amp;quot;Example 2:  Graphical Solution&amp;quot;&quot;/&gt;&lt;property id=&quot;20307&quot; value=&quot;308&quot;/&gt;&lt;/object&gt;&lt;object type=&quot;3&quot; unique_id=&quot;10034&quot;&gt;&lt;property id=&quot;20148&quot; value=&quot;5&quot;/&gt;&lt;property id=&quot;20300&quot; value=&quot;Slide 31&quot;/&gt;&lt;property id=&quot;20307&quot; value=&quot;349&quot;/&gt;&lt;/object&gt;&lt;object type=&quot;3&quot; unique_id=&quot;10035&quot;&gt;&lt;property id=&quot;20148&quot; value=&quot;5&quot;/&gt;&lt;property id=&quot;20300&quot; value=&quot;Slide 32 - &amp;quot;Example 2:  Graphical Solution&amp;quot;&quot;/&gt;&lt;property id=&quot;20307&quot; value=&quot;310&quot;/&gt;&lt;/object&gt;&lt;object type=&quot;3&quot; unique_id=&quot;10036&quot;&gt;&lt;property id=&quot;20148&quot; value=&quot;5&quot;/&gt;&lt;property id=&quot;20300&quot; value=&quot;Slide 33&quot;/&gt;&lt;property id=&quot;20307&quot; value=&quot;350&quot;/&gt;&lt;/object&gt;&lt;object type=&quot;3&quot; unique_id=&quot;10037&quot;&gt;&lt;property id=&quot;20148&quot; value=&quot;5&quot;/&gt;&lt;property id=&quot;20300&quot; value=&quot;Slide 34&quot;/&gt;&lt;property id=&quot;20307&quot; value=&quot;351&quot;/&gt;&lt;/object&gt;&lt;object type=&quot;3&quot; unique_id=&quot;10038&quot;&gt;&lt;property id=&quot;20148&quot; value=&quot;5&quot;/&gt;&lt;property id=&quot;20300&quot; value=&quot;Slide 35&quot;/&gt;&lt;property id=&quot;20307&quot; value=&quot;347&quot;/&gt;&lt;/object&gt;&lt;object type=&quot;3&quot; unique_id=&quot;10039&quot;&gt;&lt;property id=&quot;20148&quot; value=&quot;5&quot;/&gt;&lt;property id=&quot;20300&quot; value=&quot;Slide 36 - &amp;quot;Example 2:  Spreadsheet Solution&amp;quot;&quot;/&gt;&lt;property id=&quot;20307&quot; value=&quot;312&quot;/&gt;&lt;/object&gt;&lt;object type=&quot;3&quot; unique_id=&quot;10040&quot;&gt;&lt;property id=&quot;20148&quot; value=&quot;5&quot;/&gt;&lt;property id=&quot;20300&quot; value=&quot;Slide 37 - &amp;quot;Example 2:  Spreadsheet Solution&amp;quot;&quot;/&gt;&lt;property id=&quot;20307&quot; value=&quot;313&quot;/&gt;&lt;/object&gt;&lt;object type=&quot;3&quot; unique_id=&quot;10041&quot;&gt;&lt;property id=&quot;20148&quot; value=&quot;5&quot;/&gt;&lt;property id=&quot;20300&quot; value=&quot;Slide 38 - &amp;quot;Example 2:  Spreadsheet Solution&amp;quot;&quot;/&gt;&lt;property id=&quot;20307&quot; value=&quot;314&quot;/&gt;&lt;/object&gt;&lt;object type=&quot;3&quot; unique_id=&quot;10042&quot;&gt;&lt;property id=&quot;20148&quot; value=&quot;5&quot;/&gt;&lt;property id=&quot;20300&quot; value=&quot;Slide 39&quot;/&gt;&lt;property id=&quot;20307&quot; value=&quot;348&quot;/&gt;&lt;/object&gt;&lt;object type=&quot;3&quot; unique_id=&quot;10043&quot;&gt;&lt;property id=&quot;20148&quot; value=&quot;5&quot;/&gt;&lt;property id=&quot;20300&quot; value=&quot;Slide 40 - &amp;quot;Feasible Region&amp;quot;&quot;/&gt;&lt;property id=&quot;20307&quot; value=&quot;339&quot;/&gt;&lt;/object&gt;&lt;object type=&quot;3&quot; unique_id=&quot;10044&quot;&gt;&lt;property id=&quot;20148&quot; value=&quot;5&quot;/&gt;&lt;property id=&quot;20300&quot; value=&quot;Slide 41 - &amp;quot;Special Cases&amp;quot;&quot;/&gt;&lt;property id=&quot;20307&quot; value=&quot;338&quot;/&gt;&lt;/object&gt;&lt;object type=&quot;3&quot; unique_id=&quot;10045&quot;&gt;&lt;property id=&quot;20148&quot; value=&quot;5&quot;/&gt;&lt;property id=&quot;20300&quot; value=&quot;Slide 42&quot;/&gt;&lt;property id=&quot;20307&quot; value=&quot;355&quot;/&gt;&lt;/object&gt;&lt;object type=&quot;3&quot; unique_id=&quot;10046&quot;&gt;&lt;property id=&quot;20148&quot; value=&quot;5&quot;/&gt;&lt;property id=&quot;20300&quot; value=&quot;Slide 43&quot;/&gt;&lt;property id=&quot;20307&quot; value=&quot;352&quot;/&gt;&lt;/object&gt;&lt;object type=&quot;3&quot; unique_id=&quot;10047&quot;&gt;&lt;property id=&quot;20148&quot; value=&quot;5&quot;/&gt;&lt;property id=&quot;20300&quot; value=&quot;Slide 44&quot;/&gt;&lt;property id=&quot;20307&quot; value=&quot;353&quot;/&gt;&lt;/object&gt;&lt;object type=&quot;3&quot; unique_id=&quot;10048&quot;&gt;&lt;property id=&quot;20148&quot; value=&quot;5&quot;/&gt;&lt;property id=&quot;20300&quot; value=&quot;Slide 45 - &amp;quot;Example:  Infeasible Problem&amp;quot;&quot;/&gt;&lt;property id=&quot;20307&quot; value=&quot;281&quot;/&gt;&lt;/object&gt;&lt;object type=&quot;3&quot; unique_id=&quot;10049&quot;&gt;&lt;property id=&quot;20148&quot; value=&quot;5&quot;/&gt;&lt;property id=&quot;20300&quot; value=&quot;Slide 46 - &amp;quot;Example:  Infeasible Problem&amp;quot;&quot;/&gt;&lt;property id=&quot;20307&quot; value=&quot;282&quot;/&gt;&lt;/object&gt;&lt;object type=&quot;3&quot; unique_id=&quot;10050&quot;&gt;&lt;property id=&quot;20148&quot; value=&quot;5&quot;/&gt;&lt;property id=&quot;20300&quot; value=&quot;Slide 47&quot;/&gt;&lt;property id=&quot;20307&quot; value=&quot;354&quot;/&gt;&lt;/object&gt;&lt;object type=&quot;3&quot; unique_id=&quot;10051&quot;&gt;&lt;property id=&quot;20148&quot; value=&quot;5&quot;/&gt;&lt;property id=&quot;20300&quot; value=&quot;Slide 48 - &amp;quot;Example:  Unbounded Solution&amp;quot;&quot;/&gt;&lt;property id=&quot;20307&quot; value=&quot;283&quot;/&gt;&lt;/object&gt;&lt;object type=&quot;3&quot; unique_id=&quot;10052&quot;&gt;&lt;property id=&quot;20148&quot; value=&quot;5&quot;/&gt;&lt;property id=&quot;20300&quot; value=&quot;Slide 49 - &amp;quot;Example:  Unbounded Solution&amp;quot;&quot;/&gt;&lt;property id=&quot;20307&quot; value=&quot;284&quot;/&gt;&lt;/object&gt;&lt;object type=&quot;3&quot; unique_id=&quot;10053&quot;&gt;&lt;property id=&quot;20148&quot; value=&quot;5&quot;/&gt;&lt;property id=&quot;20300&quot; value=&quot;Slide 50 - &amp;quot;End of Chapter 2&amp;quot;&quot;/&gt;&lt;property id=&quot;20307&quot; value=&quot;28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EMBS2_CH06">
  <a:themeElements>
    <a:clrScheme name="">
      <a:dk1>
        <a:srgbClr val="3C0023"/>
      </a:dk1>
      <a:lt1>
        <a:srgbClr val="FFFFFF"/>
      </a:lt1>
      <a:dk2>
        <a:srgbClr val="300153"/>
      </a:dk2>
      <a:lt2>
        <a:srgbClr val="F6BF69"/>
      </a:lt2>
      <a:accent1>
        <a:srgbClr val="618FFD"/>
      </a:accent1>
      <a:accent2>
        <a:srgbClr val="B760F9"/>
      </a:accent2>
      <a:accent3>
        <a:srgbClr val="ADAAB3"/>
      </a:accent3>
      <a:accent4>
        <a:srgbClr val="DADADA"/>
      </a:accent4>
      <a:accent5>
        <a:srgbClr val="B7C6FE"/>
      </a:accent5>
      <a:accent6>
        <a:srgbClr val="A656E2"/>
      </a:accent6>
      <a:hlink>
        <a:srgbClr val="919191"/>
      </a:hlink>
      <a:folHlink>
        <a:srgbClr val="B50069"/>
      </a:folHlink>
    </a:clrScheme>
    <a:fontScheme name="EMBS2_CH06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57200" marR="0" indent="-45720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Book Antiqua" pitchFamily="18" charset="0"/>
          </a:defRPr>
        </a:defPPr>
      </a:lstStyle>
    </a:lnDef>
  </a:objectDefaults>
  <a:extraClrSchemeLst>
    <a:extraClrScheme>
      <a:clrScheme name="EMBS2_CH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BS2_CH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BS2_CH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C:\Slides\EMBS2ppt\EMBS2_CH06.PPT</Template>
  <TotalTime>23774</TotalTime>
  <Pages>30</Pages>
  <Words>2829</Words>
  <Application>Microsoft Macintosh PowerPoint</Application>
  <PresentationFormat>On-screen Show (4:3)</PresentationFormat>
  <Paragraphs>639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 Narrow</vt:lpstr>
      <vt:lpstr>Book Antiqua</vt:lpstr>
      <vt:lpstr>Cambria Math</vt:lpstr>
      <vt:lpstr>Monotype Sorts</vt:lpstr>
      <vt:lpstr>Symbol</vt:lpstr>
      <vt:lpstr>Times New Roman</vt:lpstr>
      <vt:lpstr>EMBS2_CH06</vt:lpstr>
      <vt:lpstr>PowerPoint Presentation</vt:lpstr>
      <vt:lpstr>Chapter 2 An Introduction to Linear Programming</vt:lpstr>
      <vt:lpstr>PowerPoint Presentation</vt:lpstr>
      <vt:lpstr>Linear Programming (LP) Problem</vt:lpstr>
      <vt:lpstr>Linear Programming (LP) Problem</vt:lpstr>
      <vt:lpstr>Example 1:  A Simple Maximization Problem</vt:lpstr>
      <vt:lpstr>Example 1:  Graphical Solution</vt:lpstr>
      <vt:lpstr>Example 1:  Graphical Solution</vt:lpstr>
      <vt:lpstr>Example 1:  Graphical Solution</vt:lpstr>
      <vt:lpstr>Example 1:  Graphical Solution</vt:lpstr>
      <vt:lpstr>Example 1:  Graphical Solution</vt:lpstr>
      <vt:lpstr>PowerPoint Presentation</vt:lpstr>
      <vt:lpstr>Example 1:  Graphical Solution</vt:lpstr>
      <vt:lpstr>Summary of the Graphical Solution Procedure for Maximization Problems</vt:lpstr>
      <vt:lpstr>Extreme Points and the Optimal Solution</vt:lpstr>
      <vt:lpstr>Example 1:  Extreme Points</vt:lpstr>
      <vt:lpstr>Computer Solutions</vt:lpstr>
      <vt:lpstr>Interpretation of Computer Output</vt:lpstr>
      <vt:lpstr>Example 1:  Spreadsheet Solution</vt:lpstr>
      <vt:lpstr>Example 1:  Spreadsheet Solution</vt:lpstr>
      <vt:lpstr>Example 1:  Spreadsheet Solution</vt:lpstr>
      <vt:lpstr>Example 2:  A Simple Minimization Problem</vt:lpstr>
      <vt:lpstr>Example 2:  Graphical Solution</vt:lpstr>
      <vt:lpstr>Example 2:  Graphical Solution</vt:lpstr>
      <vt:lpstr>Example 2:  Graphical Solution</vt:lpstr>
      <vt:lpstr>PowerPoint Presentation</vt:lpstr>
      <vt:lpstr>Example 2:  Graphical Solution</vt:lpstr>
      <vt:lpstr>PowerPoint Presentation</vt:lpstr>
      <vt:lpstr>PowerPoint Presentation</vt:lpstr>
      <vt:lpstr>Example 2:  Spreadsheet Solution</vt:lpstr>
      <vt:lpstr>Example 2:  Spreadsheet Solution</vt:lpstr>
      <vt:lpstr>Example 2:  Spreadsheet Solution</vt:lpstr>
      <vt:lpstr>PowerPoint Presentation</vt:lpstr>
      <vt:lpstr>Slack and Surplus Variables</vt:lpstr>
      <vt:lpstr>Slack Variables (for &lt; constraints)</vt:lpstr>
      <vt:lpstr>PowerPoint Presentation</vt:lpstr>
      <vt:lpstr>PowerPoint Presentation</vt:lpstr>
      <vt:lpstr>Feasible Region</vt:lpstr>
      <vt:lpstr>Special Cases</vt:lpstr>
      <vt:lpstr>PowerPoint Presentation</vt:lpstr>
      <vt:lpstr>PowerPoint Presentation</vt:lpstr>
      <vt:lpstr>PowerPoint Presentation</vt:lpstr>
      <vt:lpstr>Example:  Infeasible Problem</vt:lpstr>
      <vt:lpstr>Example:  Infeasible Problem</vt:lpstr>
      <vt:lpstr>PowerPoint Presentation</vt:lpstr>
      <vt:lpstr>Example:  Unbounded Solution</vt:lpstr>
      <vt:lpstr>Example:  Unbounded Solution</vt:lpstr>
      <vt:lpstr>End of Chapter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analysis</dc:title>
  <dc:creator>John S. Loucks IV</dc:creator>
  <cp:lastModifiedBy>Fatima Zahra Iguenfer &lt; 96273 &gt;</cp:lastModifiedBy>
  <cp:revision>142</cp:revision>
  <cp:lastPrinted>1999-04-02T17:56:04Z</cp:lastPrinted>
  <dcterms:created xsi:type="dcterms:W3CDTF">1996-04-17T17:06:16Z</dcterms:created>
  <dcterms:modified xsi:type="dcterms:W3CDTF">2025-06-11T13:02:52Z</dcterms:modified>
</cp:coreProperties>
</file>