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331" r:id="rId2"/>
    <p:sldId id="257" r:id="rId3"/>
    <p:sldId id="341" r:id="rId4"/>
    <p:sldId id="343" r:id="rId5"/>
    <p:sldId id="344" r:id="rId6"/>
    <p:sldId id="262" r:id="rId7"/>
    <p:sldId id="294" r:id="rId8"/>
    <p:sldId id="264" r:id="rId9"/>
    <p:sldId id="326" r:id="rId10"/>
    <p:sldId id="298" r:id="rId11"/>
    <p:sldId id="299" r:id="rId12"/>
    <p:sldId id="301" r:id="rId13"/>
    <p:sldId id="302" r:id="rId14"/>
    <p:sldId id="275" r:id="rId15"/>
    <p:sldId id="276" r:id="rId16"/>
    <p:sldId id="277" r:id="rId17"/>
    <p:sldId id="278" r:id="rId18"/>
    <p:sldId id="279" r:id="rId19"/>
    <p:sldId id="280" r:id="rId20"/>
    <p:sldId id="334" r:id="rId21"/>
    <p:sldId id="281" r:id="rId22"/>
  </p:sldIdLst>
  <p:sldSz cx="9144000" cy="6858000" type="screen4x3"/>
  <p:notesSz cx="6858000" cy="9144000"/>
  <p:custDataLst>
    <p:tags r:id="rId25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3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3366"/>
    <a:srgbClr val="003366"/>
    <a:srgbClr val="006699"/>
    <a:srgbClr val="993366"/>
    <a:srgbClr val="7F89AB"/>
    <a:srgbClr val="7E8DAC"/>
    <a:srgbClr val="000000"/>
    <a:srgbClr val="00FFFF"/>
    <a:srgbClr val="33CC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5"/>
    <p:restoredTop sz="90947" autoAdjust="0"/>
  </p:normalViewPr>
  <p:slideViewPr>
    <p:cSldViewPr snapToGrid="0">
      <p:cViewPr varScale="1">
        <p:scale>
          <a:sx n="152" d="100"/>
          <a:sy n="152" d="100"/>
        </p:scale>
        <p:origin x="816" y="184"/>
      </p:cViewPr>
      <p:guideLst>
        <p:guide orient="horz" pos="763"/>
        <p:guide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5D99C6E6-D70B-4DAB-B2A3-3527C4F49647}" type="slidenum">
              <a:rPr lang="en-US" sz="1400">
                <a:effectLst/>
              </a:rPr>
              <a:pPr algn="r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8434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12C96E88-3343-44F3-91DB-9053BB505016}" type="slidenum">
              <a:rPr lang="en-US" sz="1400">
                <a:effectLst/>
              </a:rPr>
              <a:pPr algn="r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0197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4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5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19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18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60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26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21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037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8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36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2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1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8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6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3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9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917744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95299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52388"/>
            <a:ext cx="1971675" cy="5695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764213" cy="5695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70979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92356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453437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6715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938" y="1104900"/>
            <a:ext cx="3867150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1574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555996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6246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1567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304532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43373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99">
                <a:gamma/>
                <a:shade val="46275"/>
                <a:invGamma/>
              </a:srgbClr>
            </a:gs>
            <a:gs pos="50000">
              <a:srgbClr val="006699"/>
            </a:gs>
            <a:gs pos="100000">
              <a:srgbClr val="006699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106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175107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175108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>
                  <a:gd name="T0" fmla="*/ 0 w 86"/>
                  <a:gd name="T1" fmla="*/ 0 h 913"/>
                  <a:gd name="T2" fmla="*/ 85 w 86"/>
                  <a:gd name="T3" fmla="*/ 96 h 913"/>
                  <a:gd name="T4" fmla="*/ 85 w 86"/>
                  <a:gd name="T5" fmla="*/ 816 h 913"/>
                  <a:gd name="T6" fmla="*/ 0 w 86"/>
                  <a:gd name="T7" fmla="*/ 912 h 913"/>
                  <a:gd name="T8" fmla="*/ 0 w 86"/>
                  <a:gd name="T9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09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>
                  <a:gd name="T0" fmla="*/ 86 w 87"/>
                  <a:gd name="T1" fmla="*/ 0 h 910"/>
                  <a:gd name="T2" fmla="*/ 0 w 87"/>
                  <a:gd name="T3" fmla="*/ 93 h 910"/>
                  <a:gd name="T4" fmla="*/ 0 w 87"/>
                  <a:gd name="T5" fmla="*/ 813 h 910"/>
                  <a:gd name="T6" fmla="*/ 86 w 87"/>
                  <a:gd name="T7" fmla="*/ 909 h 910"/>
                  <a:gd name="T8" fmla="*/ 86 w 87"/>
                  <a:gd name="T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10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>
                  <a:gd name="T0" fmla="*/ 0 w 5185"/>
                  <a:gd name="T1" fmla="*/ 0 h 103"/>
                  <a:gd name="T2" fmla="*/ 5184 w 5185"/>
                  <a:gd name="T3" fmla="*/ 3 h 103"/>
                  <a:gd name="T4" fmla="*/ 5093 w 5185"/>
                  <a:gd name="T5" fmla="*/ 102 h 103"/>
                  <a:gd name="T6" fmla="*/ 88 w 5185"/>
                  <a:gd name="T7" fmla="*/ 102 h 103"/>
                  <a:gd name="T8" fmla="*/ 0 w 5185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111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175112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>
                  <a:gd name="T0" fmla="*/ 0 w 79"/>
                  <a:gd name="T1" fmla="*/ 0 h 3274"/>
                  <a:gd name="T2" fmla="*/ 78 w 79"/>
                  <a:gd name="T3" fmla="*/ 107 h 3274"/>
                  <a:gd name="T4" fmla="*/ 78 w 79"/>
                  <a:gd name="T5" fmla="*/ 3166 h 3274"/>
                  <a:gd name="T6" fmla="*/ 0 w 79"/>
                  <a:gd name="T7" fmla="*/ 3273 h 3274"/>
                  <a:gd name="T8" fmla="*/ 0 w 79"/>
                  <a:gd name="T9" fmla="*/ 0 h 3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13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>
                  <a:gd name="T0" fmla="*/ 83 w 84"/>
                  <a:gd name="T1" fmla="*/ 0 h 3325"/>
                  <a:gd name="T2" fmla="*/ 3 w 84"/>
                  <a:gd name="T3" fmla="*/ 109 h 3325"/>
                  <a:gd name="T4" fmla="*/ 0 w 84"/>
                  <a:gd name="T5" fmla="*/ 3233 h 3325"/>
                  <a:gd name="T6" fmla="*/ 83 w 84"/>
                  <a:gd name="T7" fmla="*/ 3324 h 3325"/>
                  <a:gd name="T8" fmla="*/ 83 w 84"/>
                  <a:gd name="T9" fmla="*/ 0 h 3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14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>
                  <a:gd name="T0" fmla="*/ 0 w 5185"/>
                  <a:gd name="T1" fmla="*/ 87 h 88"/>
                  <a:gd name="T2" fmla="*/ 5184 w 5185"/>
                  <a:gd name="T3" fmla="*/ 87 h 88"/>
                  <a:gd name="T4" fmla="*/ 5095 w 5185"/>
                  <a:gd name="T5" fmla="*/ 0 h 88"/>
                  <a:gd name="T6" fmla="*/ 89 w 5185"/>
                  <a:gd name="T7" fmla="*/ 0 h 88"/>
                  <a:gd name="T8" fmla="*/ 0 w 5185"/>
                  <a:gd name="T9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15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511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511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886700" cy="464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E2E2D5D0-A5E9-48AF-B81D-3AC12A727F4D}" type="slidenum">
              <a:rPr lang="en-US" sz="1800">
                <a:effectLst/>
              </a:rPr>
              <a:pPr algn="l"/>
              <a:t>‹#›</a:t>
            </a:fld>
            <a:endParaRPr lang="en-US" sz="1800">
              <a:effectLst/>
            </a:endParaRP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zo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99" name="Group 35"/>
          <p:cNvGrpSpPr>
            <a:grpSpLocks/>
          </p:cNvGrpSpPr>
          <p:nvPr/>
        </p:nvGrpSpPr>
        <p:grpSpPr bwMode="auto">
          <a:xfrm>
            <a:off x="5680075" y="2940050"/>
            <a:ext cx="2628900" cy="1914525"/>
            <a:chOff x="3186" y="1652"/>
            <a:chExt cx="1656" cy="1206"/>
          </a:xfrm>
        </p:grpSpPr>
        <p:sp>
          <p:nvSpPr>
            <p:cNvPr id="164895" name="AutoShape 31"/>
            <p:cNvSpPr>
              <a:spLocks noChangeArrowheads="1"/>
            </p:cNvSpPr>
            <p:nvPr/>
          </p:nvSpPr>
          <p:spPr bwMode="auto">
            <a:xfrm>
              <a:off x="3186" y="1652"/>
              <a:ext cx="1655" cy="1206"/>
            </a:xfrm>
            <a:prstGeom prst="roundRect">
              <a:avLst>
                <a:gd name="adj" fmla="val 7856"/>
              </a:avLst>
            </a:prstGeom>
            <a:solidFill>
              <a:srgbClr val="FFFFFF"/>
            </a:solidFill>
            <a:ln w="57150">
              <a:solidFill>
                <a:srgbClr val="7988B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6" name="AutoShape 32"/>
            <p:cNvSpPr>
              <a:spLocks noChangeArrowheads="1"/>
            </p:cNvSpPr>
            <p:nvPr/>
          </p:nvSpPr>
          <p:spPr bwMode="auto">
            <a:xfrm>
              <a:off x="3256" y="1710"/>
              <a:ext cx="1519" cy="1080"/>
            </a:xfrm>
            <a:prstGeom prst="roundRect">
              <a:avLst>
                <a:gd name="adj" fmla="val 6218"/>
              </a:avLst>
            </a:prstGeom>
            <a:noFill/>
            <a:ln w="19050">
              <a:solidFill>
                <a:srgbClr val="9EA3C4"/>
              </a:solidFill>
              <a:round/>
              <a:headEnd/>
              <a:tailEnd/>
            </a:ln>
            <a:effectLst>
              <a:outerShdw dist="12700" dir="10800000" algn="ctr" rotWithShape="0">
                <a:srgbClr val="F9DFB5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7" name="AutoShape 33"/>
            <p:cNvSpPr>
              <a:spLocks noChangeArrowheads="1"/>
            </p:cNvSpPr>
            <p:nvPr/>
          </p:nvSpPr>
          <p:spPr bwMode="auto">
            <a:xfrm>
              <a:off x="3725" y="1738"/>
              <a:ext cx="1117" cy="1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>
                  <a:solidFill>
                    <a:schemeClr val="folHlink"/>
                  </a:solidFill>
                  <a:effectLst/>
                </a:rPr>
                <a:t>Slides by</a:t>
              </a:r>
            </a:p>
            <a:p>
              <a:endParaRPr lang="en-US" sz="600">
                <a:solidFill>
                  <a:srgbClr val="F2A220"/>
                </a:solidFill>
                <a:effectLst/>
              </a:endParaRPr>
            </a:p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00"/>
                  </a:solidFill>
                  <a:effectLst/>
                </a:rPr>
                <a:t>JOHN</a:t>
              </a:r>
            </a:p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00"/>
                  </a:solidFill>
                  <a:effectLst/>
                </a:rPr>
                <a:t>LOUCKS</a:t>
              </a:r>
            </a:p>
            <a:p>
              <a:endParaRPr lang="en-US" sz="400">
                <a:solidFill>
                  <a:srgbClr val="000000"/>
                </a:solidFill>
                <a:effectLst/>
              </a:endParaRPr>
            </a:p>
            <a:p>
              <a:pPr>
                <a:lnSpc>
                  <a:spcPct val="90000"/>
                </a:lnSpc>
              </a:pPr>
              <a:r>
                <a:rPr lang="en-US" sz="1500" b="1">
                  <a:solidFill>
                    <a:srgbClr val="000000"/>
                  </a:solidFill>
                  <a:effectLst/>
                </a:rPr>
                <a:t>St. Edward’s</a:t>
              </a:r>
            </a:p>
            <a:p>
              <a:pPr>
                <a:lnSpc>
                  <a:spcPct val="90000"/>
                </a:lnSpc>
              </a:pPr>
              <a:r>
                <a:rPr lang="en-US" sz="1500" b="1">
                  <a:solidFill>
                    <a:srgbClr val="000000"/>
                  </a:solidFill>
                  <a:effectLst/>
                </a:rPr>
                <a:t>University</a:t>
              </a:r>
            </a:p>
          </p:txBody>
        </p:sp>
      </p:grpSp>
      <p:sp>
        <p:nvSpPr>
          <p:cNvPr id="164888" name="AutoShape 24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0" name="AutoShape 26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2" name="AutoShape 28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55601" y="1219199"/>
            <a:ext cx="5013471" cy="3545515"/>
            <a:chOff x="3186" y="1652"/>
            <a:chExt cx="1655" cy="1217"/>
          </a:xfrm>
        </p:grpSpPr>
        <p:sp>
          <p:nvSpPr>
            <p:cNvPr id="11" name="AutoShape 31"/>
            <p:cNvSpPr>
              <a:spLocks noChangeArrowheads="1"/>
            </p:cNvSpPr>
            <p:nvPr/>
          </p:nvSpPr>
          <p:spPr bwMode="auto">
            <a:xfrm>
              <a:off x="3186" y="1652"/>
              <a:ext cx="1655" cy="1206"/>
            </a:xfrm>
            <a:prstGeom prst="roundRect">
              <a:avLst>
                <a:gd name="adj" fmla="val 7856"/>
              </a:avLst>
            </a:prstGeom>
            <a:solidFill>
              <a:srgbClr val="FFFFFF"/>
            </a:solidFill>
            <a:ln w="57150">
              <a:solidFill>
                <a:srgbClr val="7988B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32"/>
            <p:cNvSpPr>
              <a:spLocks noChangeArrowheads="1"/>
            </p:cNvSpPr>
            <p:nvPr/>
          </p:nvSpPr>
          <p:spPr bwMode="auto">
            <a:xfrm>
              <a:off x="3256" y="1710"/>
              <a:ext cx="1519" cy="1080"/>
            </a:xfrm>
            <a:prstGeom prst="roundRect">
              <a:avLst>
                <a:gd name="adj" fmla="val 6218"/>
              </a:avLst>
            </a:prstGeom>
            <a:noFill/>
            <a:ln w="19050">
              <a:solidFill>
                <a:srgbClr val="9EA3C4"/>
              </a:solidFill>
              <a:round/>
              <a:headEnd/>
              <a:tailEnd/>
            </a:ln>
            <a:effectLst>
              <a:outerShdw dist="12700" dir="10800000" algn="ctr" rotWithShape="0">
                <a:srgbClr val="F9DFB5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33"/>
            <p:cNvSpPr>
              <a:spLocks noChangeArrowheads="1"/>
            </p:cNvSpPr>
            <p:nvPr/>
          </p:nvSpPr>
          <p:spPr bwMode="auto">
            <a:xfrm>
              <a:off x="3252" y="1766"/>
              <a:ext cx="1586" cy="110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sz="600" dirty="0">
                <a:solidFill>
                  <a:srgbClr val="F2A220"/>
                </a:solidFill>
                <a:effectLst/>
              </a:endParaRPr>
            </a:p>
            <a:p>
              <a:pPr algn="l">
                <a:lnSpc>
                  <a:spcPct val="90000"/>
                </a:lnSpc>
              </a:pPr>
              <a:r>
                <a:rPr lang="en-US" sz="3200" b="1" dirty="0">
                  <a:solidFill>
                    <a:srgbClr val="993366"/>
                  </a:solidFill>
                  <a:effectLst/>
                </a:rPr>
                <a:t>INTRODUCTION TO MANAGEMENT SCIENCE, </a:t>
              </a:r>
              <a:r>
                <a:rPr lang="en-US" sz="2000" b="1" dirty="0">
                  <a:solidFill>
                    <a:srgbClr val="993366"/>
                  </a:solidFill>
                  <a:effectLst/>
                </a:rPr>
                <a:t>13e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Anderson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Sweeney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Williams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Martin</a:t>
              </a:r>
            </a:p>
            <a:p>
              <a:endParaRPr lang="en-US" sz="400" dirty="0">
                <a:solidFill>
                  <a:srgbClr val="000000"/>
                </a:solidFill>
                <a:effectLst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886700" cy="5024438"/>
          </a:xfrm>
        </p:spPr>
        <p:txBody>
          <a:bodyPr/>
          <a:lstStyle/>
          <a:p>
            <a:r>
              <a:rPr lang="en-US"/>
              <a:t>One solution approach is trial-and-error.</a:t>
            </a:r>
          </a:p>
          <a:p>
            <a:pPr lvl="1"/>
            <a:r>
              <a:rPr lang="en-US"/>
              <a:t>Might not provide the best solution</a:t>
            </a:r>
          </a:p>
          <a:p>
            <a:pPr lvl="1"/>
            <a:r>
              <a:rPr lang="en-US"/>
              <a:t>Inefficient (numerous calculations required)</a:t>
            </a:r>
          </a:p>
          <a:p>
            <a:r>
              <a:rPr lang="en-US"/>
              <a:t>Special solution procedures have been developed for specific mathematical models.</a:t>
            </a:r>
          </a:p>
          <a:p>
            <a:pPr lvl="1"/>
            <a:r>
              <a:rPr lang="en-US"/>
              <a:t>Some small models/problems can be solved by hand calculations</a:t>
            </a:r>
          </a:p>
          <a:p>
            <a:pPr lvl="1"/>
            <a:r>
              <a:rPr lang="en-US"/>
              <a:t>Most practical applications require using a computer</a:t>
            </a:r>
          </a:p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Solution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899"/>
            <a:ext cx="7886700" cy="4815133"/>
          </a:xfrm>
        </p:spPr>
        <p:txBody>
          <a:bodyPr/>
          <a:lstStyle/>
          <a:p>
            <a:r>
              <a:rPr lang="en-US" dirty="0"/>
              <a:t>A variety of software packages are available for solving mathematical models.  </a:t>
            </a:r>
          </a:p>
          <a:p>
            <a:pPr lvl="1"/>
            <a:r>
              <a:rPr lang="en-US" i="1" dirty="0"/>
              <a:t>Microsoft Excel and Excel’s SOLVER</a:t>
            </a:r>
          </a:p>
          <a:p>
            <a:pPr lvl="1"/>
            <a:r>
              <a:rPr lang="en-US" i="1" dirty="0"/>
              <a:t>Open source LP solvers: GLPK, </a:t>
            </a:r>
            <a:r>
              <a:rPr lang="en-US" i="1" dirty="0" err="1"/>
              <a:t>LPSolve</a:t>
            </a:r>
            <a:r>
              <a:rPr lang="en-US" i="1" dirty="0"/>
              <a:t>, COIN-OR Suite, etc.</a:t>
            </a:r>
          </a:p>
          <a:p>
            <a:pPr lvl="1"/>
            <a:r>
              <a:rPr lang="en-US" i="1" dirty="0"/>
              <a:t>Open source NLP solvers: IPOPT, </a:t>
            </a:r>
            <a:r>
              <a:rPr lang="en-US" i="1" dirty="0" err="1"/>
              <a:t>Bonmin</a:t>
            </a:r>
            <a:r>
              <a:rPr lang="en-US" i="1" dirty="0"/>
              <a:t>, </a:t>
            </a:r>
            <a:r>
              <a:rPr lang="en-US" i="1" dirty="0" err="1"/>
              <a:t>Couenne</a:t>
            </a:r>
            <a:r>
              <a:rPr lang="en-US" i="1" dirty="0"/>
              <a:t>, etc.</a:t>
            </a:r>
            <a:endParaRPr lang="en-US" dirty="0"/>
          </a:p>
          <a:p>
            <a:pPr lvl="1"/>
            <a:r>
              <a:rPr lang="en-US" i="1" dirty="0"/>
              <a:t>Commercial solvers: IBM CPLEX, GUROBI, Xpress, etc.</a:t>
            </a:r>
          </a:p>
          <a:p>
            <a:pPr lvl="1"/>
            <a:r>
              <a:rPr lang="en-US" i="1" dirty="0"/>
              <a:t>Online solvers: NEOS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Generation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886700" cy="5100638"/>
          </a:xfrm>
        </p:spPr>
        <p:txBody>
          <a:bodyPr/>
          <a:lstStyle/>
          <a:p>
            <a:r>
              <a:rPr lang="en-US" dirty="0"/>
              <a:t>A managerial report, based on the results of the model,  should be prepared.</a:t>
            </a:r>
          </a:p>
          <a:p>
            <a:r>
              <a:rPr lang="en-US" dirty="0"/>
              <a:t>The report should be easily understood by the decision maker, assuming that the latter is not an OR expert</a:t>
            </a:r>
          </a:p>
          <a:p>
            <a:r>
              <a:rPr lang="en-US" dirty="0"/>
              <a:t>The report should include:</a:t>
            </a:r>
          </a:p>
          <a:p>
            <a:pPr lvl="1"/>
            <a:r>
              <a:rPr lang="en-US" dirty="0"/>
              <a:t>the recommended decision</a:t>
            </a:r>
          </a:p>
          <a:p>
            <a:pPr lvl="1"/>
            <a:r>
              <a:rPr lang="en-US" dirty="0"/>
              <a:t>other pertinent information about the results (for example, how sensitive the model solution is to the assumptions and data used in the model)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and Follow-Up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886700" cy="5005388"/>
          </a:xfrm>
        </p:spPr>
        <p:txBody>
          <a:bodyPr/>
          <a:lstStyle/>
          <a:p>
            <a:r>
              <a:rPr lang="en-US" dirty="0"/>
              <a:t>Successful implementation of model results is of critical importance.</a:t>
            </a:r>
          </a:p>
          <a:p>
            <a:r>
              <a:rPr lang="en-US" dirty="0"/>
              <a:t>Secure as much user involvement as possible throughout the modeling process.</a:t>
            </a:r>
          </a:p>
          <a:p>
            <a:r>
              <a:rPr lang="en-US" dirty="0"/>
              <a:t>Continue to monitor the contribution of the model.</a:t>
            </a:r>
          </a:p>
          <a:p>
            <a:r>
              <a:rPr lang="en-US" dirty="0"/>
              <a:t>It might be necessary to refine or expand the model.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Example:  Iron Works, Inc.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065213"/>
            <a:ext cx="8520113" cy="531018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		Iron Works, Inc. manufactures two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products made from steel and just received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this month's allocation of </a:t>
            </a:r>
            <a:r>
              <a:rPr lang="en-US" i="1" dirty="0"/>
              <a:t>b</a:t>
            </a:r>
            <a:r>
              <a:rPr lang="en-US" dirty="0"/>
              <a:t> pounds of steel.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It takes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pounds of steel to make a unit of product 1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and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pounds of steel to make a unit of product 2.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Let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denote this month's production level of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product 1 and product 2, respectively.  Denote by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and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the unit profits for products 1 and 2, respectively.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Iron Works has a contract calling for at least </a:t>
            </a:r>
            <a:r>
              <a:rPr lang="en-US" i="1" dirty="0"/>
              <a:t>m </a:t>
            </a:r>
            <a:r>
              <a:rPr lang="en-US" dirty="0"/>
              <a:t>units of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product 1 this month.  The firm's facilities are such that at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most </a:t>
            </a:r>
            <a:r>
              <a:rPr lang="en-US" i="1" dirty="0"/>
              <a:t>u</a:t>
            </a:r>
            <a:r>
              <a:rPr lang="en-US" dirty="0"/>
              <a:t> units of product 2 may be produced monthly. </a:t>
            </a:r>
          </a:p>
        </p:txBody>
      </p:sp>
      <p:pic>
        <p:nvPicPr>
          <p:cNvPr id="23558" name="Picture 6" descr="C:\Program Files\Common Files\Microsoft Shared\Clipart\cagcat50\IN0048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150813"/>
            <a:ext cx="2398713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Example:  Iron Works, Inc.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886700" cy="5005388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Mathematical Model</a:t>
            </a:r>
          </a:p>
          <a:p>
            <a:pPr lvl="1"/>
            <a:r>
              <a:rPr lang="en-US" dirty="0"/>
              <a:t>The total monthly profit = </a:t>
            </a:r>
          </a:p>
          <a:p>
            <a:pPr lvl="1">
              <a:buFontTx/>
              <a:buNone/>
            </a:pPr>
            <a:r>
              <a:rPr lang="en-US" dirty="0"/>
              <a:t>			(profit per unit of product 1) </a:t>
            </a:r>
          </a:p>
          <a:p>
            <a:pPr lvl="1">
              <a:buFontTx/>
              <a:buNone/>
            </a:pPr>
            <a:r>
              <a:rPr lang="en-US" dirty="0"/>
              <a:t>		     x (monthly production of product 1) </a:t>
            </a:r>
          </a:p>
          <a:p>
            <a:pPr lvl="1">
              <a:buFontTx/>
              <a:buNone/>
            </a:pPr>
            <a:r>
              <a:rPr lang="en-US" dirty="0"/>
              <a:t>	           + (profit per unit of product 2) </a:t>
            </a:r>
          </a:p>
          <a:p>
            <a:pPr lvl="1">
              <a:buFontTx/>
              <a:buNone/>
            </a:pPr>
            <a:r>
              <a:rPr lang="en-US" dirty="0"/>
              <a:t>	       x (monthly production of product 2)  </a:t>
            </a:r>
          </a:p>
          <a:p>
            <a:pPr lvl="1">
              <a:buFontTx/>
              <a:buNone/>
            </a:pPr>
            <a:r>
              <a:rPr lang="en-US" dirty="0"/>
              <a:t>				   = 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	We want to maximize total monthly profit:</a:t>
            </a:r>
          </a:p>
          <a:p>
            <a:pPr lvl="1">
              <a:buFontTx/>
              <a:buNone/>
            </a:pPr>
            <a:r>
              <a:rPr lang="en-US" dirty="0"/>
              <a:t>				Max  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</a:p>
        </p:txBody>
      </p:sp>
      <p:pic>
        <p:nvPicPr>
          <p:cNvPr id="24580" name="Picture 4" descr="C:\Program Files\Common Files\Microsoft Shared\Clipart\cagcat50\IN0048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303213"/>
            <a:ext cx="1423988" cy="14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Example:  Iron Works, Inc.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772400" cy="5310188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Mathematical Model (continued)</a:t>
            </a:r>
          </a:p>
          <a:p>
            <a:pPr lvl="1"/>
            <a:r>
              <a:rPr lang="en-US" dirty="0"/>
              <a:t>The total amount of steel used during monthly production equals: </a:t>
            </a:r>
          </a:p>
          <a:p>
            <a:pPr lvl="1">
              <a:buFontTx/>
              <a:buNone/>
            </a:pPr>
            <a:r>
              <a:rPr lang="en-US" dirty="0"/>
              <a:t>	         (steel required per unit of product 1) </a:t>
            </a:r>
          </a:p>
          <a:p>
            <a:pPr lvl="1">
              <a:buFontTx/>
              <a:buNone/>
            </a:pPr>
            <a:r>
              <a:rPr lang="en-US" dirty="0"/>
              <a:t>            x (monthly production of product 1)</a:t>
            </a:r>
          </a:p>
          <a:p>
            <a:pPr lvl="1">
              <a:buFontTx/>
              <a:buNone/>
            </a:pPr>
            <a:r>
              <a:rPr lang="en-US" dirty="0"/>
              <a:t>          + (steel required per unit of product 2) </a:t>
            </a:r>
          </a:p>
          <a:p>
            <a:pPr lvl="1">
              <a:buFontTx/>
              <a:buNone/>
            </a:pPr>
            <a:r>
              <a:rPr lang="en-US" dirty="0"/>
              <a:t>	        x (monthly production of product 2) </a:t>
            </a:r>
          </a:p>
          <a:p>
            <a:pPr lvl="1">
              <a:buFontTx/>
              <a:buNone/>
            </a:pPr>
            <a:r>
              <a:rPr lang="en-US" dirty="0"/>
              <a:t>				    = 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a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     This quantity must be less than or equal to the 		allocated </a:t>
            </a:r>
            <a:r>
              <a:rPr lang="en-US" i="1" dirty="0"/>
              <a:t>b</a:t>
            </a:r>
            <a:r>
              <a:rPr lang="en-US" dirty="0"/>
              <a:t> pounds of steel:  </a:t>
            </a:r>
          </a:p>
          <a:p>
            <a:pPr>
              <a:buFont typeface="Monotype Sorts" pitchFamily="2" charset="2"/>
              <a:buNone/>
            </a:pPr>
            <a:r>
              <a:rPr lang="en-US" i="1" dirty="0"/>
              <a:t>				   a</a:t>
            </a:r>
            <a:r>
              <a:rPr lang="en-US" baseline="-25000" dirty="0"/>
              <a:t>1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i="1" dirty="0"/>
              <a:t>x</a:t>
            </a:r>
            <a:r>
              <a:rPr lang="en-US" baseline="-25000" dirty="0"/>
              <a:t>2 </a:t>
            </a:r>
            <a:r>
              <a:rPr lang="en-US" dirty="0"/>
              <a:t> </a:t>
            </a:r>
            <a:r>
              <a:rPr lang="en-US" u="sng" dirty="0"/>
              <a:t>&lt;</a:t>
            </a:r>
            <a:r>
              <a:rPr lang="en-US" dirty="0"/>
              <a:t>  </a:t>
            </a:r>
            <a:r>
              <a:rPr lang="en-US" i="1" dirty="0"/>
              <a:t>b</a:t>
            </a:r>
          </a:p>
        </p:txBody>
      </p:sp>
      <p:pic>
        <p:nvPicPr>
          <p:cNvPr id="25604" name="Picture 4" descr="C:\Program Files\Common Files\Microsoft Shared\Clipart\cagcat50\IN0048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303213"/>
            <a:ext cx="1423988" cy="14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Example:  Iron Works, Inc.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886700" cy="5176838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Mathematical Model (continued)</a:t>
            </a:r>
          </a:p>
          <a:p>
            <a:pPr lvl="1"/>
            <a:r>
              <a:rPr lang="en-US" dirty="0"/>
              <a:t>The monthly production level of product 1 must   be greater than or equal to </a:t>
            </a:r>
            <a:r>
              <a:rPr lang="en-US" i="1" dirty="0"/>
              <a:t>m 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dirty="0"/>
              <a:t>				        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i="1" dirty="0"/>
              <a:t>m</a:t>
            </a:r>
            <a:endParaRPr lang="en-US" dirty="0"/>
          </a:p>
          <a:p>
            <a:pPr lvl="1"/>
            <a:r>
              <a:rPr lang="en-US" dirty="0"/>
              <a:t>The monthly production level of product 2 must   be less than or equal to </a:t>
            </a:r>
            <a:r>
              <a:rPr lang="en-US" i="1" dirty="0"/>
              <a:t>u 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dirty="0"/>
              <a:t>				        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&lt;</a:t>
            </a:r>
            <a:r>
              <a:rPr lang="en-US" dirty="0"/>
              <a:t> </a:t>
            </a:r>
            <a:r>
              <a:rPr lang="en-US" i="1" dirty="0"/>
              <a:t>u</a:t>
            </a:r>
            <a:endParaRPr lang="en-US" dirty="0"/>
          </a:p>
          <a:p>
            <a:pPr lvl="1"/>
            <a:r>
              <a:rPr lang="en-US" dirty="0"/>
              <a:t>However, the production level for product 2 cannot be negative:  </a:t>
            </a:r>
          </a:p>
          <a:p>
            <a:pPr lvl="1">
              <a:buFontTx/>
              <a:buNone/>
            </a:pPr>
            <a:r>
              <a:rPr lang="en-US" i="1" dirty="0"/>
              <a:t>				         x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0</a:t>
            </a:r>
          </a:p>
        </p:txBody>
      </p:sp>
      <p:pic>
        <p:nvPicPr>
          <p:cNvPr id="26628" name="Picture 4" descr="C:\Program Files\Common Files\Microsoft Shared\Clipart\cagcat50\IN0048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303213"/>
            <a:ext cx="1423988" cy="14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838450" y="1619250"/>
            <a:ext cx="4057650" cy="2590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975"/>
            <a:ext cx="7772400" cy="814388"/>
          </a:xfrm>
          <a:noFill/>
          <a:ln/>
        </p:spPr>
        <p:txBody>
          <a:bodyPr/>
          <a:lstStyle/>
          <a:p>
            <a:r>
              <a:rPr lang="en-US"/>
              <a:t>Example:  Iron Works, Inc.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Mathematical Model Summary</a:t>
            </a:r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pPr>
              <a:buFont typeface="Monotype Sorts" pitchFamily="2" charset="2"/>
              <a:buNone/>
            </a:pPr>
            <a:r>
              <a:rPr lang="en-US"/>
              <a:t>		                    Max   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+ 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 i="1"/>
              <a:t>x</a:t>
            </a:r>
            <a:r>
              <a:rPr lang="en-US" baseline="-25000"/>
              <a:t>2</a:t>
            </a:r>
          </a:p>
          <a:p>
            <a:pPr>
              <a:buFont typeface="Monotype Sorts" pitchFamily="2" charset="2"/>
              <a:buNone/>
            </a:pPr>
            <a:endParaRPr lang="en-US" sz="600" baseline="-25000"/>
          </a:p>
          <a:p>
            <a:pPr>
              <a:buFont typeface="Monotype Sorts" pitchFamily="2" charset="2"/>
              <a:buNone/>
            </a:pPr>
            <a:r>
              <a:rPr lang="en-US"/>
              <a:t>		                    s.t.      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x</a:t>
            </a:r>
            <a:r>
              <a:rPr lang="en-US" baseline="-25000"/>
              <a:t>1</a:t>
            </a:r>
            <a:r>
              <a:rPr lang="en-US"/>
              <a:t> +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 </a:t>
            </a:r>
            <a:r>
              <a:rPr lang="en-US" u="sng"/>
              <a:t>&lt;</a:t>
            </a:r>
            <a:r>
              <a:rPr lang="en-US"/>
              <a:t>  </a:t>
            </a:r>
            <a:r>
              <a:rPr lang="en-US" i="1"/>
              <a:t>b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           </a:t>
            </a:r>
            <a:r>
              <a:rPr lang="en-US" u="sng"/>
              <a:t>&gt;</a:t>
            </a:r>
            <a:r>
              <a:rPr lang="en-US"/>
              <a:t>  </a:t>
            </a:r>
            <a:r>
              <a:rPr lang="en-US" i="1"/>
              <a:t>m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   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 </a:t>
            </a:r>
            <a:r>
              <a:rPr lang="en-US" u="sng"/>
              <a:t>&lt;</a:t>
            </a:r>
            <a:r>
              <a:rPr lang="en-US"/>
              <a:t>  </a:t>
            </a:r>
            <a:r>
              <a:rPr lang="en-US" i="1"/>
              <a:t>u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   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 </a:t>
            </a:r>
            <a:r>
              <a:rPr lang="en-US" u="sng"/>
              <a:t>&gt;</a:t>
            </a:r>
            <a:r>
              <a:rPr lang="en-US"/>
              <a:t>  0</a:t>
            </a: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950913" y="2438400"/>
            <a:ext cx="2000250" cy="1028700"/>
          </a:xfrm>
          <a:prstGeom prst="wedgeEllipseCallout">
            <a:avLst>
              <a:gd name="adj1" fmla="val 59208"/>
              <a:gd name="adj2" fmla="val -93366"/>
            </a:avLst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</a:t>
            </a:r>
          </a:p>
          <a:p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</a:t>
            </a: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3141663" y="4248150"/>
            <a:ext cx="2705100" cy="552450"/>
          </a:xfrm>
          <a:prstGeom prst="wedgeEllipseCallout">
            <a:avLst>
              <a:gd name="adj1" fmla="val -38264"/>
              <a:gd name="adj2" fmla="val -334194"/>
            </a:avLst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“Subject to”</a:t>
            </a:r>
          </a:p>
        </p:txBody>
      </p:sp>
      <p:sp>
        <p:nvSpPr>
          <p:cNvPr id="27659" name="AutoShape 11"/>
          <p:cNvSpPr>
            <a:spLocks/>
          </p:cNvSpPr>
          <p:nvPr/>
        </p:nvSpPr>
        <p:spPr bwMode="auto">
          <a:xfrm>
            <a:off x="6032500" y="2171700"/>
            <a:ext cx="571500" cy="1847850"/>
          </a:xfrm>
          <a:prstGeom prst="rightBrace">
            <a:avLst>
              <a:gd name="adj1" fmla="val 26944"/>
              <a:gd name="adj2" fmla="val 50000"/>
            </a:avLst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AutoShape 12"/>
          <p:cNvSpPr>
            <a:spLocks noChangeArrowheads="1"/>
          </p:cNvSpPr>
          <p:nvPr/>
        </p:nvSpPr>
        <p:spPr bwMode="auto">
          <a:xfrm>
            <a:off x="6462713" y="1752600"/>
            <a:ext cx="2419350" cy="685800"/>
          </a:xfrm>
          <a:prstGeom prst="wedgeEllipseCallout">
            <a:avLst>
              <a:gd name="adj1" fmla="val -42389"/>
              <a:gd name="adj2" fmla="val 140509"/>
            </a:avLst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Constraints</a:t>
            </a:r>
          </a:p>
        </p:txBody>
      </p:sp>
      <p:pic>
        <p:nvPicPr>
          <p:cNvPr id="27661" name="Picture 13" descr="C:\Program Files\Common Files\Microsoft Shared\Clipart\cagcat50\IN0048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303213"/>
            <a:ext cx="1423988" cy="14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Example:  Iron Works, Inc.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Question: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Suppose </a:t>
            </a:r>
            <a:r>
              <a:rPr lang="en-US" i="1"/>
              <a:t>b</a:t>
            </a:r>
            <a:r>
              <a:rPr lang="en-US"/>
              <a:t> = 2000, 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 = 2,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 = 3, </a:t>
            </a:r>
            <a:r>
              <a:rPr lang="en-US" i="1"/>
              <a:t>m</a:t>
            </a:r>
            <a:r>
              <a:rPr lang="en-US"/>
              <a:t> = 60, </a:t>
            </a:r>
            <a:r>
              <a:rPr lang="en-US" i="1"/>
              <a:t>u</a:t>
            </a:r>
            <a:r>
              <a:rPr lang="en-US"/>
              <a:t> = 720,        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= 100, 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= 200.  Rewrite the model with these specific values for the uncontrollable inputs.</a:t>
            </a:r>
          </a:p>
        </p:txBody>
      </p:sp>
      <p:pic>
        <p:nvPicPr>
          <p:cNvPr id="28676" name="Picture 4" descr="C:\Program Files\Common Files\Microsoft Shared\Clipart\cagcat50\IN0048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303213"/>
            <a:ext cx="1423988" cy="14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0"/>
            <a:ext cx="7772400" cy="1100138"/>
          </a:xfrm>
          <a:noFill/>
          <a:ln/>
        </p:spPr>
        <p:txBody>
          <a:bodyPr/>
          <a:lstStyle/>
          <a:p>
            <a:r>
              <a:rPr lang="en-US"/>
              <a:t>Chapter 1</a:t>
            </a:r>
            <a:br>
              <a:rPr lang="en-US"/>
            </a:br>
            <a:r>
              <a:rPr lang="en-US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211263"/>
            <a:ext cx="7523163" cy="4241800"/>
          </a:xfrm>
          <a:noFill/>
          <a:ln/>
        </p:spPr>
        <p:txBody>
          <a:bodyPr/>
          <a:lstStyle/>
          <a:p>
            <a:r>
              <a:rPr lang="en-US" sz="3200" dirty="0"/>
              <a:t>Body of Knowledge</a:t>
            </a:r>
          </a:p>
          <a:p>
            <a:r>
              <a:rPr lang="en-US" sz="3200" dirty="0"/>
              <a:t>Quantitative Analysis and Decision Making</a:t>
            </a:r>
          </a:p>
          <a:p>
            <a:r>
              <a:rPr lang="en-US" sz="3200" dirty="0"/>
              <a:t>Models and Model Development</a:t>
            </a:r>
          </a:p>
          <a:p>
            <a:r>
              <a:rPr lang="en-US" sz="3200" dirty="0"/>
              <a:t>Mathematical Programming Models</a:t>
            </a:r>
          </a:p>
          <a:p>
            <a:r>
              <a:rPr lang="en-US" sz="3200" dirty="0"/>
              <a:t>A Simple Illustrative Example</a:t>
            </a:r>
          </a:p>
          <a:p>
            <a:pPr>
              <a:buFont typeface="Monotype Sorts" pitchFamily="2" charset="2"/>
              <a:buNone/>
            </a:pPr>
            <a:endParaRPr lang="en-US" i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2457450" y="2057400"/>
            <a:ext cx="4210050" cy="2514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 Iron Works, Inc.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Answer: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Substituting, the model is:</a:t>
            </a:r>
          </a:p>
          <a:p>
            <a:pPr>
              <a:buFont typeface="Monotype Sorts" pitchFamily="2" charset="2"/>
              <a:buNone/>
            </a:pPr>
            <a:endParaRPr lang="en-US" sz="1200"/>
          </a:p>
          <a:p>
            <a:pPr>
              <a:buFont typeface="Monotype Sorts" pitchFamily="2" charset="2"/>
              <a:buNone/>
            </a:pPr>
            <a:r>
              <a:rPr lang="en-US"/>
              <a:t>               	 Max   100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+ 200</a:t>
            </a:r>
            <a:r>
              <a:rPr lang="en-US" i="1"/>
              <a:t>x</a:t>
            </a:r>
            <a:r>
              <a:rPr lang="en-US" baseline="-25000"/>
              <a:t>2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s.t.         2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+     3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 </a:t>
            </a:r>
            <a:r>
              <a:rPr lang="en-US" u="sng"/>
              <a:t>&lt;</a:t>
            </a:r>
            <a:r>
              <a:rPr lang="en-US"/>
              <a:t>  2000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	     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               </a:t>
            </a:r>
            <a:r>
              <a:rPr lang="en-US" u="sng"/>
              <a:t>&gt;</a:t>
            </a:r>
            <a:r>
              <a:rPr lang="en-US"/>
              <a:t>      60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 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 </a:t>
            </a:r>
            <a:r>
              <a:rPr lang="en-US" u="sng"/>
              <a:t>&lt;</a:t>
            </a:r>
            <a:r>
              <a:rPr lang="en-US"/>
              <a:t>    720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             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 </a:t>
            </a:r>
            <a:r>
              <a:rPr lang="en-US" u="sng"/>
              <a:t>&gt;</a:t>
            </a:r>
            <a:r>
              <a:rPr lang="en-US"/>
              <a:t>        0</a:t>
            </a:r>
          </a:p>
        </p:txBody>
      </p:sp>
      <p:pic>
        <p:nvPicPr>
          <p:cNvPr id="169989" name="Picture 5" descr="C:\Program Files\Common Files\Microsoft Shared\Clipart\cagcat50\IN0048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303213"/>
            <a:ext cx="1423988" cy="14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Example:  Iron Works, Inc.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886700" cy="5081588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Recommendation: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The optimal solution to the current model is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 = 60 and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626 </a:t>
            </a:r>
            <a:r>
              <a:rPr lang="en-US" sz="2000" dirty="0"/>
              <a:t>2/3</a:t>
            </a:r>
            <a:r>
              <a:rPr lang="en-US" dirty="0"/>
              <a:t>.  If the product were engines, explain why this is not a true optimal solution for the "real-life" problem. </a:t>
            </a:r>
          </a:p>
          <a:p>
            <a:r>
              <a:rPr lang="en-US" dirty="0">
                <a:solidFill>
                  <a:srgbClr val="66FFFF"/>
                </a:solidFill>
              </a:rPr>
              <a:t>But: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One cannot produce and sell 2/3 of an engine.  Thus the problem is further restricted by the fact that both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must be integers.  (They could remain fractions if it is assumed these fractions are work in progress to be completed the next month.)</a:t>
            </a:r>
          </a:p>
        </p:txBody>
      </p:sp>
      <p:pic>
        <p:nvPicPr>
          <p:cNvPr id="29700" name="Picture 4" descr="C:\Program Files\Common Files\Microsoft Shared\Clipart\cagcat50\IN00483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303213"/>
            <a:ext cx="1423988" cy="14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830263" y="117475"/>
            <a:ext cx="7475537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Body of Knowledge</a:t>
            </a: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684213" y="1065213"/>
            <a:ext cx="8058150" cy="466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body of knowledge involving quantitative approaches to decision making is referred to as 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Management Science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Operations Research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Decision Science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It had its early roots in World War II and is flourishing in business and industry, due mainly to: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numerous methodological developments (e.g., simplex method for solving linear programming problems)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 explosion in computing power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687388" y="1104900"/>
            <a:ext cx="7759700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Analysis Phase of Decision-Making Process</a:t>
            </a:r>
          </a:p>
          <a:p>
            <a:pPr lvl="1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Qualitative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Analysis</a:t>
            </a:r>
          </a:p>
          <a:p>
            <a:pPr lvl="2" indent="-342900" algn="l">
              <a:spcBef>
                <a:spcPct val="20000"/>
              </a:spcBef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based largely on the manager’s judgment and experience</a:t>
            </a:r>
          </a:p>
          <a:p>
            <a:pPr lvl="2" indent="-342900" algn="l">
              <a:spcBef>
                <a:spcPct val="20000"/>
              </a:spcBef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includes the manager’s intuitive “feel” for the problem</a:t>
            </a:r>
          </a:p>
          <a:p>
            <a:pPr lvl="2" indent="-342900" algn="l">
              <a:spcBef>
                <a:spcPct val="20000"/>
              </a:spcBef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is more of an art than a science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533400" y="36513"/>
            <a:ext cx="8081963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 Analysis and Decision Making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687388" y="1104900"/>
            <a:ext cx="7759700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Analysis Phase of Decision-Making Process</a:t>
            </a:r>
          </a:p>
          <a:p>
            <a:pPr lvl="1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Analysis</a:t>
            </a:r>
          </a:p>
          <a:p>
            <a:pPr lvl="2" indent="-342900" algn="l">
              <a:spcBef>
                <a:spcPct val="20000"/>
              </a:spcBef>
              <a:buClr>
                <a:srgbClr val="66FFFF"/>
              </a:buClr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analyst will concentrate on the quantitative facts or data associated with the problem</a:t>
            </a:r>
          </a:p>
          <a:p>
            <a:pPr lvl="2" indent="-342900" algn="l">
              <a:spcBef>
                <a:spcPct val="20000"/>
              </a:spcBef>
              <a:buClr>
                <a:srgbClr val="66FFFF"/>
              </a:buClr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analyst will develop mathematical expressions that describe the objectives, constraints, and other relationships that exist in the problem</a:t>
            </a:r>
          </a:p>
          <a:p>
            <a:pPr lvl="2" indent="-342900" algn="l">
              <a:spcBef>
                <a:spcPct val="20000"/>
              </a:spcBef>
              <a:buClr>
                <a:srgbClr val="66FFFF"/>
              </a:buClr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analyst will use one or more quantitative methods to make a recommendation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533400" y="36513"/>
            <a:ext cx="8081963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 Analysis and Decision Making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204788"/>
            <a:ext cx="7475537" cy="509587"/>
          </a:xfrm>
          <a:noFill/>
          <a:ln/>
        </p:spPr>
        <p:txBody>
          <a:bodyPr/>
          <a:lstStyle/>
          <a:p>
            <a:r>
              <a:rPr lang="en-US"/>
              <a:t>Model Development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763" y="1052513"/>
            <a:ext cx="8058150" cy="5214937"/>
          </a:xfrm>
          <a:noFill/>
          <a:ln/>
        </p:spPr>
        <p:txBody>
          <a:bodyPr/>
          <a:lstStyle/>
          <a:p>
            <a:r>
              <a:rPr lang="en-US" u="sng" dirty="0"/>
              <a:t>Models</a:t>
            </a:r>
            <a:r>
              <a:rPr lang="en-US" dirty="0"/>
              <a:t> are representations of real objects or situations</a:t>
            </a:r>
          </a:p>
          <a:p>
            <a:r>
              <a:rPr lang="en-US" dirty="0"/>
              <a:t>Image: Model seen as a “fishing net” thrown in the ocean</a:t>
            </a:r>
          </a:p>
          <a:p>
            <a:pPr lvl="1"/>
            <a:r>
              <a:rPr lang="en-US" dirty="0"/>
              <a:t>The more tightly knitted the net, the more marine life captured</a:t>
            </a:r>
          </a:p>
          <a:p>
            <a:pPr lvl="1"/>
            <a:r>
              <a:rPr lang="en-US" dirty="0"/>
              <a:t>Will never be able to capture everything</a:t>
            </a:r>
          </a:p>
          <a:p>
            <a:r>
              <a:rPr lang="en-US" dirty="0"/>
              <a:t>In particular: </a:t>
            </a:r>
          </a:p>
          <a:p>
            <a:pPr lvl="1"/>
            <a:r>
              <a:rPr lang="en-US" u="sng" dirty="0"/>
              <a:t>Mathematical models</a:t>
            </a:r>
            <a:r>
              <a:rPr lang="en-US" dirty="0"/>
              <a:t> - represent real world problems through a system of mathematical formulas and expressions based on key assumptions, estimates, or statistical analyses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Models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886700" cy="3589338"/>
          </a:xfrm>
        </p:spPr>
        <p:txBody>
          <a:bodyPr/>
          <a:lstStyle/>
          <a:p>
            <a:r>
              <a:rPr lang="en-US" dirty="0"/>
              <a:t>Generally, experimenting with models (compared to experimenting with the real situation):</a:t>
            </a:r>
          </a:p>
          <a:p>
            <a:pPr lvl="1"/>
            <a:r>
              <a:rPr lang="en-US" dirty="0"/>
              <a:t>requires </a:t>
            </a:r>
            <a:r>
              <a:rPr lang="en-US" u="sng" dirty="0"/>
              <a:t>less time</a:t>
            </a:r>
          </a:p>
          <a:p>
            <a:pPr lvl="1"/>
            <a:r>
              <a:rPr lang="en-US" dirty="0"/>
              <a:t>is </a:t>
            </a:r>
            <a:r>
              <a:rPr lang="en-US" u="sng" dirty="0"/>
              <a:t>less expensive</a:t>
            </a:r>
          </a:p>
          <a:p>
            <a:pPr lvl="1"/>
            <a:r>
              <a:rPr lang="en-US" dirty="0"/>
              <a:t>involves </a:t>
            </a:r>
            <a:r>
              <a:rPr lang="en-US" u="sng" dirty="0"/>
              <a:t>less risk</a:t>
            </a:r>
          </a:p>
          <a:p>
            <a:r>
              <a:rPr lang="en-US" dirty="0"/>
              <a:t>The more closely the model represents the real situation, the more accurate the conclusions and predictions will be.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Mathematical Programming Models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5213"/>
            <a:ext cx="8348663" cy="5005387"/>
          </a:xfrm>
          <a:noFill/>
          <a:ln/>
        </p:spPr>
        <p:txBody>
          <a:bodyPr/>
          <a:lstStyle/>
          <a:p>
            <a:r>
              <a:rPr lang="en-US" u="sng" dirty="0"/>
              <a:t>Uncontrollable Inputs</a:t>
            </a:r>
            <a:r>
              <a:rPr lang="en-US" dirty="0"/>
              <a:t> – environmental factors that are not under the control of the decision maker</a:t>
            </a:r>
          </a:p>
          <a:p>
            <a:r>
              <a:rPr lang="en-US" u="sng" dirty="0"/>
              <a:t>Decision Variables</a:t>
            </a:r>
            <a:r>
              <a:rPr lang="en-US" dirty="0"/>
              <a:t> – controllable inputs; decision alternatives specified by the decision maker, such as the number of units of Product X to produce</a:t>
            </a:r>
          </a:p>
          <a:p>
            <a:r>
              <a:rPr lang="en-US" u="sng" dirty="0"/>
              <a:t>Objective Function</a:t>
            </a:r>
            <a:r>
              <a:rPr lang="en-US" dirty="0"/>
              <a:t> – a mathematical expression that describes the problem’s objective, such as maximizing profit or minimizing cost</a:t>
            </a:r>
          </a:p>
          <a:p>
            <a:r>
              <a:rPr lang="en-US" u="sng" dirty="0"/>
              <a:t>Constraints</a:t>
            </a:r>
            <a:r>
              <a:rPr lang="en-US" dirty="0"/>
              <a:t> – a set of restrictions or limitations, such as production capacities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Solution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7886700" cy="5043488"/>
          </a:xfrm>
        </p:spPr>
        <p:txBody>
          <a:bodyPr/>
          <a:lstStyle/>
          <a:p>
            <a:r>
              <a:rPr lang="en-US" dirty="0"/>
              <a:t>The analyst attempts to identify the alternative (the set of decision variable values) that provides the “best” output for the model.</a:t>
            </a:r>
          </a:p>
          <a:p>
            <a:r>
              <a:rPr lang="en-US" dirty="0"/>
              <a:t>The “best” output is the </a:t>
            </a:r>
            <a:r>
              <a:rPr lang="en-US" u="sng" dirty="0"/>
              <a:t>optimal solution</a:t>
            </a:r>
            <a:r>
              <a:rPr lang="en-US" dirty="0"/>
              <a:t>.</a:t>
            </a:r>
          </a:p>
          <a:p>
            <a:r>
              <a:rPr lang="en-US" dirty="0"/>
              <a:t>If the alternative does not satisfy all of the model constraints, it is rejected as being </a:t>
            </a:r>
            <a:r>
              <a:rPr lang="en-US" u="sng" dirty="0"/>
              <a:t>infeasible</a:t>
            </a:r>
            <a:r>
              <a:rPr lang="en-US" dirty="0"/>
              <a:t>, regardless of the objective function value.</a:t>
            </a:r>
          </a:p>
          <a:p>
            <a:r>
              <a:rPr lang="en-US" dirty="0"/>
              <a:t>If the alternative satisfies all of the model constraints, it is </a:t>
            </a:r>
            <a:r>
              <a:rPr lang="en-US" u="sng" dirty="0"/>
              <a:t>feasible</a:t>
            </a:r>
            <a:r>
              <a:rPr lang="en-US" dirty="0"/>
              <a:t> and a candidate for the “best” solution.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31&quot;/&gt;&lt;/object&gt;&lt;object type=&quot;3&quot; unique_id=&quot;10005&quot;&gt;&lt;property id=&quot;20148&quot; value=&quot;5&quot;/&gt;&lt;property id=&quot;20300&quot; value=&quot;Slide 2 - &amp;quot;Chapter 1&amp;#x0D;&amp;#x0A;Introduction&amp;quot;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341&quot;/&gt;&lt;/object&gt;&lt;object type=&quot;3&quot; unique_id=&quot;10007&quot;&gt;&lt;property id=&quot;20148&quot; value=&quot;5&quot;/&gt;&lt;property id=&quot;20300&quot; value=&quot;Slide 4 - &amp;quot;Problem Solving and Decision Making&amp;quot;&quot;/&gt;&lt;property id=&quot;20307&quot; value=&quot;259&quot;/&gt;&lt;/object&gt;&lt;object type=&quot;3&quot; unique_id=&quot;10008&quot;&gt;&lt;property id=&quot;20148&quot; value=&quot;5&quot;/&gt;&lt;property id=&quot;20300&quot; value=&quot;Slide 5&quot;/&gt;&lt;property id=&quot;20307&quot; value=&quot;342&quot;/&gt;&lt;/object&gt;&lt;object type=&quot;3&quot; unique_id=&quot;10009&quot;&gt;&lt;property id=&quot;20148&quot; value=&quot;5&quot;/&gt;&lt;property id=&quot;20300&quot; value=&quot;Slide 6&quot;/&gt;&lt;property id=&quot;20307&quot; value=&quot;343&quot;/&gt;&lt;/object&gt;&lt;object type=&quot;3&quot; unique_id=&quot;10010&quot;&gt;&lt;property id=&quot;20148&quot; value=&quot;5&quot;/&gt;&lt;property id=&quot;20300&quot; value=&quot;Slide 7&quot;/&gt;&lt;property id=&quot;20307&quot; value=&quot;344&quot;/&gt;&lt;/object&gt;&lt;object type=&quot;3&quot; unique_id=&quot;10011&quot;&gt;&lt;property id=&quot;20148&quot; value=&quot;5&quot;/&gt;&lt;property id=&quot;20300&quot; value=&quot;Slide 8 - &amp;quot;Quantitative Analysis&amp;quot;&quot;/&gt;&lt;property id=&quot;20307&quot; value=&quot;261&quot;/&gt;&lt;/object&gt;&lt;object type=&quot;3&quot; unique_id=&quot;10012&quot;&gt;&lt;property id=&quot;20148&quot; value=&quot;5&quot;/&gt;&lt;property id=&quot;20300&quot; value=&quot;Slide 9 - &amp;quot;Model Development&amp;quot;&quot;/&gt;&lt;property id=&quot;20307&quot; value=&quot;262&quot;/&gt;&lt;/object&gt;&lt;object type=&quot;3&quot; unique_id=&quot;10013&quot;&gt;&lt;property id=&quot;20148&quot; value=&quot;5&quot;/&gt;&lt;property id=&quot;20300&quot; value=&quot;Slide 10 - &amp;quot;Advantages of Models&amp;quot;&quot;/&gt;&lt;property id=&quot;20307&quot; value=&quot;294&quot;/&gt;&lt;/object&gt;&lt;object type=&quot;3&quot; unique_id=&quot;10014&quot;&gt;&lt;property id=&quot;20148&quot; value=&quot;5&quot;/&gt;&lt;property id=&quot;20300&quot; value=&quot;Slide 11 - &amp;quot;Mathematical Models&amp;quot;&quot;/&gt;&lt;property id=&quot;20307&quot; value=&quot;264&quot;/&gt;&lt;/object&gt;&lt;object type=&quot;3&quot; unique_id=&quot;10015&quot;&gt;&lt;property id=&quot;20148&quot; value=&quot;5&quot;/&gt;&lt;property id=&quot;20300&quot; value=&quot;Slide 12&quot;/&gt;&lt;property id=&quot;20307&quot; value=&quot;346&quot;/&gt;&lt;/object&gt;&lt;object type=&quot;3&quot; unique_id=&quot;10016&quot;&gt;&lt;property id=&quot;20148&quot; value=&quot;5&quot;/&gt;&lt;property id=&quot;20300&quot; value=&quot;Slide 13 - &amp;quot;Transforming Model Inputs into Output&amp;quot;&quot;/&gt;&lt;property id=&quot;20307&quot; value=&quot;296&quot;/&gt;&lt;/object&gt;&lt;object type=&quot;3&quot; unique_id=&quot;10017&quot;&gt;&lt;property id=&quot;20148&quot; value=&quot;5&quot;/&gt;&lt;property id=&quot;20300&quot; value=&quot;Slide 14 - &amp;quot;Model Solution&amp;quot;&quot;/&gt;&lt;property id=&quot;20307&quot; value=&quot;326&quot;/&gt;&lt;/object&gt;&lt;object type=&quot;3&quot; unique_id=&quot;10018&quot;&gt;&lt;property id=&quot;20148&quot; value=&quot;5&quot;/&gt;&lt;property id=&quot;20300&quot; value=&quot;Slide 15 - &amp;quot;Model Solution&amp;quot;&quot;/&gt;&lt;property id=&quot;20307&quot; value=&quot;298&quot;/&gt;&lt;/object&gt;&lt;object type=&quot;3&quot; unique_id=&quot;10019&quot;&gt;&lt;property id=&quot;20148&quot; value=&quot;5&quot;/&gt;&lt;property id=&quot;20300&quot; value=&quot;Slide 16 - &amp;quot;Model Solution &amp;quot;&quot;/&gt;&lt;property id=&quot;20307&quot; value=&quot;299&quot;/&gt;&lt;/object&gt;&lt;object type=&quot;3&quot; unique_id=&quot;10020&quot;&gt;&lt;property id=&quot;20148&quot; value=&quot;5&quot;/&gt;&lt;property id=&quot;20300&quot; value=&quot;Slide 17 - &amp;quot;Report Generation&amp;quot;&quot;/&gt;&lt;property id=&quot;20307&quot; value=&quot;301&quot;/&gt;&lt;/object&gt;&lt;object type=&quot;3&quot; unique_id=&quot;10021&quot;&gt;&lt;property id=&quot;20148&quot; value=&quot;5&quot;/&gt;&lt;property id=&quot;20300&quot; value=&quot;Slide 18 - &amp;quot;Implementation and Follow-Up&amp;quot;&quot;/&gt;&lt;property id=&quot;20307&quot; value=&quot;302&quot;/&gt;&lt;/object&gt;&lt;object type=&quot;3&quot; unique_id=&quot;10022&quot;&gt;&lt;property id=&quot;20148&quot; value=&quot;5&quot;/&gt;&lt;property id=&quot;20300&quot; value=&quot;Slide 19 - &amp;quot;Example:  Iron Works, Inc.&amp;quot;&quot;/&gt;&lt;property id=&quot;20307&quot; value=&quot;275&quot;/&gt;&lt;/object&gt;&lt;object type=&quot;3&quot; unique_id=&quot;10023&quot;&gt;&lt;property id=&quot;20148&quot; value=&quot;5&quot;/&gt;&lt;property id=&quot;20300&quot; value=&quot;Slide 20 - &amp;quot;Example:  Iron Works, Inc.&amp;quot;&quot;/&gt;&lt;property id=&quot;20307&quot; value=&quot;276&quot;/&gt;&lt;/object&gt;&lt;object type=&quot;3&quot; unique_id=&quot;10024&quot;&gt;&lt;property id=&quot;20148&quot; value=&quot;5&quot;/&gt;&lt;property id=&quot;20300&quot; value=&quot;Slide 21 - &amp;quot;Example:  Iron Works, Inc.&amp;quot;&quot;/&gt;&lt;property id=&quot;20307&quot; value=&quot;277&quot;/&gt;&lt;/object&gt;&lt;object type=&quot;3&quot; unique_id=&quot;10025&quot;&gt;&lt;property id=&quot;20148&quot; value=&quot;5&quot;/&gt;&lt;property id=&quot;20300&quot; value=&quot;Slide 22 - &amp;quot;Example:  Iron Works, Inc.&amp;quot;&quot;/&gt;&lt;property id=&quot;20307&quot; value=&quot;278&quot;/&gt;&lt;/object&gt;&lt;object type=&quot;3&quot; unique_id=&quot;10026&quot;&gt;&lt;property id=&quot;20148&quot; value=&quot;5&quot;/&gt;&lt;property id=&quot;20300&quot; value=&quot;Slide 23 - &amp;quot;Example:  Iron Works, Inc.&amp;quot;&quot;/&gt;&lt;property id=&quot;20307&quot; value=&quot;279&quot;/&gt;&lt;/object&gt;&lt;object type=&quot;3&quot; unique_id=&quot;10027&quot;&gt;&lt;property id=&quot;20148&quot; value=&quot;5&quot;/&gt;&lt;property id=&quot;20300&quot; value=&quot;Slide 24 - &amp;quot;Example:  Iron Works, Inc.&amp;quot;&quot;/&gt;&lt;property id=&quot;20307&quot; value=&quot;280&quot;/&gt;&lt;/object&gt;&lt;object type=&quot;3&quot; unique_id=&quot;10028&quot;&gt;&lt;property id=&quot;20148&quot; value=&quot;5&quot;/&gt;&lt;property id=&quot;20300&quot; value=&quot;Slide 25 - &amp;quot;Example:  Iron Works, Inc.&amp;quot;&quot;/&gt;&lt;property id=&quot;20307&quot; value=&quot;334&quot;/&gt;&lt;/object&gt;&lt;object type=&quot;3&quot; unique_id=&quot;10029&quot;&gt;&lt;property id=&quot;20148&quot; value=&quot;5&quot;/&gt;&lt;property id=&quot;20300&quot; value=&quot;Slide 26 - &amp;quot;Example:  Iron Works, Inc.&amp;quot;&quot;/&gt;&lt;property id=&quot;20307&quot; value=&quot;281&quot;/&gt;&lt;/object&gt;&lt;object type=&quot;3&quot; unique_id=&quot;10030&quot;&gt;&lt;property id=&quot;20148&quot; value=&quot;5&quot;/&gt;&lt;property id=&quot;20300&quot; value=&quot;Slide 27 - &amp;quot;Example:  Iron Works, Inc.&amp;quot;&quot;/&gt;&lt;property id=&quot;20307&quot; value=&quot;295&quot;/&gt;&lt;/object&gt;&lt;object type=&quot;3&quot; unique_id=&quot;10031&quot;&gt;&lt;property id=&quot;20148&quot; value=&quot;5&quot;/&gt;&lt;property id=&quot;20300&quot; value=&quot;Slide 28 - &amp;quot;End of Chapter 1&amp;quot;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MBS2_CH02b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EMBS2_CH02b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EMBS2_CH02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02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S2_CH02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02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02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02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02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C:\Slides\EMBS2ppt\EMBS2_CH02b.PPT</Template>
  <TotalTime>17212</TotalTime>
  <Pages>36</Pages>
  <Words>1369</Words>
  <Application>Microsoft Macintosh PowerPoint</Application>
  <PresentationFormat>On-screen Show (4:3)</PresentationFormat>
  <Paragraphs>157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Book Antiqua</vt:lpstr>
      <vt:lpstr>Monotype Sorts</vt:lpstr>
      <vt:lpstr>Times New Roman</vt:lpstr>
      <vt:lpstr>EMBS2_CH02b</vt:lpstr>
      <vt:lpstr>PowerPoint Presentation</vt:lpstr>
      <vt:lpstr>Chapter 1 Introduction</vt:lpstr>
      <vt:lpstr>PowerPoint Presentation</vt:lpstr>
      <vt:lpstr>PowerPoint Presentation</vt:lpstr>
      <vt:lpstr>PowerPoint Presentation</vt:lpstr>
      <vt:lpstr>Model Development</vt:lpstr>
      <vt:lpstr>Advantages of Models</vt:lpstr>
      <vt:lpstr>Mathematical Programming Models</vt:lpstr>
      <vt:lpstr>Model Solution</vt:lpstr>
      <vt:lpstr>Model Solution</vt:lpstr>
      <vt:lpstr>Model Solution </vt:lpstr>
      <vt:lpstr>Report Generation</vt:lpstr>
      <vt:lpstr>Implementation and Follow-Up</vt:lpstr>
      <vt:lpstr>Example:  Iron Works, Inc.</vt:lpstr>
      <vt:lpstr>Example:  Iron Works, Inc.</vt:lpstr>
      <vt:lpstr>Example:  Iron Works, Inc.</vt:lpstr>
      <vt:lpstr>Example:  Iron Works, Inc.</vt:lpstr>
      <vt:lpstr>Example:  Iron Works, Inc.</vt:lpstr>
      <vt:lpstr>Example:  Iron Works, Inc.</vt:lpstr>
      <vt:lpstr>Example:  Iron Works, Inc.</vt:lpstr>
      <vt:lpstr>Example:  Iron Works, Inc.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</dc:title>
  <dc:creator>John S. Loucks IV</dc:creator>
  <cp:lastModifiedBy>Fatima Zahra Iguenfer &lt; 96273 &gt;</cp:lastModifiedBy>
  <cp:revision>132</cp:revision>
  <cp:lastPrinted>1601-01-01T00:00:00Z</cp:lastPrinted>
  <dcterms:created xsi:type="dcterms:W3CDTF">1996-04-17T17:06:00Z</dcterms:created>
  <dcterms:modified xsi:type="dcterms:W3CDTF">2025-06-11T12:56:20Z</dcterms:modified>
</cp:coreProperties>
</file>