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/>
          <p:nvPr>
            <p:ph type="title"/>
          </p:nvPr>
        </p:nvSpPr>
        <p:spPr>
          <a:xfrm>
            <a:off x="442912" y="160337"/>
            <a:ext cx="82296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/>
          <p:nvPr>
            <p:ph type="body" sz="half" idx="1"/>
          </p:nvPr>
        </p:nvSpPr>
        <p:spPr>
          <a:xfrm>
            <a:off x="457200" y="14351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Collaboration for Life"/>
          <p:cNvSpPr/>
          <p:nvPr/>
        </p:nvSpPr>
        <p:spPr>
          <a:xfrm>
            <a:off x="-66675" y="6397017"/>
            <a:ext cx="9248775" cy="613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" dist="38100" dir="19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292100">
              <a:defRPr sz="2000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2D2BA7"/>
                </a:solidFill>
              </a:defRPr>
            </a:pPr>
            <a:r>
              <a:rPr>
                <a:solidFill>
                  <a:srgbClr val="9A9A9A"/>
                </a:solidFill>
              </a:rPr>
              <a:t>Collaboration for Life</a:t>
            </a:r>
            <a:endParaRPr>
              <a:solidFill>
                <a:srgbClr val="9A9A9A"/>
              </a:solidFill>
            </a:endParaRPr>
          </a:p>
        </p:txBody>
      </p:sp>
      <p:pic>
        <p:nvPicPr>
          <p:cNvPr id="26" name="nc-at-sa.png" descr="nc-at-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1075" y="6513512"/>
            <a:ext cx="419100" cy="147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" name="Group"/>
          <p:cNvGrpSpPr/>
          <p:nvPr/>
        </p:nvGrpSpPr>
        <p:grpSpPr>
          <a:xfrm>
            <a:off x="47625" y="6484937"/>
            <a:ext cx="208578" cy="208578"/>
            <a:chOff x="0" y="0"/>
            <a:chExt cx="208577" cy="208576"/>
          </a:xfrm>
        </p:grpSpPr>
        <p:sp>
          <p:nvSpPr>
            <p:cNvPr id="27" name="Rounded Rectangle"/>
            <p:cNvSpPr/>
            <p:nvPr/>
          </p:nvSpPr>
          <p:spPr>
            <a:xfrm>
              <a:off x="0" y="0"/>
              <a:ext cx="208578" cy="208577"/>
            </a:xfrm>
            <a:prstGeom prst="roundRect">
              <a:avLst>
                <a:gd name="adj" fmla="val 17125"/>
              </a:avLst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225000">
                <a:spcBef>
                  <a:spcPts val="200"/>
                </a:spcBef>
                <a:defRPr sz="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pic>
          <p:nvPicPr>
            <p:cNvPr id="28" name="s23m-squared.png" descr="s23m-squa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66" y="13565"/>
              <a:ext cx="183144" cy="183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idx="1"/>
          </p:nvPr>
        </p:nvSpPr>
        <p:spPr>
          <a:xfrm>
            <a:off x="457200" y="16383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Collaboration for Life"/>
          <p:cNvSpPr/>
          <p:nvPr/>
        </p:nvSpPr>
        <p:spPr>
          <a:xfrm>
            <a:off x="-66675" y="6371617"/>
            <a:ext cx="9248775" cy="613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" dist="38100" dir="19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292100">
              <a:defRPr sz="2000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2D2BA7"/>
                </a:solidFill>
              </a:defRPr>
            </a:pPr>
            <a:r>
              <a:rPr>
                <a:solidFill>
                  <a:srgbClr val="9A9A9A"/>
                </a:solidFill>
              </a:rPr>
              <a:t>Collaboration for Life</a:t>
            </a:r>
            <a:endParaRPr>
              <a:solidFill>
                <a:srgbClr val="9A9A9A"/>
              </a:solidFill>
            </a:endParaRPr>
          </a:p>
        </p:txBody>
      </p:sp>
      <p:pic>
        <p:nvPicPr>
          <p:cNvPr id="49" name="nc-at-sa.png" descr="nc-at-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1075" y="6488112"/>
            <a:ext cx="419100" cy="147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"/>
          <p:cNvGrpSpPr/>
          <p:nvPr/>
        </p:nvGrpSpPr>
        <p:grpSpPr>
          <a:xfrm>
            <a:off x="47625" y="6459537"/>
            <a:ext cx="208578" cy="208578"/>
            <a:chOff x="0" y="0"/>
            <a:chExt cx="208577" cy="208576"/>
          </a:xfrm>
        </p:grpSpPr>
        <p:sp>
          <p:nvSpPr>
            <p:cNvPr id="50" name="Rounded Rectangle"/>
            <p:cNvSpPr/>
            <p:nvPr/>
          </p:nvSpPr>
          <p:spPr>
            <a:xfrm>
              <a:off x="0" y="0"/>
              <a:ext cx="208578" cy="208577"/>
            </a:xfrm>
            <a:prstGeom prst="roundRect">
              <a:avLst>
                <a:gd name="adj" fmla="val 17125"/>
              </a:avLst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225000">
                <a:spcBef>
                  <a:spcPts val="200"/>
                </a:spcBef>
                <a:defRPr sz="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pic>
          <p:nvPicPr>
            <p:cNvPr id="51" name="s23m-squared.png" descr="s23m-squa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66" y="13565"/>
              <a:ext cx="183144" cy="183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llaboration for Life"/>
          <p:cNvSpPr/>
          <p:nvPr/>
        </p:nvSpPr>
        <p:spPr>
          <a:xfrm>
            <a:off x="-66675" y="6358917"/>
            <a:ext cx="9248775" cy="613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" dist="38100" dir="19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292100">
              <a:defRPr sz="2000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2D2BA7"/>
                </a:solidFill>
              </a:defRPr>
            </a:pPr>
            <a:r>
              <a:rPr>
                <a:solidFill>
                  <a:srgbClr val="9A9A9A"/>
                </a:solidFill>
              </a:rPr>
              <a:t>Collaboration for Life</a:t>
            </a:r>
            <a:endParaRPr>
              <a:solidFill>
                <a:srgbClr val="9A9A9A"/>
              </a:solidFill>
            </a:endParaRPr>
          </a:p>
        </p:txBody>
      </p:sp>
      <p:pic>
        <p:nvPicPr>
          <p:cNvPr id="61" name="nc-at-sa.png" descr="nc-at-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1075" y="6475412"/>
            <a:ext cx="419100" cy="147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" name="Group"/>
          <p:cNvGrpSpPr/>
          <p:nvPr/>
        </p:nvGrpSpPr>
        <p:grpSpPr>
          <a:xfrm>
            <a:off x="47625" y="6446837"/>
            <a:ext cx="208578" cy="208578"/>
            <a:chOff x="0" y="0"/>
            <a:chExt cx="208577" cy="208576"/>
          </a:xfrm>
        </p:grpSpPr>
        <p:sp>
          <p:nvSpPr>
            <p:cNvPr id="62" name="Rounded Rectangle"/>
            <p:cNvSpPr/>
            <p:nvPr/>
          </p:nvSpPr>
          <p:spPr>
            <a:xfrm>
              <a:off x="0" y="0"/>
              <a:ext cx="208578" cy="208577"/>
            </a:xfrm>
            <a:prstGeom prst="roundRect">
              <a:avLst>
                <a:gd name="adj" fmla="val 17125"/>
              </a:avLst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225000">
                <a:spcBef>
                  <a:spcPts val="200"/>
                </a:spcBef>
                <a:defRPr sz="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pic>
          <p:nvPicPr>
            <p:cNvPr id="63" name="s23m-squared.png" descr="s23m-squa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66" y="13565"/>
              <a:ext cx="183144" cy="183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" name="Slide Number"/>
          <p:cNvSpPr/>
          <p:nvPr>
            <p:ph type="sldNum" sz="quarter" idx="2"/>
          </p:nvPr>
        </p:nvSpPr>
        <p:spPr>
          <a:xfrm>
            <a:off x="4465637" y="5767387"/>
            <a:ext cx="203201" cy="215901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41275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llaboration for Life"/>
          <p:cNvSpPr/>
          <p:nvPr/>
        </p:nvSpPr>
        <p:spPr>
          <a:xfrm>
            <a:off x="-66675" y="5660417"/>
            <a:ext cx="9248775" cy="613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" dist="38100" dir="19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292100">
              <a:defRPr sz="2000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2D2BA7"/>
                </a:solidFill>
              </a:defRPr>
            </a:pPr>
            <a:r>
              <a:rPr>
                <a:solidFill>
                  <a:srgbClr val="9A9A9A"/>
                </a:solidFill>
              </a:rPr>
              <a:t>Collaboration for Life</a:t>
            </a:r>
            <a:endParaRPr>
              <a:solidFill>
                <a:srgbClr val="9A9A9A"/>
              </a:solidFill>
            </a:endParaRPr>
          </a:p>
        </p:txBody>
      </p:sp>
      <p:pic>
        <p:nvPicPr>
          <p:cNvPr id="73" name="nc-at-sa.png" descr="nc-at-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1075" y="5776912"/>
            <a:ext cx="419100" cy="147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" name="Group"/>
          <p:cNvGrpSpPr/>
          <p:nvPr/>
        </p:nvGrpSpPr>
        <p:grpSpPr>
          <a:xfrm>
            <a:off x="47625" y="5748337"/>
            <a:ext cx="208578" cy="208578"/>
            <a:chOff x="0" y="0"/>
            <a:chExt cx="208577" cy="208576"/>
          </a:xfrm>
        </p:grpSpPr>
        <p:sp>
          <p:nvSpPr>
            <p:cNvPr id="74" name="Rounded Rectangle"/>
            <p:cNvSpPr/>
            <p:nvPr/>
          </p:nvSpPr>
          <p:spPr>
            <a:xfrm>
              <a:off x="0" y="0"/>
              <a:ext cx="208578" cy="208577"/>
            </a:xfrm>
            <a:prstGeom prst="roundRect">
              <a:avLst>
                <a:gd name="adj" fmla="val 17125"/>
              </a:avLst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225000">
                <a:spcBef>
                  <a:spcPts val="200"/>
                </a:spcBef>
                <a:defRPr sz="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pic>
          <p:nvPicPr>
            <p:cNvPr id="75" name="s23m-squared.gif" descr="s23m-squared.g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66" y="13565"/>
              <a:ext cx="183144" cy="183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" name="Slide Number"/>
          <p:cNvSpPr/>
          <p:nvPr>
            <p:ph type="sldNum" sz="quarter" idx="2"/>
          </p:nvPr>
        </p:nvSpPr>
        <p:spPr>
          <a:xfrm>
            <a:off x="4465637" y="5722937"/>
            <a:ext cx="203201" cy="2159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 defTabSz="412750"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laboration for Life"/>
          <p:cNvSpPr/>
          <p:nvPr/>
        </p:nvSpPr>
        <p:spPr>
          <a:xfrm>
            <a:off x="-66675" y="6320817"/>
            <a:ext cx="9248775" cy="6139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" dist="38100" dir="192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292100">
              <a:defRPr sz="2000">
                <a:solidFill>
                  <a:srgbClr val="9A9A9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2D2BA7"/>
                </a:solidFill>
              </a:defRPr>
            </a:pPr>
            <a:r>
              <a:rPr>
                <a:solidFill>
                  <a:srgbClr val="9A9A9A"/>
                </a:solidFill>
              </a:rPr>
              <a:t>Collaboration for Life</a:t>
            </a:r>
            <a:endParaRPr>
              <a:solidFill>
                <a:srgbClr val="9A9A9A"/>
              </a:solidFill>
            </a:endParaRPr>
          </a:p>
        </p:txBody>
      </p:sp>
      <p:pic>
        <p:nvPicPr>
          <p:cNvPr id="3" name="nc-at-sa.png" descr="nc-at-s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1075" y="6437312"/>
            <a:ext cx="419100" cy="147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"/>
          <p:cNvGrpSpPr/>
          <p:nvPr/>
        </p:nvGrpSpPr>
        <p:grpSpPr>
          <a:xfrm>
            <a:off x="47625" y="6408737"/>
            <a:ext cx="208578" cy="208578"/>
            <a:chOff x="0" y="0"/>
            <a:chExt cx="208577" cy="208576"/>
          </a:xfrm>
        </p:grpSpPr>
        <p:sp>
          <p:nvSpPr>
            <p:cNvPr id="4" name="Rounded Rectangle"/>
            <p:cNvSpPr/>
            <p:nvPr/>
          </p:nvSpPr>
          <p:spPr>
            <a:xfrm>
              <a:off x="0" y="0"/>
              <a:ext cx="208578" cy="208577"/>
            </a:xfrm>
            <a:prstGeom prst="roundRect">
              <a:avLst>
                <a:gd name="adj" fmla="val 17125"/>
              </a:avLst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225000">
                <a:spcBef>
                  <a:spcPts val="200"/>
                </a:spcBef>
                <a:defRPr sz="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pic>
          <p:nvPicPr>
            <p:cNvPr id="5" name="s23m-squared.png" descr="s23m-squa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66" y="13565"/>
              <a:ext cx="183144" cy="183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Title Text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aw.githubusercontent.com/patins1/raas4emf/master/plugins/org.eclipse.jqvt.updatesite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"/>
          <p:cNvGrpSpPr/>
          <p:nvPr/>
        </p:nvGrpSpPr>
        <p:grpSpPr>
          <a:xfrm>
            <a:off x="4057647" y="803275"/>
            <a:ext cx="1000131" cy="1000126"/>
            <a:chOff x="0" y="0"/>
            <a:chExt cx="1000129" cy="1000125"/>
          </a:xfrm>
        </p:grpSpPr>
        <p:sp>
          <p:nvSpPr>
            <p:cNvPr id="86" name="Rounded Rectangle"/>
            <p:cNvSpPr/>
            <p:nvPr/>
          </p:nvSpPr>
          <p:spPr>
            <a:xfrm>
              <a:off x="0" y="0"/>
              <a:ext cx="1000130" cy="1000126"/>
            </a:xfrm>
            <a:prstGeom prst="roundRect">
              <a:avLst>
                <a:gd name="adj" fmla="val 3571"/>
              </a:avLst>
            </a:prstGeom>
            <a:solidFill>
              <a:srgbClr val="FFFFFF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defTabSz="225000">
                <a:spcBef>
                  <a:spcPts val="200"/>
                </a:spcBef>
                <a:defRPr sz="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pic>
          <p:nvPicPr>
            <p:cNvPr id="87" name="s23m-squared.png" descr="s23m-squa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5049" y="65048"/>
              <a:ext cx="878174" cy="878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" name="EMF-based (de-)serialization of FHIR documents"/>
          <p:cNvSpPr/>
          <p:nvPr>
            <p:ph type="title" idx="4294967295"/>
          </p:nvPr>
        </p:nvSpPr>
        <p:spPr>
          <a:xfrm>
            <a:off x="671512" y="2230437"/>
            <a:ext cx="7772401" cy="14700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EMF-based (de-)serialization of FHIR documents</a:t>
            </a:r>
          </a:p>
        </p:txBody>
      </p:sp>
      <p:sp>
        <p:nvSpPr>
          <p:cNvPr id="90" name="Joerg Kiegeland…"/>
          <p:cNvSpPr/>
          <p:nvPr>
            <p:ph type="body" sz="quarter" idx="4294967295"/>
          </p:nvPr>
        </p:nvSpPr>
        <p:spPr>
          <a:xfrm>
            <a:off x="1371600" y="41275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  <a:r>
              <a:t>Joerg Kiegeland</a:t>
            </a:r>
          </a:p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  <a:r>
              <a:t>Keith Duddy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aaS (Repository as a Service) approach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>
            <a:lvl1pPr defTabSz="905255">
              <a:defRPr sz="3959"/>
            </a:lvl1pPr>
          </a:lstStyle>
          <a:p>
            <a:pPr/>
            <a:r>
              <a:t>RaaS (Repository as a Service) approach</a:t>
            </a:r>
          </a:p>
        </p:txBody>
      </p:sp>
      <p:sp>
        <p:nvSpPr>
          <p:cNvPr id="174" name="Annotate generated Java code with JAXB annotations…"/>
          <p:cNvSpPr/>
          <p:nvPr>
            <p:ph type="body" idx="1"/>
          </p:nvPr>
        </p:nvSpPr>
        <p:spPr>
          <a:xfrm>
            <a:off x="457200" y="1600200"/>
            <a:ext cx="8229600" cy="3773488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buChar char="•"/>
              <a:defRPr sz="3104"/>
            </a:pPr>
            <a:r>
              <a:t>Annotate generated Java code with </a:t>
            </a:r>
            <a:r>
              <a:rPr b="1" i="1"/>
              <a:t>JAXB</a:t>
            </a:r>
            <a:r>
              <a:t> annotations</a:t>
            </a:r>
          </a:p>
          <a:p>
            <a:pPr marL="332613" indent="-332613" defTabSz="886968">
              <a:buChar char="•"/>
              <a:defRPr sz="3104"/>
            </a:pPr>
            <a:r>
              <a:t>JAXB annotations are part of Java JDK, so no additional dependencies</a:t>
            </a:r>
          </a:p>
          <a:p>
            <a:pPr marL="332613" indent="-332613" defTabSz="886968">
              <a:buChar char="•"/>
              <a:defRPr sz="3104"/>
            </a:pPr>
            <a:r>
              <a:t>Install wizard from update site</a:t>
            </a:r>
          </a:p>
          <a:p>
            <a:pPr lvl="1" marL="720661" indent="-277177" defTabSz="886968">
              <a:spcBef>
                <a:spcPts val="0"/>
              </a:spcBef>
              <a:defRPr sz="2716"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raw.githubusercontent.com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/patins1/raas4emf/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master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plugins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org.eclipse.jqvt.updatesite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aaS Generator wizard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RaaS Generator wizard</a:t>
            </a:r>
          </a:p>
        </p:txBody>
      </p:sp>
      <p:pic>
        <p:nvPicPr>
          <p:cNvPr id="1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641475"/>
            <a:ext cx="8229600" cy="4443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rther customization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Further customization</a:t>
            </a:r>
          </a:p>
        </p:txBody>
      </p:sp>
      <p:sp>
        <p:nvSpPr>
          <p:cNvPr id="180" name="Use Jackson Mixins to provide further customization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Use Jackson </a:t>
            </a:r>
            <a:r>
              <a:rPr b="1" i="1"/>
              <a:t>Mixins</a:t>
            </a:r>
            <a:r>
              <a:t> to provide further customizations </a:t>
            </a:r>
          </a:p>
          <a:p>
            <a:pPr>
              <a:buChar char="•"/>
            </a:pPr>
            <a:r>
              <a:t>We identified two Mixins for FHIR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ixin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Mixin 1</a:t>
            </a:r>
          </a:p>
        </p:txBody>
      </p:sp>
      <p:sp>
        <p:nvSpPr>
          <p:cNvPr id="183" name="Add resourceType attribute that is not part of the XML schema"/>
          <p:cNvSpPr/>
          <p:nvPr>
            <p:ph type="body" sz="half" idx="1"/>
          </p:nvPr>
        </p:nvSpPr>
        <p:spPr>
          <a:xfrm>
            <a:off x="457200" y="1600200"/>
            <a:ext cx="8075613" cy="19732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Add </a:t>
            </a:r>
            <a:r>
              <a:rPr b="1" i="1"/>
              <a:t>resourceType</a:t>
            </a:r>
            <a:r>
              <a:t> attribute that is not part of the XML schema</a:t>
            </a:r>
          </a:p>
        </p:txBody>
      </p:sp>
      <p:pic>
        <p:nvPicPr>
          <p:cNvPr id="18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50" y="3141662"/>
            <a:ext cx="8388350" cy="129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ixin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Mixin 2</a:t>
            </a:r>
          </a:p>
        </p:txBody>
      </p:sp>
      <p:sp>
        <p:nvSpPr>
          <p:cNvPr id="187" name="Flatten ResourceContainer in JSON format but not in XML format by using custom Jackson serializer"/>
          <p:cNvSpPr/>
          <p:nvPr>
            <p:ph type="body" sz="quarter" idx="1"/>
          </p:nvPr>
        </p:nvSpPr>
        <p:spPr>
          <a:xfrm>
            <a:off x="457200" y="1600200"/>
            <a:ext cx="7570788" cy="1252538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buChar char="•"/>
              <a:defRPr sz="2772"/>
            </a:pPr>
            <a:r>
              <a:t>Flatten </a:t>
            </a:r>
            <a:r>
              <a:rPr b="1" i="1"/>
              <a:t>ResourceContainer</a:t>
            </a:r>
            <a:r>
              <a:t> in JSON format but not in XML format by using custom Jackson serializer</a:t>
            </a:r>
          </a:p>
        </p:txBody>
      </p:sp>
      <p:pic>
        <p:nvPicPr>
          <p:cNvPr id="18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3573462"/>
            <a:ext cx="7200900" cy="1858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dvantages of RaaS approach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Advantages of RaaS approach</a:t>
            </a:r>
          </a:p>
        </p:txBody>
      </p:sp>
      <p:sp>
        <p:nvSpPr>
          <p:cNvPr id="191" name="New FHIR versions can be integrated in less than 10 minutes just by code gener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New FHIR versions can be integrated in </a:t>
            </a:r>
            <a:r>
              <a:rPr b="1" i="1"/>
              <a:t>less than 10 minutes</a:t>
            </a:r>
            <a:r>
              <a:t> just by code generation</a:t>
            </a:r>
          </a:p>
          <a:p>
            <a:pPr>
              <a:buChar char="•"/>
            </a:pPr>
            <a:r>
              <a:t>A </a:t>
            </a:r>
            <a:r>
              <a:rPr b="1" i="1"/>
              <a:t>wide range of Jackson formats</a:t>
            </a:r>
            <a:r>
              <a:t> are successfully tested</a:t>
            </a:r>
          </a:p>
          <a:p>
            <a:pPr>
              <a:buChar char="•"/>
            </a:pPr>
            <a:r>
              <a:t>Performance is similar to HAPI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ow we tested correctness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How we tested correctness</a:t>
            </a:r>
          </a:p>
        </p:txBody>
      </p:sp>
      <p:sp>
        <p:nvSpPr>
          <p:cNvPr id="194" name="We downloaded examples-json.zip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We downloaded examples-json.zip</a:t>
            </a:r>
          </a:p>
          <a:p>
            <a:pPr>
              <a:buChar char="•"/>
            </a:pPr>
            <a:r>
              <a:t>Every JSON file was converted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original.json =&gt; </a:t>
            </a:r>
            <a:r>
              <a:rPr b="1" i="1"/>
              <a:t>raas.json</a:t>
            </a:r>
            <a:r>
              <a:t> =&gt; hapi_1.json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original.json =&gt; hapi_2.json</a:t>
            </a:r>
          </a:p>
          <a:p>
            <a:pPr>
              <a:buChar char="•"/>
            </a:pPr>
            <a:r>
              <a:t>Assuming that the HAPI library is functional correct, comparing files hapi_1.json and hapi_2.json showed what our (de)serialization raas.json changed in the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Known functional issues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Known functional issues</a:t>
            </a:r>
          </a:p>
        </p:txBody>
      </p:sp>
      <p:sp>
        <p:nvSpPr>
          <p:cNvPr id="197" name="“date” type has formatting problem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defRPr b="1" i="1"/>
            </a:pPr>
            <a:r>
              <a:t>“date”</a:t>
            </a:r>
            <a:r>
              <a:rPr b="0" i="0"/>
              <a:t> type has formatting problems</a:t>
            </a:r>
            <a:endParaRPr b="0" i="0"/>
          </a:p>
          <a:p>
            <a:pPr>
              <a:buChar char="•"/>
            </a:pPr>
            <a:r>
              <a:t>Problems with some property namings, like “</a:t>
            </a:r>
            <a:r>
              <a:rPr b="1" i="1"/>
              <a:t>class”</a:t>
            </a:r>
            <a:r>
              <a:t> and </a:t>
            </a:r>
            <a:r>
              <a:rPr b="1" i="1"/>
              <a:t>“_code”</a:t>
            </a:r>
            <a:endParaRPr b="1" i="1"/>
          </a:p>
          <a:p>
            <a:pPr>
              <a:buChar char="•"/>
            </a:pPr>
            <a:r>
              <a:t>patient-example-b.json has a parsing error in the included </a:t>
            </a:r>
            <a:r>
              <a:rPr b="1" i="1"/>
              <a:t>base64 encoded photo</a:t>
            </a:r>
            <a:r>
              <a:t>, but all other example json files could be read and converted</a:t>
            </a:r>
          </a:p>
          <a:p>
            <a:pPr>
              <a:buChar char="•"/>
            </a:pPr>
            <a:r>
              <a:t>Comments are </a:t>
            </a:r>
            <a:r>
              <a:rPr b="1" i="1"/>
              <a:t>not preserved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erformance results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Performance results</a:t>
            </a:r>
          </a:p>
        </p:txBody>
      </p:sp>
      <p:sp>
        <p:nvSpPr>
          <p:cNvPr id="200" name="For all JSON files in examples-json.zip (114MB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For all JSON files in examples-json.zip (114MB)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RaaS took 32 seconds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HAPI took 30 seconds</a:t>
            </a:r>
          </a:p>
          <a:p>
            <a:pPr>
              <a:buChar char="•"/>
            </a:pPr>
            <a:r>
              <a:t>For all XML files in examples.zip (73MB)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RaaS took 16 seconds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HAPI took 18 seconds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upported formats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Supported formats</a:t>
            </a:r>
          </a:p>
        </p:txBody>
      </p:sp>
      <p:sp>
        <p:nvSpPr>
          <p:cNvPr id="203" name="JSON…"/>
          <p:cNvSpPr/>
          <p:nvPr>
            <p:ph type="body" idx="1"/>
          </p:nvPr>
        </p:nvSpPr>
        <p:spPr>
          <a:xfrm>
            <a:off x="457200" y="1600200"/>
            <a:ext cx="8147050" cy="4276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JSON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XML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YAML – “YAML Ain't Markup Language”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Java Properties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BSON – MongoDB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CBOR - Concise Binary Object Representation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Smile -binary serialization of generic JSON data model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Amazon Ion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•"/>
              <a:defRPr sz="2400"/>
            </a:pPr>
            <a:r>
              <a:t>Protobuf, CSV, AVRO, msgpack need further investigation (they have </a:t>
            </a:r>
            <a:r>
              <a:rPr b="1" i="1"/>
              <a:t>not a fixed schema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23M external collaboration"/>
          <p:cNvSpPr/>
          <p:nvPr/>
        </p:nvSpPr>
        <p:spPr>
          <a:xfrm>
            <a:off x="26193" y="323850"/>
            <a:ext cx="9063039" cy="1091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/>
          <a:p>
            <a:pPr algn="ctr" defTabSz="292100">
              <a:defRPr sz="3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S23M</a:t>
            </a:r>
            <a:r>
              <a:t> </a:t>
            </a:r>
            <a:r>
              <a:rPr i="1"/>
              <a:t>external</a:t>
            </a:r>
            <a:r>
              <a:t> </a:t>
            </a:r>
            <a:r>
              <a:rPr b="1"/>
              <a:t>collaboration</a:t>
            </a:r>
          </a:p>
        </p:txBody>
      </p:sp>
      <p:grpSp>
        <p:nvGrpSpPr>
          <p:cNvPr id="120" name="Group"/>
          <p:cNvGrpSpPr/>
          <p:nvPr/>
        </p:nvGrpSpPr>
        <p:grpSpPr>
          <a:xfrm>
            <a:off x="863554" y="1648930"/>
            <a:ext cx="6936041" cy="4231628"/>
            <a:chOff x="-85539" y="0"/>
            <a:chExt cx="6936040" cy="4231627"/>
          </a:xfrm>
        </p:grpSpPr>
        <p:grpSp>
          <p:nvGrpSpPr>
            <p:cNvPr id="101" name="Group"/>
            <p:cNvGrpSpPr/>
            <p:nvPr/>
          </p:nvGrpSpPr>
          <p:grpSpPr>
            <a:xfrm>
              <a:off x="-85540" y="26265"/>
              <a:ext cx="6936042" cy="4205363"/>
              <a:chOff x="-85539" y="-19049"/>
              <a:chExt cx="6936040" cy="4205361"/>
            </a:xfrm>
          </p:grpSpPr>
          <p:pic>
            <p:nvPicPr>
              <p:cNvPr id="93" name="Line" descr="Line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057654" y="3656735"/>
                <a:ext cx="5792848" cy="201241"/>
              </a:xfrm>
              <a:prstGeom prst="rect">
                <a:avLst/>
              </a:prstGeom>
              <a:effectLst/>
            </p:spPr>
          </p:pic>
          <p:pic>
            <p:nvPicPr>
              <p:cNvPr id="95" name="Line" descr="Line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6200011">
                <a:off x="-818533" y="1779993"/>
                <a:ext cx="3799326" cy="201240"/>
              </a:xfrm>
              <a:prstGeom prst="rect">
                <a:avLst/>
              </a:prstGeom>
              <a:effectLst/>
            </p:spPr>
          </p:pic>
          <p:sp>
            <p:nvSpPr>
              <p:cNvPr id="97" name="innovation"/>
              <p:cNvSpPr/>
              <p:nvPr/>
            </p:nvSpPr>
            <p:spPr>
              <a:xfrm>
                <a:off x="4267700" y="3851948"/>
                <a:ext cx="2167971" cy="334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b="1">
                    <a:solidFill>
                      <a:srgbClr val="0B5255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innovation</a:t>
                </a:r>
              </a:p>
            </p:txBody>
          </p:sp>
          <p:sp>
            <p:nvSpPr>
              <p:cNvPr id="98" name="standards"/>
              <p:cNvSpPr/>
              <p:nvPr/>
            </p:nvSpPr>
            <p:spPr>
              <a:xfrm>
                <a:off x="1742503" y="3851948"/>
                <a:ext cx="1612497" cy="334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b="1">
                    <a:solidFill>
                      <a:srgbClr val="0B5255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standards</a:t>
                </a:r>
              </a:p>
            </p:txBody>
          </p:sp>
          <p:sp>
            <p:nvSpPr>
              <p:cNvPr id="99" name="design"/>
              <p:cNvSpPr/>
              <p:nvPr/>
            </p:nvSpPr>
            <p:spPr>
              <a:xfrm>
                <a:off x="0" y="2635396"/>
                <a:ext cx="1027256" cy="3334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b="1">
                    <a:solidFill>
                      <a:srgbClr val="0B5255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design</a:t>
                </a:r>
              </a:p>
            </p:txBody>
          </p:sp>
          <p:sp>
            <p:nvSpPr>
              <p:cNvPr id="100" name="operate"/>
              <p:cNvSpPr/>
              <p:nvPr/>
            </p:nvSpPr>
            <p:spPr>
              <a:xfrm>
                <a:off x="-85540" y="800919"/>
                <a:ext cx="1198335" cy="3334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b="1">
                    <a:solidFill>
                      <a:srgbClr val="0B5255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operate</a:t>
                </a:r>
              </a:p>
            </p:txBody>
          </p:sp>
        </p:grpSp>
        <p:grpSp>
          <p:nvGrpSpPr>
            <p:cNvPr id="104" name="Group"/>
            <p:cNvGrpSpPr/>
            <p:nvPr/>
          </p:nvGrpSpPr>
          <p:grpSpPr>
            <a:xfrm>
              <a:off x="4050516" y="1606158"/>
              <a:ext cx="2610196" cy="2071843"/>
              <a:chOff x="0" y="0"/>
              <a:chExt cx="2610194" cy="2071841"/>
            </a:xfrm>
          </p:grpSpPr>
          <p:pic>
            <p:nvPicPr>
              <p:cNvPr id="102" name="dreamstimeextrasmall_6181064.jpg" descr="dreamstimeextrasmall_6181064.jp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331711"/>
                <a:ext cx="2610195" cy="17401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3" name="domain analysis"/>
              <p:cNvSpPr/>
              <p:nvPr/>
            </p:nvSpPr>
            <p:spPr>
              <a:xfrm>
                <a:off x="0" y="0"/>
                <a:ext cx="2610194" cy="332507"/>
              </a:xfrm>
              <a:prstGeom prst="rect">
                <a:avLst/>
              </a:prstGeom>
              <a:solidFill>
                <a:srgbClr val="0B5255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domain analysis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1300106" y="2016967"/>
              <a:ext cx="2610194" cy="1661258"/>
              <a:chOff x="0" y="0"/>
              <a:chExt cx="2610193" cy="1661256"/>
            </a:xfrm>
          </p:grpSpPr>
          <p:sp>
            <p:nvSpPr>
              <p:cNvPr id="105" name="enterprise architecture"/>
              <p:cNvSpPr/>
              <p:nvPr/>
            </p:nvSpPr>
            <p:spPr>
              <a:xfrm>
                <a:off x="0" y="0"/>
                <a:ext cx="2608094" cy="329759"/>
              </a:xfrm>
              <a:prstGeom prst="rect">
                <a:avLst/>
              </a:prstGeom>
              <a:solidFill>
                <a:srgbClr val="0B5255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enterprise architecture</a:t>
                </a:r>
              </a:p>
            </p:txBody>
          </p:sp>
          <p:pic>
            <p:nvPicPr>
              <p:cNvPr id="106" name="dreamstimeextrasmall_17292221.jpg" descr="dreamstimeextrasmall_17292221.jp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328970"/>
                <a:ext cx="2610194" cy="13322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11" name="Group"/>
            <p:cNvGrpSpPr/>
            <p:nvPr/>
          </p:nvGrpSpPr>
          <p:grpSpPr>
            <a:xfrm>
              <a:off x="1300106" y="394"/>
              <a:ext cx="2142804" cy="1930287"/>
              <a:chOff x="0" y="0"/>
              <a:chExt cx="2142803" cy="1930286"/>
            </a:xfrm>
          </p:grpSpPr>
          <p:pic>
            <p:nvPicPr>
              <p:cNvPr id="108" name="dreamstimeextrasmall_22693394.jpg" descr="dreamstimeextrasmall_22693394.jp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0785" y="328576"/>
                <a:ext cx="1067808" cy="1601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9" name="dreamstimeextrasmall_18760212.jpg" descr="dreamstimeextrasmall_18760212.jp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074996" y="328576"/>
                <a:ext cx="1067808" cy="1601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0" name="support services"/>
              <p:cNvSpPr/>
              <p:nvPr/>
            </p:nvSpPr>
            <p:spPr>
              <a:xfrm>
                <a:off x="0" y="0"/>
                <a:ext cx="2141006" cy="328971"/>
              </a:xfrm>
              <a:prstGeom prst="rect">
                <a:avLst/>
              </a:prstGeom>
              <a:solidFill>
                <a:srgbClr val="0B5255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support services</a:t>
                </a:r>
              </a:p>
            </p:txBody>
          </p:sp>
        </p:grpSp>
        <p:grpSp>
          <p:nvGrpSpPr>
            <p:cNvPr id="115" name="Group"/>
            <p:cNvGrpSpPr/>
            <p:nvPr/>
          </p:nvGrpSpPr>
          <p:grpSpPr>
            <a:xfrm>
              <a:off x="3716152" y="0"/>
              <a:ext cx="2944558" cy="1369813"/>
              <a:chOff x="0" y="0"/>
              <a:chExt cx="2944556" cy="1369812"/>
            </a:xfrm>
          </p:grpSpPr>
          <p:pic>
            <p:nvPicPr>
              <p:cNvPr id="112" name="dreamstimeextrasmall_13077679.jpg" descr="dreamstimeextrasmall_13077679.jp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178" y="328970"/>
                <a:ext cx="1365039" cy="10408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3" name="dreamstimeextrasmall_18076566.jpg" descr="dreamstimeextrasmall_18076566.jp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80597" y="328970"/>
                <a:ext cx="1561264" cy="10408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4" name="customer facing services"/>
              <p:cNvSpPr/>
              <p:nvPr/>
            </p:nvSpPr>
            <p:spPr>
              <a:xfrm>
                <a:off x="0" y="0"/>
                <a:ext cx="2944557" cy="328971"/>
              </a:xfrm>
              <a:prstGeom prst="rect">
                <a:avLst/>
              </a:prstGeom>
              <a:solidFill>
                <a:srgbClr val="0B5255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292100">
                  <a:defRPr sz="12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customer facing services</a:t>
                </a:r>
              </a:p>
            </p:txBody>
          </p:sp>
        </p:grpSp>
        <p:sp>
          <p:nvSpPr>
            <p:cNvPr id="116" name="Double Arrow"/>
            <p:cNvSpPr/>
            <p:nvPr/>
          </p:nvSpPr>
          <p:spPr>
            <a:xfrm>
              <a:off x="3602900" y="2335152"/>
              <a:ext cx="749623" cy="539297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" name="Double Arrow"/>
            <p:cNvSpPr/>
            <p:nvPr/>
          </p:nvSpPr>
          <p:spPr>
            <a:xfrm rot="16200000">
              <a:off x="4061302" y="1218809"/>
              <a:ext cx="846696" cy="539297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" name="Double Arrow"/>
            <p:cNvSpPr/>
            <p:nvPr/>
          </p:nvSpPr>
          <p:spPr>
            <a:xfrm rot="16200000">
              <a:off x="1259659" y="1701479"/>
              <a:ext cx="695693" cy="539297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" name="Double Arrow"/>
            <p:cNvSpPr/>
            <p:nvPr/>
          </p:nvSpPr>
          <p:spPr>
            <a:xfrm>
              <a:off x="3139106" y="151002"/>
              <a:ext cx="879053" cy="539298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creenshot: JSON DiagnosticReport"/>
          <p:cNvSpPr/>
          <p:nvPr>
            <p:ph type="title"/>
          </p:nvPr>
        </p:nvSpPr>
        <p:spPr>
          <a:xfrm>
            <a:off x="457200" y="-93663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Screenshot: JSON DiagnosticReport</a:t>
            </a:r>
          </a:p>
        </p:txBody>
      </p:sp>
      <p:pic>
        <p:nvPicPr>
          <p:cNvPr id="20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012" y="849312"/>
            <a:ext cx="5761038" cy="5386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creenshot: XML"/>
          <p:cNvSpPr/>
          <p:nvPr>
            <p:ph type="title"/>
          </p:nvPr>
        </p:nvSpPr>
        <p:spPr>
          <a:xfrm>
            <a:off x="442912" y="-207963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Screenshot: XML</a:t>
            </a:r>
          </a:p>
        </p:txBody>
      </p:sp>
      <p:pic>
        <p:nvPicPr>
          <p:cNvPr id="20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612" y="836612"/>
            <a:ext cx="5759451" cy="5383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creenshot: Java Properties"/>
          <p:cNvSpPr/>
          <p:nvPr>
            <p:ph type="title"/>
          </p:nvPr>
        </p:nvSpPr>
        <p:spPr>
          <a:xfrm>
            <a:off x="442912" y="-195263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Screenshot: Java Properties</a:t>
            </a:r>
          </a:p>
        </p:txBody>
      </p:sp>
      <p:pic>
        <p:nvPicPr>
          <p:cNvPr id="21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475" y="687387"/>
            <a:ext cx="5832475" cy="5483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creenshot: YAML"/>
          <p:cNvSpPr/>
          <p:nvPr>
            <p:ph type="title"/>
          </p:nvPr>
        </p:nvSpPr>
        <p:spPr>
          <a:xfrm>
            <a:off x="442912" y="-246063"/>
            <a:ext cx="8229601" cy="1143001"/>
          </a:xfrm>
          <a:prstGeom prst="rect">
            <a:avLst/>
          </a:prstGeom>
        </p:spPr>
        <p:txBody>
          <a:bodyPr/>
          <a:lstStyle/>
          <a:p>
            <a:pPr/>
            <a:r>
              <a:t>Screenshot: YAML</a:t>
            </a:r>
          </a:p>
        </p:txBody>
      </p:sp>
      <p:pic>
        <p:nvPicPr>
          <p:cNvPr id="21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475" y="699293"/>
            <a:ext cx="5832475" cy="5459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pen Source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Open Source</a:t>
            </a:r>
          </a:p>
        </p:txBody>
      </p:sp>
      <p:sp>
        <p:nvSpPr>
          <p:cNvPr id="218" name="This prototype is EPL licensed and (soon) official part of MDH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This prototype is EPL licensed and (soon) official part of MDHT</a:t>
            </a:r>
          </a:p>
          <a:p>
            <a:pPr>
              <a:buChar char="•"/>
            </a:pPr>
            <a:r>
              <a:t>The prototype has </a:t>
            </a:r>
            <a:r>
              <a:rPr b="1" i="1"/>
              <a:t>1140 Java lines</a:t>
            </a:r>
            <a:r>
              <a:t> of code and </a:t>
            </a:r>
            <a:r>
              <a:rPr b="1" i="1"/>
              <a:t>383 HTML5 lines</a:t>
            </a:r>
            <a:r>
              <a:t> of code</a:t>
            </a:r>
          </a:p>
          <a:p>
            <a:pPr lvl="1" marL="742950" indent="-285750">
              <a:spcBef>
                <a:spcPts val="0"/>
              </a:spcBef>
              <a:defRPr b="1" i="1" sz="2800"/>
            </a:pPr>
            <a:r>
              <a:t>90%</a:t>
            </a:r>
            <a:r>
              <a:rPr b="0" i="0"/>
              <a:t> of this code can be applied to </a:t>
            </a:r>
            <a:r>
              <a:t>any EMF metamodel</a:t>
            </a:r>
            <a:r>
              <a:rPr b="0" i="0"/>
              <a:t>, so refactoring would be useful!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dreamstimeextrasmall_21734667.jpg" descr="dreamstimeextrasmall_2173466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5600" y="3995737"/>
            <a:ext cx="2286000" cy="1514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dreamstimeextrasmall_13077679.jpg" descr="dreamstimeextrasmall_1307767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37" y="3771900"/>
            <a:ext cx="2286001" cy="174307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hank you!"/>
          <p:cNvSpPr/>
          <p:nvPr/>
        </p:nvSpPr>
        <p:spPr>
          <a:xfrm>
            <a:off x="2652712" y="2552700"/>
            <a:ext cx="3967163" cy="1238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algn="ctr" defTabSz="292100">
              <a:defRPr b="1" sz="48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223" name="S23M…"/>
          <p:cNvSpPr/>
          <p:nvPr/>
        </p:nvSpPr>
        <p:spPr>
          <a:xfrm>
            <a:off x="3009900" y="3624262"/>
            <a:ext cx="3252788" cy="191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ctr" defTabSz="292100">
              <a:defRPr sz="1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S23M</a:t>
            </a:r>
            <a:br/>
          </a:p>
          <a:p>
            <a:pPr algn="ctr" defTabSz="292100">
              <a:defRPr sz="1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info @ s23m.com</a:t>
            </a:r>
          </a:p>
          <a:p>
            <a:pPr algn="ctr" defTabSz="292100">
              <a:defRPr sz="1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292100">
              <a:defRPr sz="1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 defTabSz="292100">
              <a:defRPr i="1" sz="1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Nothing beats capturing the knowledge flow of leading domain experts to co-create organisations &amp; systems that are understandable by future generations of humans &amp; software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23M internal collaboration"/>
          <p:cNvSpPr/>
          <p:nvPr/>
        </p:nvSpPr>
        <p:spPr>
          <a:xfrm>
            <a:off x="129381" y="349250"/>
            <a:ext cx="9063038" cy="77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/>
          <a:p>
            <a:pPr algn="ctr" defTabSz="292100">
              <a:defRPr sz="3600">
                <a:solidFill>
                  <a:srgbClr val="0B525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S23M</a:t>
            </a:r>
            <a:r>
              <a:t> </a:t>
            </a:r>
            <a:r>
              <a:rPr i="1"/>
              <a:t>internal</a:t>
            </a:r>
            <a:r>
              <a:t> </a:t>
            </a:r>
            <a:r>
              <a:rPr b="1"/>
              <a:t>collaboration</a:t>
            </a:r>
          </a:p>
        </p:txBody>
      </p:sp>
      <p:grpSp>
        <p:nvGrpSpPr>
          <p:cNvPr id="149" name="Group"/>
          <p:cNvGrpSpPr/>
          <p:nvPr/>
        </p:nvGrpSpPr>
        <p:grpSpPr>
          <a:xfrm>
            <a:off x="835601" y="1586585"/>
            <a:ext cx="6945168" cy="4349385"/>
            <a:chOff x="0" y="0"/>
            <a:chExt cx="6945166" cy="4349384"/>
          </a:xfrm>
        </p:grpSpPr>
        <p:pic>
          <p:nvPicPr>
            <p:cNvPr id="123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6894" y="3815843"/>
              <a:ext cx="5858273" cy="201241"/>
            </a:xfrm>
            <a:prstGeom prst="rect">
              <a:avLst/>
            </a:prstGeom>
            <a:effectLst/>
          </p:spPr>
        </p:pic>
        <p:grpSp>
          <p:nvGrpSpPr>
            <p:cNvPr id="142" name="Group"/>
            <p:cNvGrpSpPr/>
            <p:nvPr/>
          </p:nvGrpSpPr>
          <p:grpSpPr>
            <a:xfrm>
              <a:off x="-1" y="0"/>
              <a:ext cx="6570442" cy="4349385"/>
              <a:chOff x="0" y="0"/>
              <a:chExt cx="6570440" cy="4349384"/>
            </a:xfrm>
          </p:grpSpPr>
          <p:grpSp>
            <p:nvGrpSpPr>
              <p:cNvPr id="129" name="Group"/>
              <p:cNvGrpSpPr/>
              <p:nvPr/>
            </p:nvGrpSpPr>
            <p:grpSpPr>
              <a:xfrm>
                <a:off x="0" y="425034"/>
                <a:ext cx="5895983" cy="3924351"/>
                <a:chOff x="0" y="-234533"/>
                <a:chExt cx="5895982" cy="3924349"/>
              </a:xfrm>
            </p:grpSpPr>
            <p:sp>
              <p:nvSpPr>
                <p:cNvPr id="125" name="formal"/>
                <p:cNvSpPr/>
                <p:nvPr/>
              </p:nvSpPr>
              <p:spPr>
                <a:xfrm>
                  <a:off x="4955617" y="3340742"/>
                  <a:ext cx="940366" cy="3490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b="1">
                      <a:solidFill>
                        <a:srgbClr val="0B5255"/>
                      </a:solidFill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formal</a:t>
                  </a:r>
                </a:p>
              </p:txBody>
            </p:sp>
            <p:sp>
              <p:nvSpPr>
                <p:cNvPr id="126" name="informal"/>
                <p:cNvSpPr/>
                <p:nvPr/>
              </p:nvSpPr>
              <p:spPr>
                <a:xfrm>
                  <a:off x="1879402" y="3340742"/>
                  <a:ext cx="1187087" cy="3490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b="1">
                      <a:solidFill>
                        <a:srgbClr val="0B5255"/>
                      </a:solidFill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informal</a:t>
                  </a:r>
                </a:p>
              </p:txBody>
            </p:sp>
            <p:sp>
              <p:nvSpPr>
                <p:cNvPr id="127" name="detail oriented"/>
                <p:cNvSpPr/>
                <p:nvPr/>
              </p:nvSpPr>
              <p:spPr>
                <a:xfrm>
                  <a:off x="0" y="1693551"/>
                  <a:ext cx="1041767" cy="9599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b="1">
                      <a:solidFill>
                        <a:srgbClr val="0B5255"/>
                      </a:solidFill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detail oriented</a:t>
                  </a:r>
                </a:p>
              </p:txBody>
            </p:sp>
            <p:sp>
              <p:nvSpPr>
                <p:cNvPr id="128" name="big picture"/>
                <p:cNvSpPr/>
                <p:nvPr/>
              </p:nvSpPr>
              <p:spPr>
                <a:xfrm>
                  <a:off x="104675" y="-234534"/>
                  <a:ext cx="899956" cy="9599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b="1">
                      <a:solidFill>
                        <a:srgbClr val="0B5255"/>
                      </a:solidFill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big picture</a:t>
                  </a:r>
                </a:p>
              </p:txBody>
            </p:sp>
          </p:grpSp>
          <p:grpSp>
            <p:nvGrpSpPr>
              <p:cNvPr id="132" name="Group"/>
              <p:cNvGrpSpPr/>
              <p:nvPr/>
            </p:nvGrpSpPr>
            <p:grpSpPr>
              <a:xfrm>
                <a:off x="1331886" y="1617921"/>
                <a:ext cx="2748955" cy="2179897"/>
                <a:chOff x="0" y="0"/>
                <a:chExt cx="2748953" cy="2179896"/>
              </a:xfrm>
            </p:grpSpPr>
            <p:sp>
              <p:nvSpPr>
                <p:cNvPr id="130" name="agile methods"/>
                <p:cNvSpPr/>
                <p:nvPr/>
              </p:nvSpPr>
              <p:spPr>
                <a:xfrm>
                  <a:off x="0" y="0"/>
                  <a:ext cx="2746518" cy="347261"/>
                </a:xfrm>
                <a:prstGeom prst="rect">
                  <a:avLst/>
                </a:prstGeom>
                <a:solidFill>
                  <a:srgbClr val="0B5255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sz="1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agile methods</a:t>
                  </a:r>
                </a:p>
              </p:txBody>
            </p:sp>
            <p:pic>
              <p:nvPicPr>
                <p:cNvPr id="131" name="dreamstimeextrasmall_3926596.jpg" descr="dreamstimeextrasmall_3926596.jp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347260"/>
                  <a:ext cx="2748954" cy="18326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35" name="Group"/>
              <p:cNvGrpSpPr/>
              <p:nvPr/>
            </p:nvGrpSpPr>
            <p:grpSpPr>
              <a:xfrm>
                <a:off x="1331886" y="10737"/>
                <a:ext cx="2290796" cy="1456296"/>
                <a:chOff x="0" y="0"/>
                <a:chExt cx="2290794" cy="1456295"/>
              </a:xfrm>
            </p:grpSpPr>
            <p:sp>
              <p:nvSpPr>
                <p:cNvPr id="133" name="enterprise architecture"/>
                <p:cNvSpPr/>
                <p:nvPr/>
              </p:nvSpPr>
              <p:spPr>
                <a:xfrm>
                  <a:off x="0" y="0"/>
                  <a:ext cx="2290795" cy="289073"/>
                </a:xfrm>
                <a:prstGeom prst="rect">
                  <a:avLst/>
                </a:prstGeom>
                <a:solidFill>
                  <a:srgbClr val="0B5255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sz="1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enterprise architecture</a:t>
                  </a:r>
                </a:p>
              </p:txBody>
            </p:sp>
            <p:pic>
              <p:nvPicPr>
                <p:cNvPr id="134" name="dreamstimeextrasmall_17292221.jpg" descr="dreamstimeextrasmall_17292221.jp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288382"/>
                  <a:ext cx="2288158" cy="11679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38" name="Group"/>
              <p:cNvGrpSpPr/>
              <p:nvPr/>
            </p:nvGrpSpPr>
            <p:grpSpPr>
              <a:xfrm>
                <a:off x="4282648" y="0"/>
                <a:ext cx="2287793" cy="1810820"/>
                <a:chOff x="0" y="0"/>
                <a:chExt cx="2287791" cy="1810819"/>
              </a:xfrm>
            </p:grpSpPr>
            <p:sp>
              <p:nvSpPr>
                <p:cNvPr id="136" name="domain engineering"/>
                <p:cNvSpPr/>
                <p:nvPr/>
              </p:nvSpPr>
              <p:spPr>
                <a:xfrm>
                  <a:off x="0" y="0"/>
                  <a:ext cx="2287790" cy="290740"/>
                </a:xfrm>
                <a:prstGeom prst="rect">
                  <a:avLst/>
                </a:prstGeom>
                <a:solidFill>
                  <a:srgbClr val="0B5255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sz="1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domain engineering</a:t>
                  </a:r>
                </a:p>
              </p:txBody>
            </p:sp>
            <p:pic>
              <p:nvPicPr>
                <p:cNvPr id="137" name="dreamstimeextrasmall_27871708.jpg" descr="dreamstimeextrasmall_27871708.jp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0" y="285625"/>
                  <a:ext cx="2287792" cy="152519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41" name="Group"/>
              <p:cNvGrpSpPr/>
              <p:nvPr/>
            </p:nvGrpSpPr>
            <p:grpSpPr>
              <a:xfrm>
                <a:off x="4282648" y="1908995"/>
                <a:ext cx="2285342" cy="1885625"/>
                <a:chOff x="0" y="0"/>
                <a:chExt cx="2285340" cy="1885624"/>
              </a:xfrm>
            </p:grpSpPr>
            <p:sp>
              <p:nvSpPr>
                <p:cNvPr id="139" name="programming"/>
                <p:cNvSpPr/>
                <p:nvPr/>
              </p:nvSpPr>
              <p:spPr>
                <a:xfrm>
                  <a:off x="0" y="0"/>
                  <a:ext cx="2285341" cy="291036"/>
                </a:xfrm>
                <a:prstGeom prst="rect">
                  <a:avLst/>
                </a:prstGeom>
                <a:solidFill>
                  <a:srgbClr val="0B5255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noAutofit/>
                </a:bodyPr>
                <a:lstStyle>
                  <a:lvl1pPr algn="ctr" defTabSz="292100">
                    <a:defRPr sz="12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programming</a:t>
                  </a:r>
                </a:p>
              </p:txBody>
            </p:sp>
            <p:pic>
              <p:nvPicPr>
                <p:cNvPr id="140" name="dreamstimeextrasmall_25883660.jpg" descr="dreamstimeextrasmall_25883660.jpg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0" y="271602"/>
                  <a:ext cx="2285341" cy="161402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43" name="Line" descr="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200011">
              <a:off x="-810568" y="1917710"/>
              <a:ext cx="3842087" cy="201240"/>
            </a:xfrm>
            <a:prstGeom prst="rect">
              <a:avLst/>
            </a:prstGeom>
            <a:effectLst/>
          </p:spPr>
        </p:pic>
        <p:sp>
          <p:nvSpPr>
            <p:cNvPr id="145" name="Double Arrow"/>
            <p:cNvSpPr/>
            <p:nvPr/>
          </p:nvSpPr>
          <p:spPr>
            <a:xfrm rot="16200000">
              <a:off x="1266435" y="1270447"/>
              <a:ext cx="774508" cy="545428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6" name="Double Arrow"/>
            <p:cNvSpPr/>
            <p:nvPr/>
          </p:nvSpPr>
          <p:spPr>
            <a:xfrm>
              <a:off x="3311787" y="228680"/>
              <a:ext cx="1276301" cy="545429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7" name="Double Arrow"/>
            <p:cNvSpPr/>
            <p:nvPr/>
          </p:nvSpPr>
          <p:spPr>
            <a:xfrm rot="16200000">
              <a:off x="4241741" y="1584067"/>
              <a:ext cx="725419" cy="545429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Double Arrow"/>
            <p:cNvSpPr/>
            <p:nvPr/>
          </p:nvSpPr>
          <p:spPr>
            <a:xfrm>
              <a:off x="3759038" y="3184896"/>
              <a:ext cx="829050" cy="545429"/>
            </a:xfrm>
            <a:prstGeom prst="leftRightArrow">
              <a:avLst>
                <a:gd name="adj1" fmla="val 40774"/>
                <a:gd name="adj2" fmla="val 5674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63500" dist="38100" dir="1800000">
                <a:srgbClr val="000000">
                  <a:alpha val="68000"/>
                </a:srgbClr>
              </a:outerShdw>
            </a:effectLst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 defTabSz="292100">
                <a:defRPr sz="2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is tal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talk</a:t>
            </a:r>
          </a:p>
        </p:txBody>
      </p:sp>
      <p:sp>
        <p:nvSpPr>
          <p:cNvPr id="152" name="FHIR is a model-based formalis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FHIR is a model-based formalism</a:t>
            </a:r>
          </a:p>
          <a:p>
            <a:pPr/>
            <a:r>
              <a:t>Let’s try:</a:t>
            </a:r>
          </a:p>
          <a:p>
            <a:pPr lvl="1" marL="800100" indent="-342900">
              <a:buChar char="»"/>
            </a:pPr>
            <a:r>
              <a:t>Generating instead of programming</a:t>
            </a:r>
          </a:p>
          <a:p>
            <a:pPr lvl="1" marL="800100" indent="-342900">
              <a:buChar char="»"/>
            </a:pPr>
            <a:r>
              <a:t>Applying open source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dea: Serialize “containment” tre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Idea: Serialize “containment” trees</a:t>
            </a:r>
          </a:p>
        </p:txBody>
      </p:sp>
      <p:sp>
        <p:nvSpPr>
          <p:cNvPr id="155" name="There are no non-containment references in the FHIR model"/>
          <p:cNvSpPr/>
          <p:nvPr>
            <p:ph type="body" idx="1"/>
          </p:nvPr>
        </p:nvSpPr>
        <p:spPr>
          <a:xfrm>
            <a:off x="484187" y="1193800"/>
            <a:ext cx="8147051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There are </a:t>
            </a:r>
            <a:r>
              <a:rPr b="1" i="1"/>
              <a:t>no non-containment</a:t>
            </a:r>
            <a:r>
              <a:t> references in the FHIR model</a:t>
            </a:r>
          </a:p>
        </p:txBody>
      </p:sp>
      <p:pic>
        <p:nvPicPr>
          <p:cNvPr id="156" name="containment.png" descr="contain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568" y="2102643"/>
            <a:ext cx="8424864" cy="3979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enerate 3 Tier Applications From annotated models"/>
          <p:cNvSpPr/>
          <p:nvPr>
            <p:ph type="title"/>
          </p:nvPr>
        </p:nvSpPr>
        <p:spPr>
          <a:xfrm>
            <a:off x="442912" y="160337"/>
            <a:ext cx="8229601" cy="1552576"/>
          </a:xfrm>
          <a:prstGeom prst="rect">
            <a:avLst/>
          </a:prstGeom>
        </p:spPr>
        <p:txBody>
          <a:bodyPr/>
          <a:lstStyle/>
          <a:p>
            <a:pPr/>
            <a:r>
              <a:t>Generate 3 Tier Applications</a:t>
            </a:r>
            <a:br/>
            <a:r>
              <a:t>From annotated models</a:t>
            </a:r>
          </a:p>
        </p:txBody>
      </p:sp>
      <p:pic>
        <p:nvPicPr>
          <p:cNvPr id="159" name="RaaSOverview25-08-11.pdf" descr="RaaSOverview25-08-1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2227262"/>
            <a:ext cx="9017000" cy="377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. . . etc"/>
          <p:cNvSpPr/>
          <p:nvPr/>
        </p:nvSpPr>
        <p:spPr>
          <a:xfrm>
            <a:off x="7620423" y="2151380"/>
            <a:ext cx="90099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300"/>
            </a:lvl1pPr>
          </a:lstStyle>
          <a:p>
            <a:pPr/>
            <a:r>
              <a:t>. . .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3 Tier Applications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3 Tier Applications</a:t>
            </a:r>
          </a:p>
          <a:p>
            <a:pPr defTabSz="704087">
              <a:defRPr sz="3387"/>
            </a:pPr>
            <a:r>
              <a:t>Generated by Repository as a Service</a:t>
            </a:r>
          </a:p>
        </p:txBody>
      </p:sp>
      <p:sp>
        <p:nvSpPr>
          <p:cNvPr id="163" name="Body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RaaSOverview25-08-11.pdf" descr="RaaSOverview25-08-1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1543050"/>
            <a:ext cx="9017000" cy="37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. . ."/>
          <p:cNvSpPr/>
          <p:nvPr/>
        </p:nvSpPr>
        <p:spPr>
          <a:xfrm>
            <a:off x="7633122" y="1579880"/>
            <a:ext cx="390673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. .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pring-Boot does Relational Layer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Spring-Boot does Relational Layer</a:t>
            </a:r>
          </a:p>
        </p:txBody>
      </p:sp>
      <p:pic>
        <p:nvPicPr>
          <p:cNvPr id="16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1557337"/>
            <a:ext cx="8856663" cy="425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pring generates a REST controller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Spring generates a REST controller</a:t>
            </a:r>
          </a:p>
        </p:txBody>
      </p:sp>
      <p:pic>
        <p:nvPicPr>
          <p:cNvPr id="1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50" y="1557337"/>
            <a:ext cx="7848600" cy="4625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