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DDF-E407-497B-BDC3-590B5AF00ED4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C21-B1B8-41DB-AC23-F4C130708A4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DDF-E407-497B-BDC3-590B5AF00ED4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C21-B1B8-41DB-AC23-F4C130708A4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DDF-E407-497B-BDC3-590B5AF00ED4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C21-B1B8-41DB-AC23-F4C130708A4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DDF-E407-497B-BDC3-590B5AF00ED4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C21-B1B8-41DB-AC23-F4C130708A4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DDF-E407-497B-BDC3-590B5AF00ED4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C21-B1B8-41DB-AC23-F4C130708A4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DDF-E407-497B-BDC3-590B5AF00ED4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C21-B1B8-41DB-AC23-F4C130708A4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DDF-E407-497B-BDC3-590B5AF00ED4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C21-B1B8-41DB-AC23-F4C130708A4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DDF-E407-497B-BDC3-590B5AF00ED4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C21-B1B8-41DB-AC23-F4C130708A4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DDF-E407-497B-BDC3-590B5AF00ED4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C21-B1B8-41DB-AC23-F4C130708A4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DDF-E407-497B-BDC3-590B5AF00ED4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C21-B1B8-41DB-AC23-F4C130708A4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BDDF-E407-497B-BDC3-590B5AF00ED4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EC21-B1B8-41DB-AC23-F4C130708A4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4BDDF-E407-497B-BDC3-590B5AF00ED4}" type="datetimeFigureOut">
              <a:rPr lang="de-DE" smtClean="0"/>
              <a:t>10.03.2011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5EC21-B1B8-41DB-AC23-F4C130708A4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developerworks/webservices/library/ws-emfsd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Webservices </a:t>
            </a:r>
            <a:r>
              <a:rPr lang="de-DE" dirty="0" err="1" smtClean="0"/>
              <a:t>using</a:t>
            </a:r>
            <a:r>
              <a:rPr lang="de-DE" dirty="0" smtClean="0"/>
              <a:t> EMF: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approaches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Developing Web Services with EMF SDOs for complex XML schema</a:t>
            </a:r>
            <a:br>
              <a:rPr lang="en-US" b="1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034" y="1357298"/>
            <a:ext cx="8501122" cy="1000132"/>
          </a:xfrm>
        </p:spPr>
        <p:txBody>
          <a:bodyPr>
            <a:normAutofit fontScale="92500" lnSpcReduction="10000"/>
          </a:bodyPr>
          <a:lstStyle/>
          <a:p>
            <a:r>
              <a:rPr lang="de-DE" sz="2000" dirty="0" smtClean="0">
                <a:hlinkClick r:id="rId2"/>
              </a:rPr>
              <a:t>http://www.ibm.com/developerworks/webservices/library/ws-emfsdo/</a:t>
            </a:r>
            <a:endParaRPr lang="de-DE" sz="2000" dirty="0" smtClean="0"/>
          </a:p>
          <a:p>
            <a:r>
              <a:rPr lang="de-DE" sz="2000" dirty="0" smtClean="0"/>
              <a:t>The „</a:t>
            </a:r>
            <a:r>
              <a:rPr lang="de-DE" sz="2000" dirty="0" err="1" smtClean="0"/>
              <a:t>trick</a:t>
            </a:r>
            <a:r>
              <a:rPr lang="de-DE" sz="2000" dirty="0" smtClean="0"/>
              <a:t>“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both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SOAPElement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EMF </a:t>
            </a:r>
            <a:r>
              <a:rPr lang="de-DE" sz="2000" dirty="0" err="1" smtClean="0"/>
              <a:t>object</a:t>
            </a:r>
            <a:r>
              <a:rPr lang="de-DE" sz="2000" dirty="0" smtClean="0"/>
              <a:t> </a:t>
            </a:r>
            <a:r>
              <a:rPr lang="de-DE" sz="2000" dirty="0" err="1" smtClean="0"/>
              <a:t>have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same XML </a:t>
            </a:r>
            <a:r>
              <a:rPr lang="de-DE" sz="2000" dirty="0" err="1" smtClean="0"/>
              <a:t>representation</a:t>
            </a:r>
            <a:r>
              <a:rPr lang="de-DE" sz="2000" dirty="0" smtClean="0"/>
              <a:t>.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fact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used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convert</a:t>
            </a:r>
            <a:r>
              <a:rPr lang="de-DE" sz="2000" dirty="0" smtClean="0"/>
              <a:t> </a:t>
            </a:r>
            <a:r>
              <a:rPr lang="de-DE" sz="2000" dirty="0" err="1" smtClean="0"/>
              <a:t>them</a:t>
            </a:r>
            <a:r>
              <a:rPr lang="de-DE" sz="2000" dirty="0" smtClean="0"/>
              <a:t> </a:t>
            </a:r>
            <a:r>
              <a:rPr lang="de-DE" sz="2000" dirty="0" err="1" smtClean="0"/>
              <a:t>into</a:t>
            </a:r>
            <a:r>
              <a:rPr lang="de-DE" sz="2000" dirty="0" smtClean="0"/>
              <a:t> </a:t>
            </a:r>
            <a:r>
              <a:rPr lang="de-DE" sz="2000" dirty="0" err="1" smtClean="0"/>
              <a:t>each</a:t>
            </a:r>
            <a:r>
              <a:rPr lang="de-DE" sz="2000" dirty="0" smtClean="0"/>
              <a:t> </a:t>
            </a:r>
            <a:r>
              <a:rPr lang="de-DE" sz="2000" dirty="0" err="1" smtClean="0"/>
              <a:t>other</a:t>
            </a:r>
            <a:r>
              <a:rPr lang="de-DE" sz="2000" dirty="0" smtClean="0"/>
              <a:t>.</a:t>
            </a:r>
            <a:endParaRPr lang="de-DE" sz="2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571604" y="2500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WSDL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714744" y="2500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XSD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6" idx="3"/>
            <a:endCxn id="7" idx="1"/>
          </p:cNvCxnSpPr>
          <p:nvPr/>
        </p:nvCxnSpPr>
        <p:spPr>
          <a:xfrm>
            <a:off x="2486004" y="2957506"/>
            <a:ext cx="122874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500298" y="2643182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references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42844" y="4286256"/>
            <a:ext cx="114300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428596" y="5929330"/>
            <a:ext cx="128588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SEI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interface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571868" y="5715016"/>
            <a:ext cx="185738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Skeleton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implementation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26" name="Gerade Verbindung mit Pfeil 25"/>
          <p:cNvCxnSpPr>
            <a:stCxn id="15" idx="2"/>
            <a:endCxn id="16" idx="0"/>
          </p:cNvCxnSpPr>
          <p:nvPr/>
        </p:nvCxnSpPr>
        <p:spPr>
          <a:xfrm rot="16200000" flipH="1">
            <a:off x="535753" y="5393545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6" idx="3"/>
            <a:endCxn id="17" idx="1"/>
          </p:cNvCxnSpPr>
          <p:nvPr/>
        </p:nvCxnSpPr>
        <p:spPr>
          <a:xfrm flipV="1">
            <a:off x="1714480" y="6143644"/>
            <a:ext cx="185738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1857356" y="592933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endParaRPr lang="de-DE" dirty="0"/>
          </a:p>
        </p:txBody>
      </p:sp>
      <p:cxnSp>
        <p:nvCxnSpPr>
          <p:cNvPr id="74" name="Gerade Verbindung mit Pfeil 73"/>
          <p:cNvCxnSpPr>
            <a:stCxn id="120" idx="2"/>
            <a:endCxn id="17" idx="0"/>
          </p:cNvCxnSpPr>
          <p:nvPr/>
        </p:nvCxnSpPr>
        <p:spPr>
          <a:xfrm rot="16200000" flipH="1">
            <a:off x="3189671" y="4404125"/>
            <a:ext cx="800112" cy="18216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3143240" y="5143512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generates</a:t>
            </a:r>
            <a:endParaRPr lang="de-DE" dirty="0"/>
          </a:p>
        </p:txBody>
      </p:sp>
      <p:cxnSp>
        <p:nvCxnSpPr>
          <p:cNvPr id="80" name="Gerade Verbindung mit Pfeil 79"/>
          <p:cNvCxnSpPr>
            <a:stCxn id="120" idx="2"/>
            <a:endCxn id="16" idx="0"/>
          </p:cNvCxnSpPr>
          <p:nvPr/>
        </p:nvCxnSpPr>
        <p:spPr>
          <a:xfrm rot="5400000">
            <a:off x="1368003" y="4618440"/>
            <a:ext cx="1014426" cy="1607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1500166" y="4929198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generates</a:t>
            </a:r>
            <a:endParaRPr lang="de-DE" dirty="0"/>
          </a:p>
        </p:txBody>
      </p:sp>
      <p:sp>
        <p:nvSpPr>
          <p:cNvPr id="100" name="Rechteck 99"/>
          <p:cNvSpPr/>
          <p:nvPr/>
        </p:nvSpPr>
        <p:spPr>
          <a:xfrm>
            <a:off x="5286380" y="4000504"/>
            <a:ext cx="1714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javax.xml.soap</a:t>
            </a:r>
            <a:r>
              <a:rPr lang="de-DE" dirty="0" smtClean="0"/>
              <a:t>.</a:t>
            </a:r>
          </a:p>
          <a:p>
            <a:pPr algn="ctr"/>
            <a:r>
              <a:rPr lang="de-DE" dirty="0" err="1" smtClean="0"/>
              <a:t>SOAPElement</a:t>
            </a:r>
            <a:endParaRPr lang="de-DE" dirty="0"/>
          </a:p>
        </p:txBody>
      </p:sp>
      <p:sp>
        <p:nvSpPr>
          <p:cNvPr id="111" name="Textfeld 110"/>
          <p:cNvSpPr txBox="1"/>
          <p:nvPr/>
        </p:nvSpPr>
        <p:spPr>
          <a:xfrm>
            <a:off x="285720" y="5357826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invokes</a:t>
            </a:r>
            <a:endParaRPr lang="de-DE" dirty="0"/>
          </a:p>
        </p:txBody>
      </p:sp>
      <p:cxnSp>
        <p:nvCxnSpPr>
          <p:cNvPr id="116" name="Gerade Verbindung mit Pfeil 115"/>
          <p:cNvCxnSpPr>
            <a:stCxn id="17" idx="0"/>
            <a:endCxn id="100" idx="2"/>
          </p:cNvCxnSpPr>
          <p:nvPr/>
        </p:nvCxnSpPr>
        <p:spPr>
          <a:xfrm rot="5400000" flipH="1" flipV="1">
            <a:off x="4922043" y="4493423"/>
            <a:ext cx="800112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429124" y="521495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parameter</a:t>
            </a:r>
            <a:r>
              <a:rPr lang="de-DE" dirty="0" smtClean="0"/>
              <a:t>/</a:t>
            </a:r>
            <a:r>
              <a:rPr lang="de-DE" dirty="0" err="1" smtClean="0"/>
              <a:t>result</a:t>
            </a:r>
            <a:endParaRPr lang="de-DE" dirty="0"/>
          </a:p>
        </p:txBody>
      </p:sp>
      <p:sp>
        <p:nvSpPr>
          <p:cNvPr id="120" name="Rechteck 119"/>
          <p:cNvSpPr/>
          <p:nvPr/>
        </p:nvSpPr>
        <p:spPr>
          <a:xfrm>
            <a:off x="1928794" y="4000504"/>
            <a:ext cx="1500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WSDL2Java</a:t>
            </a:r>
            <a:endParaRPr lang="de-DE" dirty="0"/>
          </a:p>
        </p:txBody>
      </p:sp>
      <p:cxnSp>
        <p:nvCxnSpPr>
          <p:cNvPr id="130" name="Gerade Verbindung mit Pfeil 129"/>
          <p:cNvCxnSpPr>
            <a:stCxn id="6" idx="2"/>
            <a:endCxn id="120" idx="0"/>
          </p:cNvCxnSpPr>
          <p:nvPr/>
        </p:nvCxnSpPr>
        <p:spPr>
          <a:xfrm rot="16200000" flipH="1">
            <a:off x="2060949" y="3382560"/>
            <a:ext cx="585798" cy="6500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feld 131"/>
          <p:cNvSpPr txBox="1"/>
          <p:nvPr/>
        </p:nvSpPr>
        <p:spPr>
          <a:xfrm>
            <a:off x="1714480" y="350043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input</a:t>
            </a:r>
            <a:endParaRPr lang="de-DE" dirty="0"/>
          </a:p>
        </p:txBody>
      </p:sp>
      <p:cxnSp>
        <p:nvCxnSpPr>
          <p:cNvPr id="138" name="Gerade Verbindung mit Pfeil 137"/>
          <p:cNvCxnSpPr>
            <a:stCxn id="120" idx="3"/>
            <a:endCxn id="100" idx="1"/>
          </p:cNvCxnSpPr>
          <p:nvPr/>
        </p:nvCxnSpPr>
        <p:spPr>
          <a:xfrm>
            <a:off x="3428992" y="4457704"/>
            <a:ext cx="1857388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feld 147"/>
          <p:cNvSpPr txBox="1"/>
          <p:nvPr/>
        </p:nvSpPr>
        <p:spPr>
          <a:xfrm>
            <a:off x="3571868" y="4143380"/>
            <a:ext cx="16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JAXB</a:t>
            </a:r>
            <a:endParaRPr lang="de-DE" dirty="0"/>
          </a:p>
        </p:txBody>
      </p:sp>
      <p:sp>
        <p:nvSpPr>
          <p:cNvPr id="171" name="Rechteck 170"/>
          <p:cNvSpPr/>
          <p:nvPr/>
        </p:nvSpPr>
        <p:spPr>
          <a:xfrm>
            <a:off x="7858148" y="4000504"/>
            <a:ext cx="11430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EMF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172" name="Abgerundetes Rechteck 171"/>
          <p:cNvSpPr/>
          <p:nvPr/>
        </p:nvSpPr>
        <p:spPr>
          <a:xfrm>
            <a:off x="7286644" y="2714620"/>
            <a:ext cx="157163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GenModel</a:t>
            </a:r>
            <a:endParaRPr lang="de-DE" dirty="0"/>
          </a:p>
        </p:txBody>
      </p:sp>
      <p:cxnSp>
        <p:nvCxnSpPr>
          <p:cNvPr id="175" name="Gerade Verbindung mit Pfeil 174"/>
          <p:cNvCxnSpPr>
            <a:stCxn id="7" idx="3"/>
            <a:endCxn id="172" idx="1"/>
          </p:cNvCxnSpPr>
          <p:nvPr/>
        </p:nvCxnSpPr>
        <p:spPr>
          <a:xfrm>
            <a:off x="4629144" y="2957506"/>
            <a:ext cx="2657500" cy="714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feld 178"/>
          <p:cNvSpPr txBox="1"/>
          <p:nvPr/>
        </p:nvSpPr>
        <p:spPr>
          <a:xfrm>
            <a:off x="4929190" y="264318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input</a:t>
            </a:r>
            <a:endParaRPr lang="de-DE" dirty="0"/>
          </a:p>
        </p:txBody>
      </p:sp>
      <p:cxnSp>
        <p:nvCxnSpPr>
          <p:cNvPr id="193" name="Gerade Verbindung mit Pfeil 192"/>
          <p:cNvCxnSpPr>
            <a:stCxn id="172" idx="2"/>
            <a:endCxn id="171" idx="0"/>
          </p:cNvCxnSpPr>
          <p:nvPr/>
        </p:nvCxnSpPr>
        <p:spPr>
          <a:xfrm rot="16200000" flipH="1">
            <a:off x="7858156" y="3428992"/>
            <a:ext cx="785818" cy="357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feld 195"/>
          <p:cNvSpPr txBox="1"/>
          <p:nvPr/>
        </p:nvSpPr>
        <p:spPr>
          <a:xfrm>
            <a:off x="7358082" y="3357562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generates</a:t>
            </a:r>
            <a:endParaRPr lang="de-DE" dirty="0"/>
          </a:p>
        </p:txBody>
      </p:sp>
      <p:sp>
        <p:nvSpPr>
          <p:cNvPr id="201" name="Rechteck 200"/>
          <p:cNvSpPr/>
          <p:nvPr/>
        </p:nvSpPr>
        <p:spPr>
          <a:xfrm>
            <a:off x="5929322" y="5857892"/>
            <a:ext cx="12144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XML </a:t>
            </a:r>
            <a:r>
              <a:rPr lang="de-DE" dirty="0" err="1" smtClean="0"/>
              <a:t>document</a:t>
            </a:r>
            <a:endParaRPr lang="de-DE" dirty="0"/>
          </a:p>
        </p:txBody>
      </p:sp>
      <p:cxnSp>
        <p:nvCxnSpPr>
          <p:cNvPr id="205" name="Gerade Verbindung mit Pfeil 204"/>
          <p:cNvCxnSpPr>
            <a:stCxn id="100" idx="2"/>
            <a:endCxn id="201" idx="0"/>
          </p:cNvCxnSpPr>
          <p:nvPr/>
        </p:nvCxnSpPr>
        <p:spPr>
          <a:xfrm rot="16200000" flipH="1">
            <a:off x="5868596" y="5189943"/>
            <a:ext cx="942988" cy="39290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feld 209"/>
          <p:cNvSpPr txBox="1"/>
          <p:nvPr/>
        </p:nvSpPr>
        <p:spPr>
          <a:xfrm>
            <a:off x="5929322" y="500063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s</a:t>
            </a:r>
            <a:r>
              <a:rPr lang="de-DE" b="1" i="1" dirty="0" smtClean="0"/>
              <a:t>ave/</a:t>
            </a:r>
            <a:r>
              <a:rPr lang="de-DE" b="1" i="1" dirty="0" err="1" smtClean="0"/>
              <a:t>load</a:t>
            </a:r>
            <a:endParaRPr lang="de-DE" b="1" i="1" dirty="0"/>
          </a:p>
        </p:txBody>
      </p:sp>
      <p:cxnSp>
        <p:nvCxnSpPr>
          <p:cNvPr id="213" name="Gerade Verbindung mit Pfeil 212"/>
          <p:cNvCxnSpPr/>
          <p:nvPr/>
        </p:nvCxnSpPr>
        <p:spPr>
          <a:xfrm rot="5400000" flipH="1" flipV="1">
            <a:off x="7047332" y="4454130"/>
            <a:ext cx="942988" cy="189312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feld 215"/>
          <p:cNvSpPr txBox="1"/>
          <p:nvPr/>
        </p:nvSpPr>
        <p:spPr>
          <a:xfrm>
            <a:off x="6786578" y="5357826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err="1"/>
              <a:t>l</a:t>
            </a:r>
            <a:r>
              <a:rPr lang="de-DE" b="1" i="1" dirty="0" err="1" smtClean="0"/>
              <a:t>oad</a:t>
            </a:r>
            <a:r>
              <a:rPr lang="de-DE" b="1" i="1" dirty="0" smtClean="0"/>
              <a:t>/save</a:t>
            </a:r>
            <a:endParaRPr lang="de-DE" b="1" i="1" dirty="0"/>
          </a:p>
        </p:txBody>
      </p:sp>
      <p:cxnSp>
        <p:nvCxnSpPr>
          <p:cNvPr id="224" name="Gerade Verbindung mit Pfeil 223"/>
          <p:cNvCxnSpPr>
            <a:stCxn id="201" idx="1"/>
            <a:endCxn id="7" idx="2"/>
          </p:cNvCxnSpPr>
          <p:nvPr/>
        </p:nvCxnSpPr>
        <p:spPr>
          <a:xfrm rot="10800000">
            <a:off x="4171944" y="3414707"/>
            <a:ext cx="1757378" cy="283609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feld 230"/>
          <p:cNvSpPr txBox="1"/>
          <p:nvPr/>
        </p:nvSpPr>
        <p:spPr>
          <a:xfrm>
            <a:off x="3929058" y="3571876"/>
            <a:ext cx="12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</a:t>
            </a:r>
            <a:r>
              <a:rPr lang="de-DE" dirty="0" err="1" smtClean="0"/>
              <a:t>nstance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/>
          </a:p>
        </p:txBody>
      </p:sp>
      <p:sp>
        <p:nvSpPr>
          <p:cNvPr id="260" name="Rechteck 259"/>
          <p:cNvSpPr/>
          <p:nvPr/>
        </p:nvSpPr>
        <p:spPr>
          <a:xfrm>
            <a:off x="7786710" y="5786454"/>
            <a:ext cx="12144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Business</a:t>
            </a:r>
          </a:p>
          <a:p>
            <a:pPr algn="ctr"/>
            <a:r>
              <a:rPr lang="de-DE" dirty="0" err="1" smtClean="0"/>
              <a:t>logic</a:t>
            </a:r>
            <a:endParaRPr lang="de-DE" dirty="0"/>
          </a:p>
        </p:txBody>
      </p:sp>
      <p:sp>
        <p:nvSpPr>
          <p:cNvPr id="261" name="Textfeld 260"/>
          <p:cNvSpPr txBox="1"/>
          <p:nvPr/>
        </p:nvSpPr>
        <p:spPr>
          <a:xfrm>
            <a:off x="8143900" y="5214950"/>
            <a:ext cx="72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usage</a:t>
            </a:r>
            <a:endParaRPr lang="de-DE" dirty="0"/>
          </a:p>
        </p:txBody>
      </p:sp>
      <p:cxnSp>
        <p:nvCxnSpPr>
          <p:cNvPr id="262" name="Gerade Verbindung mit Pfeil 261"/>
          <p:cNvCxnSpPr>
            <a:stCxn id="260" idx="0"/>
          </p:cNvCxnSpPr>
          <p:nvPr/>
        </p:nvCxnSpPr>
        <p:spPr>
          <a:xfrm rot="5400000" flipH="1" flipV="1">
            <a:off x="7976025" y="5332812"/>
            <a:ext cx="871550" cy="3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RaaS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034" y="1357298"/>
            <a:ext cx="8501122" cy="1000132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When</a:t>
            </a:r>
            <a:r>
              <a:rPr lang="de-DE" sz="2000" dirty="0" smtClean="0"/>
              <a:t>  </a:t>
            </a:r>
            <a:r>
              <a:rPr lang="de-DE" sz="2000" dirty="0" err="1" smtClean="0"/>
              <a:t>manually</a:t>
            </a:r>
            <a:r>
              <a:rPr lang="de-DE" sz="2000" dirty="0" smtClean="0"/>
              <a:t> </a:t>
            </a:r>
            <a:r>
              <a:rPr lang="de-DE" sz="2000" dirty="0" err="1" smtClean="0"/>
              <a:t>converting</a:t>
            </a:r>
            <a:r>
              <a:rPr lang="de-DE" sz="2000" dirty="0" smtClean="0"/>
              <a:t> an EMF </a:t>
            </a:r>
            <a:r>
              <a:rPr lang="de-DE" sz="2000" dirty="0" err="1" smtClean="0"/>
              <a:t>instance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a </a:t>
            </a:r>
            <a:r>
              <a:rPr lang="de-DE" sz="2000" dirty="0" err="1" smtClean="0"/>
              <a:t>org.jdom.Element</a:t>
            </a:r>
            <a:r>
              <a:rPr lang="de-DE" sz="2000" dirty="0" smtClean="0"/>
              <a:t>, i.e. </a:t>
            </a:r>
            <a:r>
              <a:rPr lang="de-DE" sz="2000" dirty="0" err="1" smtClean="0"/>
              <a:t>to</a:t>
            </a:r>
            <a:r>
              <a:rPr lang="de-DE" sz="2000" dirty="0" smtClean="0"/>
              <a:t> an XML </a:t>
            </a:r>
            <a:r>
              <a:rPr lang="de-DE" sz="2000" dirty="0" err="1" smtClean="0"/>
              <a:t>document</a:t>
            </a:r>
            <a:r>
              <a:rPr lang="de-DE" sz="2000" dirty="0" smtClean="0"/>
              <a:t>,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XML </a:t>
            </a:r>
            <a:r>
              <a:rPr lang="de-DE" sz="2000" dirty="0" err="1" smtClean="0"/>
              <a:t>document</a:t>
            </a:r>
            <a:r>
              <a:rPr lang="de-DE" sz="2000" dirty="0" smtClean="0"/>
              <a:t> </a:t>
            </a:r>
            <a:r>
              <a:rPr lang="de-DE" sz="2000" dirty="0" err="1" smtClean="0"/>
              <a:t>really</a:t>
            </a:r>
            <a:r>
              <a:rPr lang="de-DE" sz="2000" dirty="0" smtClean="0"/>
              <a:t> an </a:t>
            </a:r>
            <a:r>
              <a:rPr lang="de-DE" sz="2000" dirty="0" err="1" smtClean="0"/>
              <a:t>instance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XSD?</a:t>
            </a:r>
            <a:endParaRPr lang="de-DE" sz="2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571604" y="2500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WSDL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714744" y="2500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XSD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6" idx="3"/>
            <a:endCxn id="7" idx="1"/>
          </p:cNvCxnSpPr>
          <p:nvPr/>
        </p:nvCxnSpPr>
        <p:spPr>
          <a:xfrm>
            <a:off x="2486004" y="2957506"/>
            <a:ext cx="122874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500298" y="2643182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references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42844" y="4286256"/>
            <a:ext cx="114300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428596" y="5929330"/>
            <a:ext cx="128588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SEI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interface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571868" y="5715016"/>
            <a:ext cx="185738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Skeleton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implementation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26" name="Gerade Verbindung mit Pfeil 25"/>
          <p:cNvCxnSpPr>
            <a:stCxn id="15" idx="2"/>
            <a:endCxn id="16" idx="0"/>
          </p:cNvCxnSpPr>
          <p:nvPr/>
        </p:nvCxnSpPr>
        <p:spPr>
          <a:xfrm rot="16200000" flipH="1">
            <a:off x="535753" y="5393545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6" idx="3"/>
            <a:endCxn id="17" idx="1"/>
          </p:cNvCxnSpPr>
          <p:nvPr/>
        </p:nvCxnSpPr>
        <p:spPr>
          <a:xfrm flipV="1">
            <a:off x="1714480" y="6143644"/>
            <a:ext cx="185738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1857356" y="592933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endParaRPr lang="de-DE" dirty="0"/>
          </a:p>
        </p:txBody>
      </p:sp>
      <p:cxnSp>
        <p:nvCxnSpPr>
          <p:cNvPr id="74" name="Gerade Verbindung mit Pfeil 73"/>
          <p:cNvCxnSpPr>
            <a:stCxn id="120" idx="2"/>
            <a:endCxn id="17" idx="0"/>
          </p:cNvCxnSpPr>
          <p:nvPr/>
        </p:nvCxnSpPr>
        <p:spPr>
          <a:xfrm rot="16200000" flipH="1">
            <a:off x="3189671" y="4404125"/>
            <a:ext cx="800112" cy="18216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3143240" y="5143512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generates</a:t>
            </a:r>
            <a:endParaRPr lang="de-DE" dirty="0"/>
          </a:p>
        </p:txBody>
      </p:sp>
      <p:cxnSp>
        <p:nvCxnSpPr>
          <p:cNvPr id="80" name="Gerade Verbindung mit Pfeil 79"/>
          <p:cNvCxnSpPr>
            <a:stCxn id="120" idx="2"/>
            <a:endCxn id="16" idx="0"/>
          </p:cNvCxnSpPr>
          <p:nvPr/>
        </p:nvCxnSpPr>
        <p:spPr>
          <a:xfrm rot="5400000">
            <a:off x="1368003" y="4618440"/>
            <a:ext cx="1014426" cy="1607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1500166" y="4929198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generates</a:t>
            </a:r>
            <a:endParaRPr lang="de-DE" dirty="0"/>
          </a:p>
        </p:txBody>
      </p:sp>
      <p:sp>
        <p:nvSpPr>
          <p:cNvPr id="100" name="Rechteck 99"/>
          <p:cNvSpPr/>
          <p:nvPr/>
        </p:nvSpPr>
        <p:spPr>
          <a:xfrm>
            <a:off x="5286380" y="4000504"/>
            <a:ext cx="1714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org.jdom</a:t>
            </a:r>
            <a:r>
              <a:rPr lang="de-DE" dirty="0" smtClean="0"/>
              <a:t>.</a:t>
            </a:r>
          </a:p>
          <a:p>
            <a:pPr algn="ctr"/>
            <a:r>
              <a:rPr lang="de-DE" dirty="0" smtClean="0"/>
              <a:t>Element</a:t>
            </a:r>
          </a:p>
        </p:txBody>
      </p:sp>
      <p:sp>
        <p:nvSpPr>
          <p:cNvPr id="111" name="Textfeld 110"/>
          <p:cNvSpPr txBox="1"/>
          <p:nvPr/>
        </p:nvSpPr>
        <p:spPr>
          <a:xfrm>
            <a:off x="285720" y="5357826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invokes</a:t>
            </a:r>
            <a:endParaRPr lang="de-DE" dirty="0"/>
          </a:p>
        </p:txBody>
      </p:sp>
      <p:cxnSp>
        <p:nvCxnSpPr>
          <p:cNvPr id="116" name="Gerade Verbindung mit Pfeil 115"/>
          <p:cNvCxnSpPr>
            <a:stCxn id="17" idx="0"/>
            <a:endCxn id="100" idx="2"/>
          </p:cNvCxnSpPr>
          <p:nvPr/>
        </p:nvCxnSpPr>
        <p:spPr>
          <a:xfrm rot="5400000" flipH="1" flipV="1">
            <a:off x="4922043" y="4493423"/>
            <a:ext cx="800112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429124" y="521495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parameter</a:t>
            </a:r>
            <a:r>
              <a:rPr lang="de-DE" dirty="0" smtClean="0"/>
              <a:t>/</a:t>
            </a:r>
            <a:r>
              <a:rPr lang="de-DE" dirty="0" err="1" smtClean="0"/>
              <a:t>result</a:t>
            </a:r>
            <a:endParaRPr lang="de-DE" dirty="0"/>
          </a:p>
        </p:txBody>
      </p:sp>
      <p:sp>
        <p:nvSpPr>
          <p:cNvPr id="120" name="Rechteck 119"/>
          <p:cNvSpPr/>
          <p:nvPr/>
        </p:nvSpPr>
        <p:spPr>
          <a:xfrm>
            <a:off x="1928794" y="4000504"/>
            <a:ext cx="1500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RaaS</a:t>
            </a:r>
            <a:r>
              <a:rPr lang="de-DE" dirty="0" smtClean="0"/>
              <a:t> </a:t>
            </a:r>
            <a:r>
              <a:rPr lang="de-DE" dirty="0" err="1" smtClean="0"/>
              <a:t>wizard</a:t>
            </a:r>
            <a:endParaRPr lang="de-DE" dirty="0"/>
          </a:p>
        </p:txBody>
      </p:sp>
      <p:cxnSp>
        <p:nvCxnSpPr>
          <p:cNvPr id="130" name="Gerade Verbindung mit Pfeil 129"/>
          <p:cNvCxnSpPr>
            <a:stCxn id="120" idx="0"/>
            <a:endCxn id="6" idx="2"/>
          </p:cNvCxnSpPr>
          <p:nvPr/>
        </p:nvCxnSpPr>
        <p:spPr>
          <a:xfrm rot="16200000" flipV="1">
            <a:off x="2060950" y="3382560"/>
            <a:ext cx="585798" cy="6500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feld 131"/>
          <p:cNvSpPr txBox="1"/>
          <p:nvPr/>
        </p:nvSpPr>
        <p:spPr>
          <a:xfrm>
            <a:off x="1500166" y="3500438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generates</a:t>
            </a:r>
            <a:endParaRPr lang="de-DE" dirty="0"/>
          </a:p>
        </p:txBody>
      </p:sp>
      <p:cxnSp>
        <p:nvCxnSpPr>
          <p:cNvPr id="138" name="Gerade Verbindung mit Pfeil 137"/>
          <p:cNvCxnSpPr>
            <a:stCxn id="120" idx="3"/>
            <a:endCxn id="100" idx="1"/>
          </p:cNvCxnSpPr>
          <p:nvPr/>
        </p:nvCxnSpPr>
        <p:spPr>
          <a:xfrm>
            <a:off x="3428992" y="4457704"/>
            <a:ext cx="1857388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feld 147"/>
          <p:cNvSpPr txBox="1"/>
          <p:nvPr/>
        </p:nvSpPr>
        <p:spPr>
          <a:xfrm>
            <a:off x="3571868" y="4143380"/>
            <a:ext cx="16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JAXB</a:t>
            </a:r>
            <a:endParaRPr lang="de-DE" dirty="0"/>
          </a:p>
        </p:txBody>
      </p:sp>
      <p:sp>
        <p:nvSpPr>
          <p:cNvPr id="171" name="Rechteck 170"/>
          <p:cNvSpPr/>
          <p:nvPr/>
        </p:nvSpPr>
        <p:spPr>
          <a:xfrm>
            <a:off x="7858148" y="4000504"/>
            <a:ext cx="11430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EMF</a:t>
            </a:r>
          </a:p>
          <a:p>
            <a:pPr algn="ctr"/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172" name="Abgerundetes Rechteck 171"/>
          <p:cNvSpPr/>
          <p:nvPr/>
        </p:nvSpPr>
        <p:spPr>
          <a:xfrm>
            <a:off x="7286644" y="2714620"/>
            <a:ext cx="157163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GenModel</a:t>
            </a:r>
            <a:endParaRPr lang="de-DE" dirty="0"/>
          </a:p>
        </p:txBody>
      </p:sp>
      <p:cxnSp>
        <p:nvCxnSpPr>
          <p:cNvPr id="193" name="Gerade Verbindung mit Pfeil 192"/>
          <p:cNvCxnSpPr>
            <a:stCxn id="172" idx="2"/>
            <a:endCxn id="171" idx="0"/>
          </p:cNvCxnSpPr>
          <p:nvPr/>
        </p:nvCxnSpPr>
        <p:spPr>
          <a:xfrm rot="16200000" flipH="1">
            <a:off x="7858156" y="3428992"/>
            <a:ext cx="785818" cy="357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feld 195"/>
          <p:cNvSpPr txBox="1"/>
          <p:nvPr/>
        </p:nvSpPr>
        <p:spPr>
          <a:xfrm>
            <a:off x="7358082" y="3357562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generates</a:t>
            </a:r>
            <a:endParaRPr lang="de-DE" dirty="0"/>
          </a:p>
        </p:txBody>
      </p:sp>
      <p:sp>
        <p:nvSpPr>
          <p:cNvPr id="201" name="Rechteck 200"/>
          <p:cNvSpPr/>
          <p:nvPr/>
        </p:nvSpPr>
        <p:spPr>
          <a:xfrm>
            <a:off x="7786710" y="5786454"/>
            <a:ext cx="12144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Business</a:t>
            </a:r>
          </a:p>
          <a:p>
            <a:pPr algn="ctr"/>
            <a:r>
              <a:rPr lang="de-DE" dirty="0" err="1" smtClean="0"/>
              <a:t>logic</a:t>
            </a:r>
            <a:endParaRPr lang="de-DE" dirty="0"/>
          </a:p>
        </p:txBody>
      </p:sp>
      <p:sp>
        <p:nvSpPr>
          <p:cNvPr id="210" name="Textfeld 209"/>
          <p:cNvSpPr txBox="1"/>
          <p:nvPr/>
        </p:nvSpPr>
        <p:spPr>
          <a:xfrm>
            <a:off x="7000892" y="4143380"/>
            <a:ext cx="90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err="1" smtClean="0"/>
              <a:t>convert</a:t>
            </a:r>
            <a:endParaRPr lang="de-DE" b="1" i="1" dirty="0"/>
          </a:p>
        </p:txBody>
      </p:sp>
      <p:cxnSp>
        <p:nvCxnSpPr>
          <p:cNvPr id="213" name="Gerade Verbindung mit Pfeil 212"/>
          <p:cNvCxnSpPr>
            <a:stCxn id="100" idx="3"/>
            <a:endCxn id="171" idx="1"/>
          </p:cNvCxnSpPr>
          <p:nvPr/>
        </p:nvCxnSpPr>
        <p:spPr>
          <a:xfrm>
            <a:off x="7000892" y="4457704"/>
            <a:ext cx="857256" cy="158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Gerade Verbindung mit Pfeil 223"/>
          <p:cNvCxnSpPr>
            <a:stCxn id="100" idx="0"/>
            <a:endCxn id="7" idx="2"/>
          </p:cNvCxnSpPr>
          <p:nvPr/>
        </p:nvCxnSpPr>
        <p:spPr>
          <a:xfrm rot="16200000" flipV="1">
            <a:off x="4864891" y="2721759"/>
            <a:ext cx="585798" cy="19716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feld 230"/>
          <p:cNvSpPr txBox="1"/>
          <p:nvPr/>
        </p:nvSpPr>
        <p:spPr>
          <a:xfrm>
            <a:off x="4786314" y="3500438"/>
            <a:ext cx="131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</a:t>
            </a:r>
            <a:r>
              <a:rPr lang="de-DE" dirty="0" err="1" smtClean="0"/>
              <a:t>nstance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000364" y="3500438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generates</a:t>
            </a:r>
            <a:endParaRPr lang="de-DE" dirty="0"/>
          </a:p>
        </p:txBody>
      </p:sp>
      <p:cxnSp>
        <p:nvCxnSpPr>
          <p:cNvPr id="43" name="Gerade Verbindung mit Pfeil 42"/>
          <p:cNvCxnSpPr>
            <a:stCxn id="120" idx="0"/>
            <a:endCxn id="7" idx="2"/>
          </p:cNvCxnSpPr>
          <p:nvPr/>
        </p:nvCxnSpPr>
        <p:spPr>
          <a:xfrm rot="5400000" flipH="1" flipV="1">
            <a:off x="3132519" y="2961080"/>
            <a:ext cx="585798" cy="149305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8143900" y="5214950"/>
            <a:ext cx="72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usage</a:t>
            </a:r>
            <a:endParaRPr lang="de-DE" dirty="0"/>
          </a:p>
        </p:txBody>
      </p:sp>
      <p:cxnSp>
        <p:nvCxnSpPr>
          <p:cNvPr id="76" name="Gerade Verbindung mit Pfeil 75"/>
          <p:cNvCxnSpPr>
            <a:stCxn id="201" idx="0"/>
            <a:endCxn id="171" idx="2"/>
          </p:cNvCxnSpPr>
          <p:nvPr/>
        </p:nvCxnSpPr>
        <p:spPr>
          <a:xfrm rot="5400000" flipH="1" flipV="1">
            <a:off x="7976025" y="5332812"/>
            <a:ext cx="871550" cy="3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RaaS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034" y="1357298"/>
            <a:ext cx="8429684" cy="1214446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 smtClean="0"/>
              <a:t>An EMF </a:t>
            </a:r>
            <a:r>
              <a:rPr lang="de-DE" sz="2000" dirty="0" err="1" smtClean="0"/>
              <a:t>instance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an </a:t>
            </a:r>
            <a:r>
              <a:rPr lang="de-DE" sz="2000" dirty="0" err="1" smtClean="0"/>
              <a:t>instance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XSD (</a:t>
            </a:r>
            <a:r>
              <a:rPr lang="de-DE" sz="2000" dirty="0" err="1" smtClean="0"/>
              <a:t>when</a:t>
            </a:r>
            <a:r>
              <a:rPr lang="de-DE" sz="2000" dirty="0" smtClean="0"/>
              <a:t> </a:t>
            </a:r>
            <a:r>
              <a:rPr lang="de-DE" sz="2000" dirty="0" err="1" smtClean="0"/>
              <a:t>serialized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XML) </a:t>
            </a:r>
            <a:r>
              <a:rPr lang="de-DE" sz="2000" dirty="0" err="1" smtClean="0"/>
              <a:t>since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XSD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created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SEI </a:t>
            </a:r>
            <a:r>
              <a:rPr lang="de-DE" sz="2000" dirty="0" err="1" smtClean="0"/>
              <a:t>which</a:t>
            </a:r>
            <a:r>
              <a:rPr lang="de-DE" sz="2000" dirty="0" smtClean="0"/>
              <a:t> </a:t>
            </a:r>
            <a:r>
              <a:rPr lang="de-DE" sz="2000" dirty="0" err="1" smtClean="0"/>
              <a:t>uses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EMF </a:t>
            </a:r>
            <a:r>
              <a:rPr lang="de-DE" sz="2000" dirty="0" err="1" smtClean="0"/>
              <a:t>types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parameter</a:t>
            </a:r>
            <a:r>
              <a:rPr lang="de-DE" sz="2000" dirty="0" smtClean="0"/>
              <a:t>/</a:t>
            </a:r>
            <a:r>
              <a:rPr lang="de-DE" sz="2000" dirty="0" err="1" smtClean="0"/>
              <a:t>return</a:t>
            </a:r>
            <a:r>
              <a:rPr lang="de-DE" sz="2000" dirty="0" smtClean="0"/>
              <a:t> </a:t>
            </a:r>
            <a:r>
              <a:rPr lang="de-DE" sz="2000" dirty="0" err="1" smtClean="0"/>
              <a:t>types</a:t>
            </a:r>
            <a:r>
              <a:rPr lang="de-DE" sz="2000" dirty="0" smtClean="0"/>
              <a:t>.  </a:t>
            </a:r>
          </a:p>
          <a:p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conversion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required</a:t>
            </a:r>
            <a:r>
              <a:rPr lang="de-DE" sz="2000" dirty="0" smtClean="0"/>
              <a:t> </a:t>
            </a:r>
            <a:r>
              <a:rPr lang="de-DE" sz="2000" dirty="0" err="1" smtClean="0"/>
              <a:t>at</a:t>
            </a:r>
            <a:r>
              <a:rPr lang="de-DE" sz="2000" dirty="0" smtClean="0"/>
              <a:t> all,  </a:t>
            </a:r>
            <a:r>
              <a:rPr lang="de-DE" sz="2000" dirty="0" err="1" smtClean="0"/>
              <a:t>only</a:t>
            </a:r>
            <a:r>
              <a:rPr lang="de-DE" sz="2000" dirty="0" smtClean="0"/>
              <a:t> trivial </a:t>
            </a:r>
            <a:r>
              <a:rPr lang="de-DE" sz="2000" dirty="0" err="1" smtClean="0"/>
              <a:t>glue</a:t>
            </a:r>
            <a:r>
              <a:rPr lang="de-DE" sz="2000" dirty="0" smtClean="0"/>
              <a:t> </a:t>
            </a:r>
            <a:r>
              <a:rPr lang="de-DE" sz="2000" dirty="0" err="1" smtClean="0"/>
              <a:t>code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executed</a:t>
            </a:r>
            <a:r>
              <a:rPr lang="de-DE" sz="2000" dirty="0" smtClean="0"/>
              <a:t> in </a:t>
            </a:r>
            <a:r>
              <a:rPr lang="de-DE" sz="2000" dirty="0" err="1" smtClean="0"/>
              <a:t>XmlAdapters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converting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an EMF </a:t>
            </a:r>
            <a:r>
              <a:rPr lang="de-DE" sz="2000" dirty="0" err="1" smtClean="0"/>
              <a:t>interface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an EMF </a:t>
            </a:r>
            <a:r>
              <a:rPr lang="de-DE" sz="2000" dirty="0" err="1" smtClean="0"/>
              <a:t>implementation</a:t>
            </a:r>
            <a:r>
              <a:rPr lang="de-DE" sz="2000" dirty="0" smtClean="0"/>
              <a:t> (just a </a:t>
            </a:r>
            <a:r>
              <a:rPr lang="de-DE" sz="2000" dirty="0" err="1" smtClean="0"/>
              <a:t>cast</a:t>
            </a:r>
            <a:r>
              <a:rPr lang="de-DE" sz="2000" dirty="0" smtClean="0"/>
              <a:t>) </a:t>
            </a:r>
            <a:r>
              <a:rPr lang="de-DE" sz="2000" dirty="0" err="1" smtClean="0"/>
              <a:t>or</a:t>
            </a:r>
            <a:r>
              <a:rPr lang="de-DE" sz="2000" dirty="0" smtClean="0"/>
              <a:t>  </a:t>
            </a:r>
            <a:r>
              <a:rPr lang="de-DE" sz="2000" dirty="0" err="1" smtClean="0"/>
              <a:t>to</a:t>
            </a:r>
            <a:r>
              <a:rPr lang="de-DE" sz="2000" dirty="0" smtClean="0"/>
              <a:t> a „</a:t>
            </a:r>
            <a:r>
              <a:rPr lang="de-DE" sz="2000" dirty="0" err="1" smtClean="0"/>
              <a:t>Ref</a:t>
            </a:r>
            <a:r>
              <a:rPr lang="de-DE" sz="2000" dirty="0" smtClean="0"/>
              <a:t>“ </a:t>
            </a:r>
            <a:r>
              <a:rPr lang="de-DE" sz="2000" dirty="0" err="1" smtClean="0"/>
              <a:t>structure</a:t>
            </a:r>
            <a:r>
              <a:rPr lang="de-DE" sz="2000" dirty="0" smtClean="0"/>
              <a:t> (</a:t>
            </a:r>
            <a:r>
              <a:rPr lang="de-DE" sz="2000" dirty="0" err="1" smtClean="0"/>
              <a:t>copying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ID </a:t>
            </a:r>
            <a:r>
              <a:rPr lang="de-DE" sz="2000" dirty="0" err="1" smtClean="0"/>
              <a:t>attribute</a:t>
            </a:r>
            <a:r>
              <a:rPr lang="de-DE" sz="2000" dirty="0" smtClean="0"/>
              <a:t>).</a:t>
            </a:r>
            <a:endParaRPr lang="de-DE" sz="2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571604" y="2500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WSDL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714744" y="25003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XSD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6" idx="3"/>
            <a:endCxn id="7" idx="1"/>
          </p:cNvCxnSpPr>
          <p:nvPr/>
        </p:nvCxnSpPr>
        <p:spPr>
          <a:xfrm>
            <a:off x="2486004" y="2957506"/>
            <a:ext cx="122874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500298" y="2643182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references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42844" y="4286256"/>
            <a:ext cx="114300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428596" y="5929330"/>
            <a:ext cx="128588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SEI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interface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571868" y="5715016"/>
            <a:ext cx="185738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Skeleton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implementation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26" name="Gerade Verbindung mit Pfeil 25"/>
          <p:cNvCxnSpPr>
            <a:stCxn id="15" idx="2"/>
            <a:endCxn id="16" idx="0"/>
          </p:cNvCxnSpPr>
          <p:nvPr/>
        </p:nvCxnSpPr>
        <p:spPr>
          <a:xfrm rot="16200000" flipH="1">
            <a:off x="535753" y="5393545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6" idx="3"/>
            <a:endCxn id="17" idx="1"/>
          </p:cNvCxnSpPr>
          <p:nvPr/>
        </p:nvCxnSpPr>
        <p:spPr>
          <a:xfrm flipV="1">
            <a:off x="1714480" y="6143644"/>
            <a:ext cx="185738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1857356" y="592933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endParaRPr lang="de-DE" dirty="0"/>
          </a:p>
        </p:txBody>
      </p:sp>
      <p:cxnSp>
        <p:nvCxnSpPr>
          <p:cNvPr id="74" name="Gerade Verbindung mit Pfeil 73"/>
          <p:cNvCxnSpPr>
            <a:stCxn id="120" idx="2"/>
            <a:endCxn id="17" idx="0"/>
          </p:cNvCxnSpPr>
          <p:nvPr/>
        </p:nvCxnSpPr>
        <p:spPr>
          <a:xfrm rot="16200000" flipH="1">
            <a:off x="3189671" y="4404125"/>
            <a:ext cx="800112" cy="18216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3143240" y="5143512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generates</a:t>
            </a:r>
            <a:endParaRPr lang="de-DE" dirty="0"/>
          </a:p>
        </p:txBody>
      </p:sp>
      <p:cxnSp>
        <p:nvCxnSpPr>
          <p:cNvPr id="80" name="Gerade Verbindung mit Pfeil 79"/>
          <p:cNvCxnSpPr>
            <a:stCxn id="120" idx="2"/>
            <a:endCxn id="16" idx="0"/>
          </p:cNvCxnSpPr>
          <p:nvPr/>
        </p:nvCxnSpPr>
        <p:spPr>
          <a:xfrm rot="5400000">
            <a:off x="1368003" y="4618440"/>
            <a:ext cx="1014426" cy="1607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1500166" y="4929198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generates</a:t>
            </a:r>
            <a:endParaRPr lang="de-DE" dirty="0"/>
          </a:p>
        </p:txBody>
      </p:sp>
      <p:sp>
        <p:nvSpPr>
          <p:cNvPr id="111" name="Textfeld 110"/>
          <p:cNvSpPr txBox="1"/>
          <p:nvPr/>
        </p:nvSpPr>
        <p:spPr>
          <a:xfrm>
            <a:off x="285720" y="5357826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invokes</a:t>
            </a:r>
            <a:endParaRPr lang="de-DE" dirty="0"/>
          </a:p>
        </p:txBody>
      </p:sp>
      <p:cxnSp>
        <p:nvCxnSpPr>
          <p:cNvPr id="116" name="Gerade Verbindung mit Pfeil 115"/>
          <p:cNvCxnSpPr>
            <a:stCxn id="17" idx="0"/>
            <a:endCxn id="171" idx="1"/>
          </p:cNvCxnSpPr>
          <p:nvPr/>
        </p:nvCxnSpPr>
        <p:spPr>
          <a:xfrm rot="5400000" flipH="1" flipV="1">
            <a:off x="5550699" y="3407567"/>
            <a:ext cx="1257312" cy="3357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4429124" y="521495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parameter</a:t>
            </a:r>
            <a:r>
              <a:rPr lang="de-DE" dirty="0" smtClean="0"/>
              <a:t>/</a:t>
            </a:r>
            <a:r>
              <a:rPr lang="de-DE" dirty="0" err="1" smtClean="0"/>
              <a:t>result</a:t>
            </a:r>
            <a:endParaRPr lang="de-DE" dirty="0"/>
          </a:p>
        </p:txBody>
      </p:sp>
      <p:sp>
        <p:nvSpPr>
          <p:cNvPr id="120" name="Rechteck 119"/>
          <p:cNvSpPr/>
          <p:nvPr/>
        </p:nvSpPr>
        <p:spPr>
          <a:xfrm>
            <a:off x="1928794" y="4000504"/>
            <a:ext cx="1500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RaaS</a:t>
            </a:r>
            <a:r>
              <a:rPr lang="de-DE" dirty="0" smtClean="0"/>
              <a:t> </a:t>
            </a:r>
            <a:r>
              <a:rPr lang="de-DE" dirty="0" err="1" smtClean="0"/>
              <a:t>wizard</a:t>
            </a:r>
            <a:endParaRPr lang="de-DE" dirty="0"/>
          </a:p>
        </p:txBody>
      </p:sp>
      <p:cxnSp>
        <p:nvCxnSpPr>
          <p:cNvPr id="130" name="Gerade Verbindung mit Pfeil 129"/>
          <p:cNvCxnSpPr>
            <a:stCxn id="46" idx="0"/>
            <a:endCxn id="6" idx="1"/>
          </p:cNvCxnSpPr>
          <p:nvPr/>
        </p:nvCxnSpPr>
        <p:spPr>
          <a:xfrm rot="5400000" flipH="1" flipV="1">
            <a:off x="1085824" y="2657468"/>
            <a:ext cx="185742" cy="7858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feld 131"/>
          <p:cNvSpPr txBox="1"/>
          <p:nvPr/>
        </p:nvSpPr>
        <p:spPr>
          <a:xfrm>
            <a:off x="428596" y="2714620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generates</a:t>
            </a:r>
            <a:endParaRPr lang="de-DE" dirty="0"/>
          </a:p>
        </p:txBody>
      </p:sp>
      <p:cxnSp>
        <p:nvCxnSpPr>
          <p:cNvPr id="138" name="Gerade Verbindung mit Pfeil 137"/>
          <p:cNvCxnSpPr>
            <a:stCxn id="120" idx="3"/>
            <a:endCxn id="171" idx="1"/>
          </p:cNvCxnSpPr>
          <p:nvPr/>
        </p:nvCxnSpPr>
        <p:spPr>
          <a:xfrm>
            <a:off x="3428992" y="4457704"/>
            <a:ext cx="4429156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feld 147"/>
          <p:cNvSpPr txBox="1"/>
          <p:nvPr/>
        </p:nvSpPr>
        <p:spPr>
          <a:xfrm>
            <a:off x="3571868" y="4143380"/>
            <a:ext cx="200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annotate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JAXB</a:t>
            </a:r>
            <a:endParaRPr lang="de-DE" dirty="0"/>
          </a:p>
        </p:txBody>
      </p:sp>
      <p:sp>
        <p:nvSpPr>
          <p:cNvPr id="171" name="Rechteck 170"/>
          <p:cNvSpPr/>
          <p:nvPr/>
        </p:nvSpPr>
        <p:spPr>
          <a:xfrm>
            <a:off x="7858148" y="4000504"/>
            <a:ext cx="11430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EMF</a:t>
            </a:r>
          </a:p>
          <a:p>
            <a:pPr algn="ctr"/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172" name="Abgerundetes Rechteck 171"/>
          <p:cNvSpPr/>
          <p:nvPr/>
        </p:nvSpPr>
        <p:spPr>
          <a:xfrm>
            <a:off x="7286644" y="2714620"/>
            <a:ext cx="1571636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GenModel</a:t>
            </a:r>
            <a:endParaRPr lang="de-DE" dirty="0"/>
          </a:p>
        </p:txBody>
      </p:sp>
      <p:cxnSp>
        <p:nvCxnSpPr>
          <p:cNvPr id="193" name="Gerade Verbindung mit Pfeil 192"/>
          <p:cNvCxnSpPr>
            <a:stCxn id="172" idx="2"/>
            <a:endCxn id="171" idx="0"/>
          </p:cNvCxnSpPr>
          <p:nvPr/>
        </p:nvCxnSpPr>
        <p:spPr>
          <a:xfrm rot="16200000" flipH="1">
            <a:off x="7858156" y="3428992"/>
            <a:ext cx="785818" cy="357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feld 195"/>
          <p:cNvSpPr txBox="1"/>
          <p:nvPr/>
        </p:nvSpPr>
        <p:spPr>
          <a:xfrm>
            <a:off x="7358082" y="3357562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generates</a:t>
            </a:r>
            <a:endParaRPr lang="de-DE" dirty="0"/>
          </a:p>
        </p:txBody>
      </p:sp>
      <p:sp>
        <p:nvSpPr>
          <p:cNvPr id="201" name="Rechteck 200"/>
          <p:cNvSpPr/>
          <p:nvPr/>
        </p:nvSpPr>
        <p:spPr>
          <a:xfrm>
            <a:off x="7786710" y="5786454"/>
            <a:ext cx="12144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Business</a:t>
            </a:r>
          </a:p>
          <a:p>
            <a:pPr algn="ctr"/>
            <a:r>
              <a:rPr lang="de-DE" dirty="0" err="1" smtClean="0"/>
              <a:t>logic</a:t>
            </a:r>
            <a:endParaRPr lang="de-DE" dirty="0"/>
          </a:p>
        </p:txBody>
      </p:sp>
      <p:cxnSp>
        <p:nvCxnSpPr>
          <p:cNvPr id="224" name="Gerade Verbindung mit Pfeil 223"/>
          <p:cNvCxnSpPr>
            <a:stCxn id="171" idx="1"/>
            <a:endCxn id="7" idx="2"/>
          </p:cNvCxnSpPr>
          <p:nvPr/>
        </p:nvCxnSpPr>
        <p:spPr>
          <a:xfrm rot="10800000">
            <a:off x="4171944" y="3414706"/>
            <a:ext cx="3686204" cy="10429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feld 230"/>
          <p:cNvSpPr txBox="1"/>
          <p:nvPr/>
        </p:nvSpPr>
        <p:spPr>
          <a:xfrm>
            <a:off x="4786314" y="3500438"/>
            <a:ext cx="12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</a:t>
            </a:r>
            <a:r>
              <a:rPr lang="de-DE" dirty="0" err="1" smtClean="0"/>
              <a:t>nstance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2643174" y="3357562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generates</a:t>
            </a:r>
            <a:endParaRPr lang="de-DE" dirty="0"/>
          </a:p>
        </p:txBody>
      </p:sp>
      <p:cxnSp>
        <p:nvCxnSpPr>
          <p:cNvPr id="43" name="Gerade Verbindung mit Pfeil 42"/>
          <p:cNvCxnSpPr>
            <a:stCxn id="46" idx="3"/>
            <a:endCxn id="7" idx="2"/>
          </p:cNvCxnSpPr>
          <p:nvPr/>
        </p:nvCxnSpPr>
        <p:spPr>
          <a:xfrm flipV="1">
            <a:off x="1428728" y="3414706"/>
            <a:ext cx="2743216" cy="8573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8143900" y="5214950"/>
            <a:ext cx="72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usage</a:t>
            </a:r>
            <a:endParaRPr lang="de-DE" dirty="0"/>
          </a:p>
        </p:txBody>
      </p:sp>
      <p:cxnSp>
        <p:nvCxnSpPr>
          <p:cNvPr id="76" name="Gerade Verbindung mit Pfeil 75"/>
          <p:cNvCxnSpPr>
            <a:stCxn id="201" idx="0"/>
            <a:endCxn id="171" idx="2"/>
          </p:cNvCxnSpPr>
          <p:nvPr/>
        </p:nvCxnSpPr>
        <p:spPr>
          <a:xfrm rot="5400000" flipH="1" flipV="1">
            <a:off x="7976025" y="5332812"/>
            <a:ext cx="871550" cy="3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142844" y="3143248"/>
            <a:ext cx="128588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Java2WSDL</a:t>
            </a:r>
            <a:endParaRPr lang="de-DE" dirty="0"/>
          </a:p>
        </p:txBody>
      </p:sp>
      <p:cxnSp>
        <p:nvCxnSpPr>
          <p:cNvPr id="49" name="Gerade Verbindung mit Pfeil 48"/>
          <p:cNvCxnSpPr>
            <a:stCxn id="16" idx="0"/>
            <a:endCxn id="46" idx="2"/>
          </p:cNvCxnSpPr>
          <p:nvPr/>
        </p:nvCxnSpPr>
        <p:spPr>
          <a:xfrm rot="16200000" flipV="1">
            <a:off x="-107189" y="4750603"/>
            <a:ext cx="2071702" cy="2857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785786" y="3929066"/>
            <a:ext cx="67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input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RaaS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2: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invocation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41248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500034" y="1214422"/>
          <a:ext cx="82296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5325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SDO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RaaS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version</a:t>
                      </a:r>
                      <a:r>
                        <a:rPr lang="de-DE" baseline="0" dirty="0" smtClean="0"/>
                        <a:t> 1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RaaS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version</a:t>
                      </a:r>
                      <a:r>
                        <a:rPr lang="de-DE" baseline="0" dirty="0" smtClean="0"/>
                        <a:t> 2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26819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Consistency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serialized</a:t>
                      </a:r>
                      <a:r>
                        <a:rPr lang="de-DE" dirty="0" smtClean="0"/>
                        <a:t> XML </a:t>
                      </a:r>
                      <a:r>
                        <a:rPr lang="de-DE" dirty="0" err="1" smtClean="0"/>
                        <a:t>with</a:t>
                      </a:r>
                      <a:r>
                        <a:rPr lang="de-DE" dirty="0" smtClean="0"/>
                        <a:t> XSD </a:t>
                      </a:r>
                      <a:r>
                        <a:rPr lang="de-DE" dirty="0" err="1" smtClean="0"/>
                        <a:t>ensured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by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WSDL2Java</a:t>
                      </a:r>
                      <a:r>
                        <a:rPr lang="de-DE" baseline="0" dirty="0" smtClean="0"/>
                        <a:t>,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XSD2Ecore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RaaS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Java2WSDL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155383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Effort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use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approach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Patching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generated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skeleton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code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effort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since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wizard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effort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since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wizard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155383">
                <a:tc>
                  <a:txBody>
                    <a:bodyPr/>
                    <a:lstStyle/>
                    <a:p>
                      <a:r>
                        <a:rPr lang="de-DE" dirty="0" smtClean="0"/>
                        <a:t>Can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client</a:t>
                      </a:r>
                      <a:r>
                        <a:rPr lang="de-DE" baseline="0" dirty="0" smtClean="0"/>
                        <a:t> also </a:t>
                      </a:r>
                      <a:r>
                        <a:rPr lang="de-DE" baseline="0" dirty="0" err="1" smtClean="0"/>
                        <a:t>use</a:t>
                      </a:r>
                      <a:r>
                        <a:rPr lang="de-DE" baseline="0" dirty="0" smtClean="0"/>
                        <a:t> EMF </a:t>
                      </a:r>
                      <a:r>
                        <a:rPr lang="de-DE" baseline="0" dirty="0" err="1" smtClean="0"/>
                        <a:t>types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instead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generated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stubs</a:t>
                      </a:r>
                      <a:r>
                        <a:rPr lang="de-DE" baseline="0" dirty="0" smtClean="0"/>
                        <a:t>?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Yes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with</a:t>
                      </a:r>
                      <a:r>
                        <a:rPr lang="de-DE" dirty="0" smtClean="0"/>
                        <a:t> same </a:t>
                      </a:r>
                      <a:r>
                        <a:rPr lang="de-DE" dirty="0" err="1" smtClean="0"/>
                        <a:t>effort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the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server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side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Not </a:t>
                      </a:r>
                      <a:r>
                        <a:rPr lang="de-DE" dirty="0" err="1" smtClean="0"/>
                        <a:t>tried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Yes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with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glue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code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155383">
                <a:tc>
                  <a:txBody>
                    <a:bodyPr/>
                    <a:lstStyle/>
                    <a:p>
                      <a:r>
                        <a:rPr lang="de-DE" dirty="0" smtClean="0"/>
                        <a:t>Supports a </a:t>
                      </a:r>
                      <a:r>
                        <a:rPr lang="de-DE" dirty="0" err="1" smtClean="0"/>
                        <a:t>list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instances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parameter</a:t>
                      </a:r>
                      <a:r>
                        <a:rPr lang="de-DE" baseline="0" dirty="0" smtClean="0"/>
                        <a:t> / </a:t>
                      </a:r>
                      <a:r>
                        <a:rPr lang="de-DE" baseline="0" dirty="0" err="1" smtClean="0"/>
                        <a:t>return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value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155383">
                <a:tc>
                  <a:txBody>
                    <a:bodyPr/>
                    <a:lstStyle/>
                    <a:p>
                      <a:r>
                        <a:rPr lang="de-DE" dirty="0" smtClean="0"/>
                        <a:t>Support </a:t>
                      </a:r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external</a:t>
                      </a:r>
                      <a:r>
                        <a:rPr lang="de-DE" baseline="0" dirty="0" smtClean="0"/>
                        <a:t> EMF </a:t>
                      </a:r>
                      <a:r>
                        <a:rPr lang="de-DE" baseline="0" dirty="0" err="1" smtClean="0"/>
                        <a:t>references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Yes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using</a:t>
                      </a:r>
                      <a:r>
                        <a:rPr lang="de-DE" dirty="0" smtClean="0"/>
                        <a:t> „</a:t>
                      </a:r>
                      <a:r>
                        <a:rPr lang="de-DE" dirty="0" err="1" smtClean="0"/>
                        <a:t>Refs</a:t>
                      </a:r>
                      <a:r>
                        <a:rPr lang="de-DE" dirty="0" smtClean="0"/>
                        <a:t>“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Yes</a:t>
                      </a:r>
                      <a:r>
                        <a:rPr lang="de-DE" dirty="0" smtClean="0"/>
                        <a:t>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using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„</a:t>
                      </a:r>
                      <a:r>
                        <a:rPr lang="de-DE" dirty="0" err="1" smtClean="0"/>
                        <a:t>Refs</a:t>
                      </a:r>
                      <a:r>
                        <a:rPr lang="de-DE" dirty="0" smtClean="0"/>
                        <a:t>“, resp. EMF </a:t>
                      </a:r>
                      <a:r>
                        <a:rPr lang="de-DE" dirty="0" err="1" smtClean="0"/>
                        <a:t>proxies</a:t>
                      </a:r>
                      <a:r>
                        <a:rPr lang="de-DE" dirty="0" smtClean="0"/>
                        <a:t> in </a:t>
                      </a:r>
                      <a:r>
                        <a:rPr lang="de-DE" dirty="0" err="1" smtClean="0"/>
                        <a:t>the</a:t>
                      </a:r>
                      <a:r>
                        <a:rPr lang="de-DE" dirty="0" smtClean="0"/>
                        <a:t> EMF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tech</a:t>
                      </a:r>
                      <a:r>
                        <a:rPr lang="de-DE" baseline="0" dirty="0" smtClean="0"/>
                        <a:t>. </a:t>
                      </a:r>
                      <a:r>
                        <a:rPr lang="de-DE" baseline="0" dirty="0" err="1" smtClean="0"/>
                        <a:t>space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155383">
                <a:tc>
                  <a:txBody>
                    <a:bodyPr/>
                    <a:lstStyle/>
                    <a:p>
                      <a:r>
                        <a:rPr lang="de-DE" dirty="0" smtClean="0"/>
                        <a:t>Can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use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custom</a:t>
                      </a:r>
                      <a:r>
                        <a:rPr lang="de-DE" baseline="0" dirty="0" smtClean="0"/>
                        <a:t> SEI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 (</a:t>
                      </a:r>
                      <a:r>
                        <a:rPr lang="de-DE" dirty="0" err="1" smtClean="0"/>
                        <a:t>only</a:t>
                      </a:r>
                      <a:r>
                        <a:rPr lang="de-DE" dirty="0" smtClean="0"/>
                        <a:t> „CRUD“ SEIs)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Yes</a:t>
                      </a:r>
                      <a:r>
                        <a:rPr lang="de-DE" dirty="0" smtClean="0"/>
                        <a:t> (</a:t>
                      </a:r>
                      <a:r>
                        <a:rPr lang="de-DE" dirty="0" err="1" smtClean="0"/>
                        <a:t>only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using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the</a:t>
                      </a:r>
                      <a:r>
                        <a:rPr lang="de-DE" baseline="0" dirty="0" smtClean="0"/>
                        <a:t> JAXB </a:t>
                      </a:r>
                      <a:r>
                        <a:rPr lang="de-DE" baseline="0" dirty="0" err="1" smtClean="0"/>
                        <a:t>wizard</a:t>
                      </a:r>
                      <a:r>
                        <a:rPr lang="de-DE" baseline="0" smtClean="0"/>
                        <a:t>)</a:t>
                      </a:r>
                      <a:endParaRPr lang="de-D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Bildschirmpräsentation (4:3)</PresentationFormat>
  <Paragraphs>123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Webservices using EMF: overview of existing approaches</vt:lpstr>
      <vt:lpstr>Developing Web Services with EMF SDOs for complex XML schema </vt:lpstr>
      <vt:lpstr>RaaS version 1</vt:lpstr>
      <vt:lpstr>RaaS version 2</vt:lpstr>
      <vt:lpstr>RaaS version 2: client invocation</vt:lpstr>
      <vt:lpstr>Comparison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EMF over Webservice: overview of existing approaches</dc:title>
  <dc:creator> </dc:creator>
  <cp:lastModifiedBy> </cp:lastModifiedBy>
  <cp:revision>25</cp:revision>
  <dcterms:created xsi:type="dcterms:W3CDTF">2011-03-10T03:31:40Z</dcterms:created>
  <dcterms:modified xsi:type="dcterms:W3CDTF">2011-03-10T07:36:40Z</dcterms:modified>
</cp:coreProperties>
</file>