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71" r:id="rId6"/>
    <p:sldId id="264" r:id="rId7"/>
    <p:sldId id="268" r:id="rId8"/>
    <p:sldId id="272" r:id="rId9"/>
    <p:sldId id="275" r:id="rId10"/>
    <p:sldId id="273" r:id="rId11"/>
    <p:sldId id="270" r:id="rId12"/>
    <p:sldId id="277" r:id="rId13"/>
    <p:sldId id="279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864C9E-CD0D-93A4-FC0E-1FE377A32C39}" v="1983" dt="2024-12-07T22:04:08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ny.gov/Energy-Environment/NYSERDA-Electric-Vehicle-Drive-Clean-Rebate-Data-B/thd2-fu8y/about_data" TargetMode="External"/><Relationship Id="rId2" Type="http://schemas.openxmlformats.org/officeDocument/2006/relationships/hyperlink" Target="https://www.nyserda.ny.gov/All-Programs/Drive-Clean-Rebate-For-Electric-Cars-Program/About-Electric-Cars/Data-on-Electric-Vehicles-and-Charging-Sta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data.ny.gov/Energy-Environment/Electric-Vehicle-Charging-Stations-in-New-York/7rrd-248n/about_dat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Predicting Fuel Transition &amp; EV Adoption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AE88-A786-0BA1-AA1A-94ED6812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0CD20-133B-E2B3-8331-1115024DF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0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/>
            <a:r>
              <a:rPr lang="en-US" sz="2000" dirty="0" err="1">
                <a:latin typeface="Consolas"/>
              </a:rPr>
              <a:t>Region_New</a:t>
            </a:r>
            <a:r>
              <a:rPr lang="en-US" sz="2000" dirty="0">
                <a:latin typeface="Consolas"/>
              </a:rPr>
              <a:t> York City</a:t>
            </a:r>
            <a:r>
              <a:rPr lang="en-US" sz="2000" dirty="0">
                <a:ea typeface="+mn-lt"/>
                <a:cs typeface="+mn-lt"/>
              </a:rPr>
              <a:t>: </a:t>
            </a:r>
            <a:endParaRPr lang="en-US" sz="2000" dirty="0"/>
          </a:p>
          <a:p>
            <a:pPr lvl="1"/>
            <a:r>
              <a:rPr lang="en-US" sz="1800" dirty="0">
                <a:ea typeface="+mn-lt"/>
                <a:cs typeface="+mn-lt"/>
              </a:rPr>
              <a:t>As most important feature, this region plays a critical role in predicting EV registrations </a:t>
            </a:r>
          </a:p>
          <a:p>
            <a:pPr marL="457200" indent="-457200"/>
            <a:r>
              <a:rPr lang="en-US" sz="2000" dirty="0" err="1">
                <a:latin typeface="Consolas"/>
              </a:rPr>
              <a:t>ev_rebate_count</a:t>
            </a:r>
            <a:r>
              <a:rPr lang="en-US" sz="2000" dirty="0">
                <a:latin typeface="Consolas"/>
                <a:ea typeface="+mn-lt"/>
                <a:cs typeface="+mn-lt"/>
              </a:rPr>
              <a:t> </a:t>
            </a:r>
            <a:r>
              <a:rPr lang="en-US" sz="2000" dirty="0">
                <a:latin typeface="Aptos"/>
                <a:ea typeface="+mn-lt"/>
                <a:cs typeface="+mn-lt"/>
              </a:rPr>
              <a:t>&amp; </a:t>
            </a:r>
            <a:r>
              <a:rPr lang="en-US" sz="2000" dirty="0" err="1">
                <a:latin typeface="Consolas"/>
                <a:ea typeface="+mn-lt"/>
                <a:cs typeface="+mn-lt"/>
              </a:rPr>
              <a:t>avg_rebate_amount</a:t>
            </a:r>
            <a:r>
              <a:rPr lang="en-US" sz="2000" dirty="0">
                <a:ea typeface="+mn-lt"/>
                <a:cs typeface="+mn-lt"/>
              </a:rPr>
              <a:t>:</a:t>
            </a:r>
            <a:endParaRPr lang="en-US" sz="2000" dirty="0"/>
          </a:p>
          <a:p>
            <a:pPr lvl="1"/>
            <a:r>
              <a:rPr lang="en-US" sz="1800" dirty="0">
                <a:ea typeface="+mn-lt"/>
                <a:cs typeface="+mn-lt"/>
              </a:rPr>
              <a:t>The number of EV rebates and $ amount in rebates redeemed are highly influential predictors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Financial incentives have a significant impact on EV adoption.</a:t>
            </a:r>
            <a:endParaRPr lang="en-US" sz="1800" dirty="0"/>
          </a:p>
          <a:p>
            <a:pPr marL="457200" indent="-457200"/>
            <a:r>
              <a:rPr lang="en-US" sz="2000" dirty="0" err="1">
                <a:latin typeface="Consolas"/>
              </a:rPr>
              <a:t>num__Region_Diesel</a:t>
            </a:r>
            <a:r>
              <a:rPr lang="en-US" sz="2000" dirty="0">
                <a:latin typeface="Consolas"/>
              </a:rPr>
              <a:t> Cost ($/gal)</a:t>
            </a:r>
            <a:r>
              <a:rPr lang="en-US" sz="2000" dirty="0">
                <a:ea typeface="+mn-lt"/>
                <a:cs typeface="+mn-lt"/>
              </a:rPr>
              <a:t> &amp;</a:t>
            </a:r>
            <a:r>
              <a:rPr lang="en-US" sz="2000" dirty="0">
                <a:latin typeface="Aptos"/>
              </a:rPr>
              <a:t> </a:t>
            </a:r>
            <a:r>
              <a:rPr lang="en-US" sz="2000" dirty="0">
                <a:latin typeface="Consolas"/>
              </a:rPr>
              <a:t>num__</a:t>
            </a:r>
            <a:r>
              <a:rPr lang="en-US" sz="2000" dirty="0" err="1">
                <a:latin typeface="Consolas"/>
              </a:rPr>
              <a:t>Region_Gas</a:t>
            </a:r>
            <a:r>
              <a:rPr lang="en-US" sz="2000" dirty="0">
                <a:latin typeface="Consolas"/>
              </a:rPr>
              <a:t> Cost ($/gal)</a:t>
            </a:r>
            <a:r>
              <a:rPr lang="en-US" sz="2000" dirty="0">
                <a:ea typeface="+mn-lt"/>
                <a:cs typeface="+mn-lt"/>
              </a:rPr>
              <a:t>:</a:t>
            </a:r>
            <a:endParaRPr lang="en-US" sz="2000"/>
          </a:p>
          <a:p>
            <a:pPr lvl="1"/>
            <a:r>
              <a:rPr lang="en-US" sz="1800" dirty="0">
                <a:ea typeface="+mn-lt"/>
                <a:cs typeface="+mn-lt"/>
              </a:rPr>
              <a:t>Fuel prices strongly influence EV adoption, as higher fuel costs make EVs more attractive relative to traditional vehicles.</a:t>
            </a:r>
          </a:p>
        </p:txBody>
      </p:sp>
      <p:pic>
        <p:nvPicPr>
          <p:cNvPr id="6" name="Picture 5" descr="A graph with text on it&#10;&#10;Description automatically generated">
            <a:extLst>
              <a:ext uri="{FF2B5EF4-FFF2-40B4-BE49-F238E27FC236}">
                <a16:creationId xmlns:a16="http://schemas.microsoft.com/office/drawing/2014/main" id="{A7E1F40D-73A1-A08F-2B5E-C2FA97F9F3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47" r="120"/>
          <a:stretch/>
        </p:blipFill>
        <p:spPr>
          <a:xfrm>
            <a:off x="6094325" y="2275179"/>
            <a:ext cx="5642673" cy="345444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99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5183-DAFE-135F-1CF7-AE4112B3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F4832-1168-655B-B874-29A1C9595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We can use alternative models to validate our findings and confirm the stability of feature rankings </a:t>
            </a:r>
          </a:p>
          <a:p>
            <a:r>
              <a:rPr lang="en-US" dirty="0">
                <a:ea typeface="+mn-lt"/>
                <a:cs typeface="+mn-lt"/>
              </a:rPr>
              <a:t>Random Forest : An ensemble learning method that builds multiple decision trees and averages their predictions.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Each tree is trained on a random subset of the data and features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Reducing variance and improving generalization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Provides more robust predictions</a:t>
            </a:r>
          </a:p>
          <a:p>
            <a:r>
              <a:rPr lang="en-US" dirty="0"/>
              <a:t>Performance:</a:t>
            </a:r>
          </a:p>
          <a:p>
            <a:pPr lvl="1"/>
            <a:r>
              <a:rPr lang="en-US" sz="2200" dirty="0"/>
              <a:t>Mean Absolute Error (MAE): </a:t>
            </a:r>
            <a:r>
              <a:rPr lang="en-US" sz="2200" dirty="0">
                <a:ea typeface="+mn-lt"/>
                <a:cs typeface="+mn-lt"/>
              </a:rPr>
              <a:t>806.96</a:t>
            </a:r>
          </a:p>
          <a:p>
            <a:pPr lvl="1"/>
            <a:r>
              <a:rPr lang="en-US" sz="2200" dirty="0"/>
              <a:t>Mean Squared Error (MSE): </a:t>
            </a:r>
            <a:r>
              <a:rPr lang="en-US" sz="2200" dirty="0">
                <a:ea typeface="+mn-lt"/>
                <a:cs typeface="+mn-lt"/>
              </a:rPr>
              <a:t>3,052,400.56</a:t>
            </a:r>
          </a:p>
          <a:p>
            <a:pPr lvl="1"/>
            <a:r>
              <a:rPr lang="en-US" sz="2200" dirty="0"/>
              <a:t>R² Score: 0.90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57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09DD-4EA5-A393-C309-4F20F7EF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AE66F-B6F4-BC66-93DD-F623B9E14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7600" cy="435133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Consistency in Top Features: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>
                <a:latin typeface="Consolas"/>
                <a:ea typeface="+mn-lt"/>
                <a:cs typeface="+mn-lt"/>
              </a:rPr>
              <a:t>Region</a:t>
            </a:r>
            <a:r>
              <a:rPr lang="en-US" dirty="0" err="1">
                <a:latin typeface="Consolas"/>
              </a:rPr>
              <a:t>_New</a:t>
            </a:r>
            <a:r>
              <a:rPr lang="en-US" dirty="0">
                <a:latin typeface="Consolas"/>
              </a:rPr>
              <a:t> York City </a:t>
            </a:r>
            <a:r>
              <a:rPr lang="en-US" dirty="0">
                <a:ea typeface="+mn-lt"/>
                <a:cs typeface="+mn-lt"/>
              </a:rPr>
              <a:t>remains dominant, validates its critical role in predicting EV registrations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>
                <a:latin typeface="Consolas"/>
                <a:ea typeface="+mn-lt"/>
                <a:cs typeface="+mn-lt"/>
              </a:rPr>
              <a:t>ev</a:t>
            </a:r>
            <a:r>
              <a:rPr lang="en-US" dirty="0" err="1">
                <a:latin typeface="Consolas"/>
              </a:rPr>
              <a:t>_rebate_count</a:t>
            </a:r>
            <a:r>
              <a:rPr lang="en-US" dirty="0">
                <a:ea typeface="+mn-lt"/>
                <a:cs typeface="+mn-lt"/>
              </a:rPr>
              <a:t> &amp;</a:t>
            </a:r>
            <a:r>
              <a:rPr lang="en-US" dirty="0">
                <a:latin typeface="Aptos"/>
              </a:rPr>
              <a:t> </a:t>
            </a:r>
            <a:r>
              <a:rPr lang="en-US" dirty="0" err="1">
                <a:latin typeface="Consolas"/>
              </a:rPr>
              <a:t>avg_rebate_amount</a:t>
            </a:r>
            <a:r>
              <a:rPr lang="en-US" dirty="0">
                <a:ea typeface="+mn-lt"/>
                <a:cs typeface="+mn-lt"/>
              </a:rPr>
              <a:t> continue to rank highly, underscoring the impact of economic incentives on EV adoption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Reduced Bias in Region-Specific Features: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Decision Trees could be biased towards one region (due to unbalanced data)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Random Forest provides a more balanced view by distributing importance across regions like </a:t>
            </a:r>
            <a:r>
              <a:rPr lang="en-US" dirty="0">
                <a:latin typeface="Consolas"/>
              </a:rPr>
              <a:t>cat__</a:t>
            </a:r>
            <a:r>
              <a:rPr lang="en-US" dirty="0" err="1">
                <a:latin typeface="Consolas"/>
              </a:rPr>
              <a:t>Region_White</a:t>
            </a:r>
            <a:r>
              <a:rPr lang="en-US" dirty="0">
                <a:latin typeface="Consolas"/>
              </a:rPr>
              <a:t> Plains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>
                <a:latin typeface="Consolas"/>
              </a:rPr>
              <a:t>cat__</a:t>
            </a:r>
            <a:r>
              <a:rPr lang="en-US" dirty="0" err="1">
                <a:latin typeface="Consolas"/>
              </a:rPr>
              <a:t>Region_Nassau</a:t>
            </a:r>
            <a:r>
              <a:rPr lang="en-US" dirty="0">
                <a:ea typeface="+mn-lt"/>
                <a:cs typeface="+mn-lt"/>
              </a:rPr>
              <a:t>, and </a:t>
            </a:r>
            <a:r>
              <a:rPr lang="en-US" dirty="0">
                <a:latin typeface="Consolas"/>
              </a:rPr>
              <a:t>cat__</a:t>
            </a:r>
            <a:r>
              <a:rPr lang="en-US" dirty="0" err="1">
                <a:latin typeface="Consolas"/>
              </a:rPr>
              <a:t>Region_Rochester</a:t>
            </a:r>
            <a:endParaRPr lang="en-US" dirty="0" err="1"/>
          </a:p>
          <a:p>
            <a:r>
              <a:rPr lang="en-US" dirty="0">
                <a:ea typeface="+mn-lt"/>
                <a:cs typeface="+mn-lt"/>
              </a:rPr>
              <a:t>The stability of high-ranking features between models suggests the robustness of the insights derived.</a:t>
            </a:r>
            <a:endParaRPr lang="en-US" dirty="0"/>
          </a:p>
        </p:txBody>
      </p:sp>
      <p:pic>
        <p:nvPicPr>
          <p:cNvPr id="5" name="Content Placeholder 3" descr="A graph with text on it&#10;&#10;Description automatically generated">
            <a:extLst>
              <a:ext uri="{FF2B5EF4-FFF2-40B4-BE49-F238E27FC236}">
                <a16:creationId xmlns:a16="http://schemas.microsoft.com/office/drawing/2014/main" id="{7888680C-887B-B763-0CAB-30665CB714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4" r="127"/>
          <a:stretch/>
        </p:blipFill>
        <p:spPr>
          <a:xfrm>
            <a:off x="6563872" y="2338786"/>
            <a:ext cx="5501208" cy="333262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2905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6C9E-8204-4513-F066-475695AB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8B9CA-5B2F-193B-6DA3-69687F5BE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>
                <a:ea typeface="+mn-lt"/>
                <a:cs typeface="+mn-lt"/>
              </a:rPr>
              <a:t>Model inspired by the human brain, designed to recognize patterns in </a:t>
            </a:r>
            <a:r>
              <a:rPr lang="en-US" dirty="0">
                <a:ea typeface="+mn-lt"/>
                <a:cs typeface="+mn-lt"/>
              </a:rPr>
              <a:t>data.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Processes inputs through layers of interconnected neurons to predict a target variable.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Captures Complexity</a:t>
            </a:r>
            <a:r>
              <a:rPr lang="en-US" b="1">
                <a:ea typeface="+mn-lt"/>
                <a:cs typeface="+mn-lt"/>
              </a:rPr>
              <a:t>:</a:t>
            </a:r>
            <a:r>
              <a:rPr lang="en-US">
                <a:ea typeface="+mn-lt"/>
                <a:cs typeface="+mn-lt"/>
              </a:rPr>
              <a:t> Handles intricate, non-linear relationships in data better than simpler models like Linear Regression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Adaptable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Excels with large datasets and diverse feature types.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Improves with Tuning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Can achieve better performance through hyperparameter optimization.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Challenge</a:t>
            </a:r>
            <a:r>
              <a:rPr lang="en-US" b="1">
                <a:ea typeface="+mn-lt"/>
                <a:cs typeface="+mn-lt"/>
              </a:rPr>
              <a:t>:</a:t>
            </a:r>
            <a:r>
              <a:rPr lang="en-US">
                <a:ea typeface="+mn-lt"/>
                <a:cs typeface="+mn-lt"/>
              </a:rPr>
              <a:t> Functions as a black box; tools like SHAP or LIME are needed for interpretability</a:t>
            </a:r>
            <a:endParaRPr lang="en-US"/>
          </a:p>
          <a:p>
            <a:r>
              <a:rPr lang="en-US" sz="3000" dirty="0"/>
              <a:t>Performance:</a:t>
            </a:r>
          </a:p>
          <a:p>
            <a:pPr lvl="1"/>
            <a:r>
              <a:rPr lang="en-US"/>
              <a:t>Mean Absolute Error (MAE): </a:t>
            </a:r>
            <a:r>
              <a:rPr lang="en-US">
                <a:ea typeface="+mn-lt"/>
                <a:cs typeface="+mn-lt"/>
              </a:rPr>
              <a:t>703.14 </a:t>
            </a:r>
          </a:p>
          <a:p>
            <a:pPr lvl="1"/>
            <a:r>
              <a:rPr lang="en-US"/>
              <a:t>Mean Squared Error (MSE): </a:t>
            </a:r>
            <a:r>
              <a:rPr lang="en-US">
                <a:ea typeface="+mn-lt"/>
                <a:cs typeface="+mn-lt"/>
              </a:rPr>
              <a:t>1605178.77 </a:t>
            </a:r>
          </a:p>
          <a:p>
            <a:pPr lvl="1"/>
            <a:r>
              <a:rPr lang="en-US"/>
              <a:t>R² Score: 0.95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539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BBEB-293D-D846-04DF-EED671A5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Insights for Action and Path Forward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DD3B9-EFC1-793C-AAC3-D2052623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>
                <a:ea typeface="+mn-lt"/>
                <a:cs typeface="+mn-lt"/>
              </a:rPr>
              <a:t>Focus on High-Potential Regions:</a:t>
            </a:r>
          </a:p>
          <a:p>
            <a:pPr marL="971550" lvl="1" indent="-285750">
              <a:buFont typeface="Arial"/>
              <a:buChar char="•"/>
            </a:pPr>
            <a:r>
              <a:rPr lang="en-US" sz="1900" dirty="0">
                <a:ea typeface="+mn-lt"/>
                <a:cs typeface="+mn-lt"/>
              </a:rPr>
              <a:t>Prioritize incentives (e.g., rebates, tax breaks) and infrastructure development in regions like New York City, White Plains, and Nassau.</a:t>
            </a:r>
          </a:p>
          <a:p>
            <a:pPr>
              <a:buFont typeface="Arial"/>
              <a:buChar char="•"/>
            </a:pPr>
            <a:r>
              <a:rPr lang="en-US" sz="1900" dirty="0">
                <a:ea typeface="+mn-lt"/>
                <a:cs typeface="+mn-lt"/>
              </a:rPr>
              <a:t>Data-Driven Customization:</a:t>
            </a:r>
            <a:endParaRPr lang="en-US" sz="1900" dirty="0"/>
          </a:p>
          <a:p>
            <a:pPr marL="971550" lvl="1" indent="-285750">
              <a:buFont typeface="Arial"/>
              <a:buChar char="•"/>
            </a:pPr>
            <a:r>
              <a:rPr lang="en-US" sz="1900" dirty="0">
                <a:ea typeface="+mn-lt"/>
                <a:cs typeface="+mn-lt"/>
              </a:rPr>
              <a:t>Leverage predictive insights to align products, services, and infrastructure investments with regional needs and demands.</a:t>
            </a:r>
          </a:p>
          <a:p>
            <a:pPr>
              <a:buFont typeface="Arial"/>
              <a:buChar char="•"/>
            </a:pPr>
            <a:r>
              <a:rPr lang="en-US" sz="1900" dirty="0"/>
              <a:t>Future Work:</a:t>
            </a:r>
          </a:p>
          <a:p>
            <a:pPr lvl="1" indent="-285750">
              <a:buFont typeface="Arial"/>
              <a:buChar char="•"/>
            </a:pPr>
            <a:r>
              <a:rPr lang="en-US" sz="1900">
                <a:ea typeface="+mn-lt"/>
                <a:cs typeface="+mn-lt"/>
              </a:rPr>
              <a:t>Further refine the current models to improve predictive accuracy and interpretability.</a:t>
            </a:r>
            <a:endParaRPr lang="en-US" sz="1900" dirty="0"/>
          </a:p>
          <a:p>
            <a:pPr lvl="1" indent="-285750">
              <a:buFont typeface="Arial"/>
              <a:buChar char="•"/>
            </a:pPr>
            <a:r>
              <a:rPr lang="en-US" sz="1900" dirty="0">
                <a:ea typeface="+mn-lt"/>
                <a:cs typeface="+mn-lt"/>
              </a:rPr>
              <a:t>Incorporating Additional Data:</a:t>
            </a:r>
            <a:endParaRPr lang="en-US" sz="1900" dirty="0"/>
          </a:p>
          <a:p>
            <a:pPr lvl="2">
              <a:buFont typeface="Arial"/>
              <a:buChar char="•"/>
            </a:pPr>
            <a:r>
              <a:rPr lang="en-US" sz="1900" dirty="0">
                <a:ea typeface="+mn-lt"/>
                <a:cs typeface="+mn-lt"/>
              </a:rPr>
              <a:t>Socioeconomic data: Median income, education levels.</a:t>
            </a:r>
          </a:p>
          <a:p>
            <a:pPr lvl="1" indent="-285750">
              <a:buFont typeface="Arial"/>
              <a:buChar char="•"/>
            </a:pPr>
            <a:r>
              <a:rPr lang="en-US" sz="1900" dirty="0">
                <a:ea typeface="+mn-lt"/>
                <a:cs typeface="+mn-lt"/>
              </a:rPr>
              <a:t>Experimenting  with More Advanced Models:</a:t>
            </a:r>
          </a:p>
          <a:p>
            <a:pPr lvl="2"/>
            <a:r>
              <a:rPr lang="en-US" sz="1900">
                <a:ea typeface="+mn-lt"/>
                <a:cs typeface="+mn-lt"/>
              </a:rPr>
              <a:t>Gradient Boosting Methods, Deep Learning Models: For time-series predictions and capturing complex patterns.</a:t>
            </a:r>
          </a:p>
          <a:p>
            <a:pPr>
              <a:buFont typeface="Arial"/>
            </a:pPr>
            <a:endParaRPr lang="en-US" sz="1900" b="1" dirty="0"/>
          </a:p>
          <a:p>
            <a:pPr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752894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F2BE-E80D-96BA-E542-B18B668E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C5E64-6662-AA71-E8E0-034ECE52C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Future Work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Incorporate additional datasets, such as: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Socioeconomic data (e.g., median income, education levels).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Vehicle lifecycle data (e.g., total EV fleet size).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Experiment with advanced models: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Gradient boosting methods (e.g., XGBoost, LightGBM).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Deep learning techniques for time-series predictions.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Explore time-series clustering to analyze temporal EV adoption trends.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2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9A70-B28B-FA05-CFE7-B17AA217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9457-BAD5-BFA3-F039-90AAECF1D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dirty="0">
                <a:ea typeface="+mn-lt"/>
                <a:cs typeface="+mn-lt"/>
              </a:rPr>
              <a:t>Our Goal</a:t>
            </a:r>
            <a:r>
              <a:rPr lang="en-US" sz="2200" dirty="0">
                <a:ea typeface="+mn-lt"/>
                <a:cs typeface="+mn-lt"/>
              </a:rPr>
              <a:t>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>
                <a:ea typeface="+mn-lt"/>
                <a:cs typeface="+mn-lt"/>
              </a:rPr>
              <a:t>Use machine learning models to predict EV adoption patterns (e.g., EV registrations) </a:t>
            </a:r>
            <a:endParaRPr lang="en-US" sz="2200"/>
          </a:p>
          <a:p>
            <a:r>
              <a:rPr lang="en-US" sz="2200" b="1" dirty="0"/>
              <a:t>Our Focus</a:t>
            </a:r>
            <a:r>
              <a:rPr lang="en-US" sz="2200" dirty="0"/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/>
              <a:t>Examining a variety of models (e.g., Linear Regression, Random Forest, Neural Networks)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>
                <a:ea typeface="+mn-lt"/>
                <a:cs typeface="+mn-lt"/>
              </a:rPr>
              <a:t>Demonstrate an exploratory and comparative approach to our goal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>
                <a:ea typeface="+mn-lt"/>
                <a:cs typeface="+mn-lt"/>
              </a:rPr>
              <a:t>Emphasizing interpretation of results to drive actionable insights, instead of optimizing and perfecting models</a:t>
            </a:r>
          </a:p>
          <a:p>
            <a:r>
              <a:rPr lang="en-US" sz="2200" b="1" dirty="0">
                <a:ea typeface="+mn-lt"/>
                <a:cs typeface="+mn-lt"/>
              </a:rPr>
              <a:t>Importance</a:t>
            </a:r>
            <a:r>
              <a:rPr lang="en-US" sz="2200" dirty="0">
                <a:ea typeface="+mn-lt"/>
                <a:cs typeface="+mn-lt"/>
              </a:rPr>
              <a:t>: </a:t>
            </a:r>
            <a:endParaRPr lang="en-US" sz="22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>
                <a:ea typeface="+mn-lt"/>
                <a:cs typeface="+mn-lt"/>
              </a:rPr>
              <a:t>Understanding EV adoption helps policymakers, manufacturers, and infrastructure planners optimize strategies to support a sustainable future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798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0CDB-890D-3616-E5AD-49E653D4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A2C0A-E6E7-C0AE-7CF9-8C62EA5C0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719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Primary Dataset:</a:t>
            </a:r>
            <a:endParaRPr lang="en-US" dirty="0"/>
          </a:p>
          <a:p>
            <a:pPr lvl="1"/>
            <a:r>
              <a:rPr lang="en-US" b="1" dirty="0">
                <a:ea typeface="+mn-lt"/>
                <a:cs typeface="+mn-lt"/>
              </a:rPr>
              <a:t>Source:</a:t>
            </a:r>
            <a:r>
              <a:rPr lang="en-US" dirty="0">
                <a:ea typeface="+mn-lt"/>
                <a:cs typeface="+mn-lt"/>
              </a:rPr>
              <a:t> New York State transportation fuel data.</a:t>
            </a:r>
            <a:endParaRPr lang="en-US" dirty="0"/>
          </a:p>
          <a:p>
            <a:pPr lvl="1"/>
            <a:r>
              <a:rPr lang="en-US" b="1" dirty="0">
                <a:ea typeface="+mn-lt"/>
                <a:cs typeface="+mn-lt"/>
              </a:rPr>
              <a:t>Key Features:</a:t>
            </a:r>
            <a:r>
              <a:rPr lang="en-US" dirty="0">
                <a:ea typeface="+mn-lt"/>
                <a:cs typeface="+mn-lt"/>
              </a:rPr>
              <a:t> Regional economic and fuel-related factors.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Augmented Data: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Added key EV-related metrics:</a:t>
            </a:r>
            <a:endParaRPr lang="en-US" dirty="0"/>
          </a:p>
          <a:p>
            <a:pPr lvl="2"/>
            <a:r>
              <a:rPr lang="en-US" dirty="0">
                <a:ea typeface="+mn-lt"/>
                <a:cs typeface="+mn-lt"/>
              </a:rPr>
              <a:t>EV registrations</a:t>
            </a:r>
            <a:r>
              <a:rPr lang="en-US" baseline="30000" dirty="0">
                <a:ea typeface="+mn-lt"/>
                <a:cs typeface="+mn-lt"/>
              </a:rPr>
              <a:t> </a:t>
            </a:r>
            <a:r>
              <a:rPr lang="en-US" baseline="30000" dirty="0">
                <a:ea typeface="+mn-lt"/>
                <a:cs typeface="+mn-lt"/>
                <a:hlinkClick r:id="rId2"/>
              </a:rPr>
              <a:t>1</a:t>
            </a:r>
            <a:endParaRPr lang="en-US" baseline="30000" dirty="0"/>
          </a:p>
          <a:p>
            <a:pPr lvl="2"/>
            <a:r>
              <a:rPr lang="en-US" dirty="0">
                <a:ea typeface="+mn-lt"/>
                <a:cs typeface="+mn-lt"/>
              </a:rPr>
              <a:t>EV rebate distributions &amp; amounts </a:t>
            </a:r>
            <a:r>
              <a:rPr lang="en-US" baseline="30000" dirty="0">
                <a:ea typeface="+mn-lt"/>
                <a:cs typeface="+mn-lt"/>
                <a:hlinkClick r:id="rId3"/>
              </a:rPr>
              <a:t>2</a:t>
            </a:r>
            <a:endParaRPr lang="en-US" baseline="30000"/>
          </a:p>
          <a:p>
            <a:pPr lvl="2"/>
            <a:r>
              <a:rPr lang="en-US" dirty="0">
                <a:ea typeface="+mn-lt"/>
                <a:cs typeface="+mn-lt"/>
              </a:rPr>
              <a:t>EV charging infrastructure (e.g., stations, connector types) </a:t>
            </a:r>
            <a:r>
              <a:rPr lang="en-US" baseline="30000" dirty="0">
                <a:ea typeface="+mn-lt"/>
                <a:cs typeface="+mn-lt"/>
                <a:hlinkClick r:id="rId4"/>
              </a:rPr>
              <a:t>3</a:t>
            </a:r>
            <a:endParaRPr lang="en-US" baseline="30000" dirty="0"/>
          </a:p>
          <a:p>
            <a:endParaRPr lang="en-US" dirty="0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3FF623B-ED95-FDB1-802F-665185B0B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3998" y="2136319"/>
            <a:ext cx="4972199" cy="372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6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1C08-B37E-D491-69D4-7E6BFFF6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50791-285B-EBC8-DFF9-1377C28E8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2154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>
                <a:ea typeface="+mn-lt"/>
                <a:cs typeface="+mn-lt"/>
              </a:rPr>
              <a:t>Regional Aggregation:</a:t>
            </a:r>
            <a:endParaRPr lang="en-US" sz="1600" dirty="0">
              <a:ea typeface="+mn-lt"/>
              <a:cs typeface="+mn-lt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Grouped data by </a:t>
            </a:r>
            <a:r>
              <a:rPr lang="en-US" sz="1600" b="1" dirty="0">
                <a:ea typeface="+mn-lt"/>
                <a:cs typeface="+mn-lt"/>
              </a:rPr>
              <a:t>region</a:t>
            </a:r>
            <a:r>
              <a:rPr lang="en-US" sz="1600" dirty="0">
                <a:ea typeface="+mn-lt"/>
                <a:cs typeface="+mn-lt"/>
              </a:rPr>
              <a:t> (e.g., Albany, Syracuse), where each region becomes a single row.</a:t>
            </a:r>
          </a:p>
          <a:p>
            <a:r>
              <a:rPr lang="en-US" sz="1600" b="1" dirty="0">
                <a:ea typeface="+mn-lt"/>
                <a:cs typeface="+mn-lt"/>
              </a:rPr>
              <a:t>Feature Engineering:</a:t>
            </a:r>
            <a:endParaRPr lang="en-US" sz="1600" dirty="0">
              <a:ea typeface="+mn-lt"/>
              <a:cs typeface="+mn-lt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Created new columns for metrics like:</a:t>
            </a:r>
          </a:p>
          <a:p>
            <a:pPr lvl="2"/>
            <a:r>
              <a:rPr lang="en-US" sz="1600" dirty="0">
                <a:latin typeface="Consolas"/>
                <a:ea typeface="+mn-lt"/>
                <a:cs typeface="+mn-lt"/>
              </a:rPr>
              <a:t>Region Gas Cost ($/gal)</a:t>
            </a:r>
          </a:p>
          <a:p>
            <a:pPr lvl="2"/>
            <a:r>
              <a:rPr lang="en-US" sz="1600" dirty="0">
                <a:latin typeface="Consolas"/>
                <a:ea typeface="+mn-lt"/>
                <a:cs typeface="+mn-lt"/>
              </a:rPr>
              <a:t>Region Diesel Cost ($/gal)</a:t>
            </a:r>
            <a:endParaRPr lang="en-US" sz="1600" dirty="0">
              <a:latin typeface="Consolas"/>
            </a:endParaRPr>
          </a:p>
          <a:p>
            <a:pPr lvl="2"/>
            <a:r>
              <a:rPr lang="en-US" sz="1600" dirty="0">
                <a:latin typeface="Consolas"/>
                <a:ea typeface="+mn-lt"/>
                <a:cs typeface="+mn-lt"/>
              </a:rPr>
              <a:t>Registration Count</a:t>
            </a:r>
            <a:endParaRPr lang="en-US" sz="1600" dirty="0">
              <a:latin typeface="Consolas"/>
            </a:endParaRPr>
          </a:p>
          <a:p>
            <a:pPr lvl="2"/>
            <a:r>
              <a:rPr lang="en-US" sz="1600" dirty="0" err="1">
                <a:latin typeface="Consolas"/>
              </a:rPr>
              <a:t>stations_opened_count</a:t>
            </a:r>
          </a:p>
          <a:p>
            <a:pPr lvl="2"/>
            <a:r>
              <a:rPr lang="en-US" sz="1600" err="1">
                <a:latin typeface="Consolas"/>
              </a:rPr>
              <a:t>avg_ghg_reductions</a:t>
            </a:r>
            <a:endParaRPr lang="en-US" sz="1600">
              <a:latin typeface="Consolas"/>
            </a:endParaRPr>
          </a:p>
          <a:p>
            <a:pPr lvl="2"/>
            <a:r>
              <a:rPr lang="en-US" sz="1600" dirty="0" err="1">
                <a:latin typeface="Consolas"/>
              </a:rPr>
              <a:t>avg_petroleum_reductions</a:t>
            </a:r>
          </a:p>
          <a:p>
            <a:r>
              <a:rPr lang="en-US" sz="1600" b="1" dirty="0">
                <a:ea typeface="+mn-lt"/>
                <a:cs typeface="+mn-lt"/>
              </a:rPr>
              <a:t>Handling Missing Data:</a:t>
            </a:r>
            <a:endParaRPr lang="en-US" sz="1600" dirty="0">
              <a:ea typeface="+mn-lt"/>
              <a:cs typeface="+mn-lt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Addressed gaps in regional metrics via exclusion.</a:t>
            </a:r>
          </a:p>
        </p:txBody>
      </p:sp>
      <p:pic>
        <p:nvPicPr>
          <p:cNvPr id="8" name="Picture 7" descr="New York State County/ZIP Code Perinatal Data Profile - 2017-2019">
            <a:extLst>
              <a:ext uri="{FF2B5EF4-FFF2-40B4-BE49-F238E27FC236}">
                <a16:creationId xmlns:a16="http://schemas.microsoft.com/office/drawing/2014/main" id="{3FC3236B-C9A6-998E-E91B-413A7F035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436" y="1026812"/>
            <a:ext cx="3423556" cy="247074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 descr="A map of the state&#10;&#10;Description automatically generated">
            <a:extLst>
              <a:ext uri="{FF2B5EF4-FFF2-40B4-BE49-F238E27FC236}">
                <a16:creationId xmlns:a16="http://schemas.microsoft.com/office/drawing/2014/main" id="{E5300AE9-C113-2DB9-0459-D3A0D75FE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420" y="3687533"/>
            <a:ext cx="3972620" cy="2612574"/>
          </a:xfrm>
          <a:prstGeom prst="rect">
            <a:avLst/>
          </a:prstGeom>
          <a:ln>
            <a:noFill/>
          </a:ln>
        </p:spPr>
      </p:pic>
      <p:pic>
        <p:nvPicPr>
          <p:cNvPr id="9" name="Graphic 8" descr="Line arrow: Clockwise curve with solid fill">
            <a:extLst>
              <a:ext uri="{FF2B5EF4-FFF2-40B4-BE49-F238E27FC236}">
                <a16:creationId xmlns:a16="http://schemas.microsoft.com/office/drawing/2014/main" id="{19512623-ECF4-8EA8-DC8D-83D6848E4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8986156" y="27744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7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AE70-B26D-C10E-587A-A69267C9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Dataset (Post Processing)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6B8A8C6-776A-AA5E-3240-D93CB7ACC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0138" y="1880054"/>
            <a:ext cx="5771723" cy="4351338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633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801D-B420-8D13-B560-05130FD8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C5176-162E-71D9-1F6C-8339E89D1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Approach: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sz="2800" dirty="0">
                <a:ea typeface="+mn-lt"/>
                <a:cs typeface="+mn-lt"/>
              </a:rPr>
              <a:t>Predict EV adoption (number of EV registrations) using economic and policy factors as input features.</a:t>
            </a:r>
          </a:p>
          <a:p>
            <a:r>
              <a:rPr lang="en-US" b="1" dirty="0">
                <a:ea typeface="+mn-lt"/>
                <a:cs typeface="+mn-lt"/>
              </a:rPr>
              <a:t>Models Used: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sz="2800" b="1">
                <a:ea typeface="+mn-lt"/>
                <a:cs typeface="+mn-lt"/>
              </a:rPr>
              <a:t>Linear Regression:</a:t>
            </a:r>
            <a:r>
              <a:rPr lang="en-US" sz="2800">
                <a:ea typeface="+mn-lt"/>
                <a:cs typeface="+mn-lt"/>
              </a:rPr>
              <a:t> Baseline for prediction.</a:t>
            </a:r>
          </a:p>
          <a:p>
            <a:pPr lvl="1"/>
            <a:r>
              <a:rPr lang="en-US" sz="2800" b="1" dirty="0">
                <a:ea typeface="+mn-lt"/>
                <a:cs typeface="+mn-lt"/>
              </a:rPr>
              <a:t>Decision Tree:</a:t>
            </a:r>
            <a:r>
              <a:rPr lang="en-US" sz="2800" dirty="0">
                <a:ea typeface="+mn-lt"/>
                <a:cs typeface="+mn-lt"/>
              </a:rPr>
              <a:t> Captures non-linear relationships between features.</a:t>
            </a:r>
          </a:p>
          <a:p>
            <a:pPr lvl="1"/>
            <a:r>
              <a:rPr lang="en-US" sz="2800" b="1" dirty="0">
                <a:ea typeface="+mn-lt"/>
                <a:cs typeface="+mn-lt"/>
              </a:rPr>
              <a:t>Random Forest:</a:t>
            </a:r>
            <a:r>
              <a:rPr lang="en-US" sz="2800" dirty="0">
                <a:ea typeface="+mn-lt"/>
                <a:cs typeface="+mn-lt"/>
              </a:rPr>
              <a:t> Combines multiple trees for better accuracy and generalization.</a:t>
            </a:r>
          </a:p>
          <a:p>
            <a:pPr lvl="1"/>
            <a:r>
              <a:rPr lang="en-US" sz="2800" b="1" dirty="0">
                <a:ea typeface="+mn-lt"/>
                <a:cs typeface="+mn-lt"/>
              </a:rPr>
              <a:t>Neural Networks:</a:t>
            </a:r>
            <a:r>
              <a:rPr lang="en-US" sz="2800" dirty="0">
                <a:ea typeface="+mn-lt"/>
                <a:cs typeface="+mn-lt"/>
              </a:rPr>
              <a:t> Explores deeper patterns using multi-layer </a:t>
            </a:r>
            <a:r>
              <a:rPr lang="en-US" sz="2800" dirty="0" err="1">
                <a:ea typeface="+mn-lt"/>
                <a:cs typeface="+mn-lt"/>
              </a:rPr>
              <a:t>perceptrons</a:t>
            </a:r>
            <a:r>
              <a:rPr lang="en-US" sz="2800" dirty="0">
                <a:ea typeface="+mn-lt"/>
                <a:cs typeface="+mn-lt"/>
              </a:rPr>
              <a:t>.</a:t>
            </a:r>
          </a:p>
          <a:p>
            <a:r>
              <a:rPr lang="en-US" b="1" dirty="0">
                <a:ea typeface="+mn-lt"/>
                <a:cs typeface="+mn-lt"/>
              </a:rPr>
              <a:t>Evaluation Metrics: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sz="2800" dirty="0">
                <a:ea typeface="+mn-lt"/>
                <a:cs typeface="+mn-lt"/>
              </a:rPr>
              <a:t>Mean Absolute Error (MAE)</a:t>
            </a:r>
          </a:p>
          <a:p>
            <a:pPr lvl="1"/>
            <a:r>
              <a:rPr lang="en-US" sz="2800" dirty="0">
                <a:ea typeface="+mn-lt"/>
                <a:cs typeface="+mn-lt"/>
              </a:rPr>
              <a:t>Mean Squared Error (MSE)</a:t>
            </a:r>
          </a:p>
          <a:p>
            <a:pPr lvl="1"/>
            <a:r>
              <a:rPr lang="en-US" sz="2800" dirty="0">
                <a:ea typeface="+mn-lt"/>
                <a:cs typeface="+mn-lt"/>
              </a:rPr>
              <a:t>R²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7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8709-3A58-7400-C5E5-6097CA6F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80B77-CDAF-EE31-623F-6BF8CBAA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7600" cy="43513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Linear regression was employed as a </a:t>
            </a:r>
            <a:r>
              <a:rPr lang="en-US" b="1" i="1" dirty="0">
                <a:ea typeface="+mn-lt"/>
                <a:cs typeface="+mn-lt"/>
              </a:rPr>
              <a:t>baseline</a:t>
            </a:r>
            <a:r>
              <a:rPr lang="en-US" dirty="0">
                <a:ea typeface="+mn-lt"/>
                <a:cs typeface="+mn-lt"/>
              </a:rPr>
              <a:t> predictive model to evaluate relationships between features and EV registrations</a:t>
            </a:r>
          </a:p>
          <a:p>
            <a:r>
              <a:rPr lang="en-US" dirty="0">
                <a:ea typeface="+mn-lt"/>
                <a:cs typeface="+mn-lt"/>
              </a:rPr>
              <a:t>Provides interpretable coefficients for actionable insights</a:t>
            </a:r>
          </a:p>
          <a:p>
            <a:r>
              <a:rPr lang="en-US" dirty="0">
                <a:ea typeface="+mn-lt"/>
                <a:cs typeface="+mn-lt"/>
              </a:rPr>
              <a:t>Key Assumptions: Linearity, independence, homoscedasticity, normality, no multicollinearity, exogeneity, no outliers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Predictions may be inaccurate; coefficients may not reflect true relationships</a:t>
            </a:r>
          </a:p>
          <a:p>
            <a:r>
              <a:rPr lang="en-US" dirty="0">
                <a:ea typeface="+mn-lt"/>
                <a:cs typeface="+mn-lt"/>
              </a:rPr>
              <a:t>Performance: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Mean Absolute Error (MAE): 1159.13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Mean Squared Error (MSE): 4462935.35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R² Score: 0.85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20A5C24-A2DB-BB94-14BC-B4A29033F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750" y="1929675"/>
            <a:ext cx="4762500" cy="363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6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AC44-4BD1-D425-574D-F842E758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2B27A-4B2C-3731-2E74-129CA931C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31600" cy="43513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sz="2600" dirty="0"/>
              <a:t>The model seems to systematically underpredict for higher actual values</a:t>
            </a:r>
          </a:p>
          <a:p>
            <a:r>
              <a:rPr lang="en-US" sz="2600" dirty="0">
                <a:ea typeface="+mn-lt"/>
                <a:cs typeface="+mn-lt"/>
              </a:rPr>
              <a:t>Likely due to a non-linear relationship our model cannot capture</a:t>
            </a:r>
            <a:endParaRPr lang="en-US" dirty="0"/>
          </a:p>
          <a:p>
            <a:r>
              <a:rPr lang="en-US" sz="2600" dirty="0">
                <a:ea typeface="+mn-lt"/>
                <a:cs typeface="+mn-lt"/>
              </a:rPr>
              <a:t>The residuals are clustered near zero for smaller values but increase for larger values (heteroscedasticity)</a:t>
            </a:r>
          </a:p>
          <a:p>
            <a:r>
              <a:rPr lang="en-US" sz="2600" dirty="0">
                <a:ea typeface="+mn-lt"/>
                <a:cs typeface="+mn-lt"/>
              </a:rPr>
              <a:t>Predictions are not equally reliable across all ranges of the target variable</a:t>
            </a:r>
            <a:endParaRPr lang="en-US" sz="2600" dirty="0"/>
          </a:p>
          <a:p>
            <a:r>
              <a:rPr lang="en-US" sz="2600" dirty="0"/>
              <a:t>Next steps/fixes: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>
                <a:ea typeface="+mn-lt"/>
                <a:cs typeface="+mn-lt"/>
              </a:rPr>
              <a:t>Address Non-Linearity: </a:t>
            </a:r>
            <a:r>
              <a:rPr lang="en-US" sz="2200" dirty="0"/>
              <a:t>Transform features or introduce interaction term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>
                <a:ea typeface="+mn-lt"/>
                <a:cs typeface="+mn-lt"/>
              </a:rPr>
              <a:t>Identify and remove outliers or use robust regression techniques.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>
                <a:ea typeface="+mn-lt"/>
                <a:cs typeface="+mn-lt"/>
              </a:rPr>
              <a:t>Or just use non-linear model to better capture complex relationships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DFE1E4-EF87-365B-CA87-80711DC52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25" y="640292"/>
            <a:ext cx="3699231" cy="557529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817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9832-4D99-F6C3-4556-65DFBC13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2F752-F5B6-0286-2203-8D12AA59D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A supervised machine learning model that predicts a target variable by learning simple decision rules from the data</a:t>
            </a:r>
          </a:p>
          <a:p>
            <a:r>
              <a:rPr lang="en-US" dirty="0"/>
              <a:t>Captures Complexity: Effectively models complex, non-linear patterns in data</a:t>
            </a:r>
          </a:p>
          <a:p>
            <a:r>
              <a:rPr lang="en-US" dirty="0">
                <a:ea typeface="+mn-lt"/>
                <a:cs typeface="+mn-lt"/>
              </a:rPr>
              <a:t>No Assumptions: Does not assume linear relationships or specific distributions in the data</a:t>
            </a:r>
          </a:p>
          <a:p>
            <a:r>
              <a:rPr lang="en-US" dirty="0">
                <a:ea typeface="+mn-lt"/>
                <a:cs typeface="+mn-lt"/>
              </a:rPr>
              <a:t>Feature Importance: Highlights</a:t>
            </a:r>
            <a:r>
              <a:rPr lang="en-US" sz="2800" dirty="0">
                <a:ea typeface="+mn-lt"/>
                <a:cs typeface="+mn-lt"/>
              </a:rPr>
              <a:t> which features contribute most to predictions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Performance:</a:t>
            </a:r>
            <a:endParaRPr lang="en-US" sz="2800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Mean Absolute Error (MAE): 992.93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Mean Squared Error (MSE): 4,209,996.70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R² Score: 0.86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87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Predicting Fuel Transition &amp; EV Adoption</vt:lpstr>
      <vt:lpstr>Introduction</vt:lpstr>
      <vt:lpstr>Data Overview</vt:lpstr>
      <vt:lpstr>Data Processing</vt:lpstr>
      <vt:lpstr>Dataset (Post Processing)</vt:lpstr>
      <vt:lpstr>Predictive Modeling</vt:lpstr>
      <vt:lpstr>Linear Regression</vt:lpstr>
      <vt:lpstr>Linear Regression</vt:lpstr>
      <vt:lpstr>Decision Tree</vt:lpstr>
      <vt:lpstr>Decision Tree</vt:lpstr>
      <vt:lpstr>Random Forest</vt:lpstr>
      <vt:lpstr> Random Forest</vt:lpstr>
      <vt:lpstr>Neural Network</vt:lpstr>
      <vt:lpstr>Insights for Action and Path Forward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591</cp:revision>
  <dcterms:created xsi:type="dcterms:W3CDTF">2024-12-07T04:51:03Z</dcterms:created>
  <dcterms:modified xsi:type="dcterms:W3CDTF">2024-12-07T23:35:42Z</dcterms:modified>
</cp:coreProperties>
</file>