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1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11-Apr-19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52525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11-Apr-19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14855" y="1520952"/>
            <a:ext cx="6114415" cy="3817620"/>
          </a:xfrm>
          <a:custGeom>
            <a:avLst/>
            <a:gdLst/>
            <a:ahLst/>
            <a:cxnLst/>
            <a:rect l="l" t="t" r="r" b="b"/>
            <a:pathLst>
              <a:path w="6114415" h="3817620">
                <a:moveTo>
                  <a:pt x="0" y="3817620"/>
                </a:moveTo>
                <a:lnTo>
                  <a:pt x="6114288" y="3817620"/>
                </a:lnTo>
                <a:lnTo>
                  <a:pt x="6114288" y="0"/>
                </a:lnTo>
                <a:lnTo>
                  <a:pt x="0" y="0"/>
                </a:lnTo>
                <a:lnTo>
                  <a:pt x="0" y="381762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3" y="3128772"/>
            <a:ext cx="1664081" cy="61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479792" y="3128772"/>
            <a:ext cx="1664080" cy="61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019300" y="3471671"/>
            <a:ext cx="5113020" cy="0"/>
          </a:xfrm>
          <a:custGeom>
            <a:avLst/>
            <a:gdLst/>
            <a:ahLst/>
            <a:cxnLst/>
            <a:rect l="l" t="t" r="r" b="b"/>
            <a:pathLst>
              <a:path w="5113020">
                <a:moveTo>
                  <a:pt x="0" y="0"/>
                </a:moveTo>
                <a:lnTo>
                  <a:pt x="5113020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52525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11-Apr-19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3212" y="542544"/>
            <a:ext cx="8041005" cy="5756275"/>
          </a:xfrm>
          <a:custGeom>
            <a:avLst/>
            <a:gdLst/>
            <a:ahLst/>
            <a:cxnLst/>
            <a:rect l="l" t="t" r="r" b="b"/>
            <a:pathLst>
              <a:path w="8041005" h="5756275">
                <a:moveTo>
                  <a:pt x="0" y="5756148"/>
                </a:moveTo>
                <a:lnTo>
                  <a:pt x="8040624" y="5756148"/>
                </a:lnTo>
                <a:lnTo>
                  <a:pt x="8040624" y="0"/>
                </a:lnTo>
                <a:lnTo>
                  <a:pt x="0" y="0"/>
                </a:lnTo>
                <a:lnTo>
                  <a:pt x="0" y="5756148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3128772"/>
            <a:ext cx="685799" cy="606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67343" y="3128772"/>
            <a:ext cx="676655" cy="606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78636" y="2356104"/>
            <a:ext cx="6595745" cy="0"/>
          </a:xfrm>
          <a:custGeom>
            <a:avLst/>
            <a:gdLst/>
            <a:ahLst/>
            <a:cxnLst/>
            <a:rect l="l" t="t" r="r" b="b"/>
            <a:pathLst>
              <a:path w="6595745">
                <a:moveTo>
                  <a:pt x="0" y="0"/>
                </a:moveTo>
                <a:lnTo>
                  <a:pt x="6595490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52525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11-Apr-19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11-Apr-19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3212" y="542544"/>
            <a:ext cx="8041005" cy="5756275"/>
          </a:xfrm>
          <a:custGeom>
            <a:avLst/>
            <a:gdLst/>
            <a:ahLst/>
            <a:cxnLst/>
            <a:rect l="l" t="t" r="r" b="b"/>
            <a:pathLst>
              <a:path w="8041005" h="5756275">
                <a:moveTo>
                  <a:pt x="0" y="5756148"/>
                </a:moveTo>
                <a:lnTo>
                  <a:pt x="8040624" y="5756148"/>
                </a:lnTo>
                <a:lnTo>
                  <a:pt x="8040624" y="0"/>
                </a:lnTo>
                <a:lnTo>
                  <a:pt x="0" y="0"/>
                </a:lnTo>
                <a:lnTo>
                  <a:pt x="0" y="5756148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3128772"/>
            <a:ext cx="685799" cy="6065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67343" y="3128772"/>
            <a:ext cx="676655" cy="6065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2190" y="1208912"/>
            <a:ext cx="20396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252525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5877" y="2499486"/>
            <a:ext cx="6632244" cy="2519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11-Apr-19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86" y="4572000"/>
            <a:ext cx="9144000" cy="1861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11" b="95628" l="20364" r="89455">
                        <a14:foregroundMark x1="23636" y1="38251" x2="23636" y2="38251"/>
                        <a14:foregroundMark x1="21818" y1="55738" x2="21818" y2="55738"/>
                        <a14:foregroundMark x1="21818" y1="55738" x2="21818" y2="55738"/>
                        <a14:foregroundMark x1="26182" y1="74863" x2="26182" y2="74863"/>
                        <a14:foregroundMark x1="62545" y1="83060" x2="62545" y2="83060"/>
                        <a14:foregroundMark x1="67636" y1="79235" x2="67636" y2="79235"/>
                        <a14:foregroundMark x1="71636" y1="72131" x2="71636" y2="72131"/>
                        <a14:foregroundMark x1="74909" y1="67760" x2="74909" y2="67760"/>
                        <a14:foregroundMark x1="75273" y1="61749" x2="75273" y2="61749"/>
                        <a14:foregroundMark x1="76000" y1="43169" x2="76000" y2="43169"/>
                        <a14:foregroundMark x1="76000" y1="34426" x2="76000" y2="34426"/>
                        <a14:foregroundMark x1="72727" y1="28962" x2="72727" y2="28962"/>
                        <a14:foregroundMark x1="69455" y1="24044" x2="69455" y2="24044"/>
                        <a14:foregroundMark x1="65818" y1="20765" x2="65818" y2="20765"/>
                        <a14:foregroundMark x1="25091" y1="54645" x2="25091" y2="54645"/>
                        <a14:foregroundMark x1="25818" y1="63388" x2="25818" y2="63388"/>
                        <a14:foregroundMark x1="43273" y1="83607" x2="43273" y2="83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171701"/>
            <a:ext cx="2457450" cy="17073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87719" y="2367506"/>
            <a:ext cx="4672947" cy="13157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Sacred Heart Degree </a:t>
            </a:r>
          </a:p>
          <a:p>
            <a:pPr algn="ctr"/>
            <a:r>
              <a:rPr lang="en-US" sz="405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College</a:t>
            </a:r>
          </a:p>
        </p:txBody>
      </p:sp>
    </p:spTree>
    <p:extLst>
      <p:ext uri="{BB962C8B-B14F-4D97-AF65-F5344CB8AC3E}">
        <p14:creationId xmlns:p14="http://schemas.microsoft.com/office/powerpoint/2010/main" val="22095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8636" y="2356104"/>
            <a:ext cx="6595745" cy="0"/>
          </a:xfrm>
          <a:custGeom>
            <a:avLst/>
            <a:gdLst/>
            <a:ahLst/>
            <a:cxnLst/>
            <a:rect l="l" t="t" r="r" b="b"/>
            <a:pathLst>
              <a:path w="6595745">
                <a:moveTo>
                  <a:pt x="0" y="0"/>
                </a:moveTo>
                <a:lnTo>
                  <a:pt x="6595490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8408" y="969645"/>
            <a:ext cx="56521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  <a:spcBef>
                <a:spcPts val="100"/>
              </a:spcBef>
            </a:pPr>
            <a:r>
              <a:rPr sz="3600" spc="-55" dirty="0"/>
              <a:t>Types </a:t>
            </a:r>
            <a:r>
              <a:rPr sz="3600" dirty="0"/>
              <a:t>DMA </a:t>
            </a:r>
            <a:r>
              <a:rPr sz="3600" spc="-5" dirty="0"/>
              <a:t>based </a:t>
            </a:r>
            <a:r>
              <a:rPr sz="3600" dirty="0"/>
              <a:t>data </a:t>
            </a:r>
            <a:r>
              <a:rPr sz="3600" spc="-10" dirty="0"/>
              <a:t>transfer  techniques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255877" y="2555599"/>
            <a:ext cx="3449320" cy="152146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Byte /cycle stealing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mode.</a:t>
            </a:r>
            <a:endParaRPr sz="24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Burst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/demand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mode.</a:t>
            </a:r>
            <a:endParaRPr sz="24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Continuous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/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block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mode.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4508" y="6315581"/>
            <a:ext cx="9144000" cy="892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9536" y="651459"/>
            <a:ext cx="557974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0" dirty="0"/>
              <a:t>Byte </a:t>
            </a:r>
            <a:r>
              <a:rPr sz="4300" spc="-5" dirty="0"/>
              <a:t>/cycle stealing</a:t>
            </a:r>
            <a:r>
              <a:rPr sz="4300" spc="-30" dirty="0"/>
              <a:t> </a:t>
            </a:r>
            <a:r>
              <a:rPr sz="4300" spc="-20" dirty="0"/>
              <a:t>mode.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2196083" y="2133600"/>
            <a:ext cx="4032503" cy="4189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/>
          <p:nvPr/>
        </p:nvSpPr>
        <p:spPr>
          <a:xfrm>
            <a:off x="4508" y="6315581"/>
            <a:ext cx="9144000" cy="892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6458" y="765759"/>
            <a:ext cx="3954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Burst </a:t>
            </a:r>
            <a:r>
              <a:rPr sz="3600" dirty="0"/>
              <a:t>/demand</a:t>
            </a:r>
            <a:r>
              <a:rPr sz="3600" spc="-70" dirty="0"/>
              <a:t> </a:t>
            </a:r>
            <a:r>
              <a:rPr sz="3600" spc="-20" dirty="0"/>
              <a:t>mode.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15567" y="2421635"/>
            <a:ext cx="6038087" cy="3742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/>
          <p:nvPr/>
        </p:nvSpPr>
        <p:spPr>
          <a:xfrm>
            <a:off x="4508" y="6315581"/>
            <a:ext cx="9144000" cy="892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970" y="651459"/>
            <a:ext cx="56495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0" dirty="0"/>
              <a:t>Continuous </a:t>
            </a:r>
            <a:r>
              <a:rPr sz="4300" spc="-5" dirty="0"/>
              <a:t>/ </a:t>
            </a:r>
            <a:r>
              <a:rPr sz="4300" spc="-15" dirty="0"/>
              <a:t>block</a:t>
            </a:r>
            <a:r>
              <a:rPr sz="4300" spc="-50" dirty="0"/>
              <a:t> </a:t>
            </a:r>
            <a:r>
              <a:rPr sz="4300" spc="-20" dirty="0"/>
              <a:t>mode.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2124455" y="2564892"/>
            <a:ext cx="4686300" cy="3611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/>
          <p:nvPr/>
        </p:nvSpPr>
        <p:spPr>
          <a:xfrm>
            <a:off x="4508" y="6315581"/>
            <a:ext cx="9144000" cy="892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1"/>
            <a:ext cx="9143999" cy="6853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/>
          <p:cNvSpPr/>
          <p:nvPr/>
        </p:nvSpPr>
        <p:spPr>
          <a:xfrm>
            <a:off x="4508" y="6315581"/>
            <a:ext cx="9144000" cy="892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2000"/>
            <a:ext cx="9144000" cy="1861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1151763" y="1713805"/>
            <a:ext cx="7306437" cy="1908536"/>
          </a:xfrm>
          <a:prstGeom prst="rect">
            <a:avLst/>
          </a:prstGeom>
        </p:spPr>
        <p:txBody>
          <a:bodyPr vert="horz" wrap="square" lIns="0" tIns="63818" rIns="0" bIns="0" rtlCol="0">
            <a:spAutoFit/>
          </a:bodyPr>
          <a:lstStyle/>
          <a:p>
            <a:pPr marL="953">
              <a:spcBef>
                <a:spcPts val="503"/>
              </a:spcBef>
            </a:pPr>
            <a:r>
              <a:rPr sz="2700" b="1" dirty="0" smtClean="0">
                <a:solidFill>
                  <a:srgbClr val="00B0F0"/>
                </a:solidFill>
                <a:latin typeface="Times New Roman"/>
                <a:cs typeface="Times New Roman"/>
              </a:rPr>
              <a:t>Name </a:t>
            </a:r>
            <a:r>
              <a:rPr sz="2700" b="1" dirty="0">
                <a:solidFill>
                  <a:srgbClr val="00B0F0"/>
                </a:solidFill>
                <a:latin typeface="Times New Roman"/>
                <a:cs typeface="Times New Roman"/>
              </a:rPr>
              <a:t>– </a:t>
            </a:r>
            <a:r>
              <a:rPr lang="en-IN" sz="2700" dirty="0" err="1" smtClean="0">
                <a:solidFill>
                  <a:srgbClr val="00B0F0"/>
                </a:solidFill>
                <a:latin typeface="Times New Roman"/>
                <a:cs typeface="Times New Roman"/>
              </a:rPr>
              <a:t>Pavnesh</a:t>
            </a:r>
            <a:r>
              <a:rPr lang="en-IN" sz="2700" dirty="0" smtClean="0">
                <a:solidFill>
                  <a:srgbClr val="00B0F0"/>
                </a:solidFill>
                <a:latin typeface="Times New Roman"/>
                <a:cs typeface="Times New Roman"/>
              </a:rPr>
              <a:t> Singh</a:t>
            </a:r>
          </a:p>
          <a:p>
            <a:pPr marL="953">
              <a:spcBef>
                <a:spcPts val="503"/>
              </a:spcBef>
            </a:pPr>
            <a:r>
              <a:rPr sz="2700" b="1" spc="-8" dirty="0" smtClean="0">
                <a:solidFill>
                  <a:srgbClr val="00B0F0"/>
                </a:solidFill>
                <a:latin typeface="Times New Roman"/>
                <a:cs typeface="Times New Roman"/>
              </a:rPr>
              <a:t>Program </a:t>
            </a:r>
            <a:r>
              <a:rPr sz="2700" b="1" dirty="0">
                <a:solidFill>
                  <a:srgbClr val="00B0F0"/>
                </a:solidFill>
                <a:latin typeface="Times New Roman"/>
                <a:cs typeface="Times New Roman"/>
              </a:rPr>
              <a:t>- </a:t>
            </a:r>
            <a:r>
              <a:rPr sz="2700" spc="-19" dirty="0">
                <a:solidFill>
                  <a:srgbClr val="00B0F0"/>
                </a:solidFill>
                <a:latin typeface="Times New Roman"/>
                <a:cs typeface="Times New Roman"/>
              </a:rPr>
              <a:t>B.</a:t>
            </a:r>
            <a:r>
              <a:rPr lang="en-IN" sz="2700" spc="-19" dirty="0" smtClean="0">
                <a:solidFill>
                  <a:srgbClr val="00B0F0"/>
                </a:solidFill>
                <a:latin typeface="Times New Roman"/>
                <a:cs typeface="Times New Roman"/>
              </a:rPr>
              <a:t>C.A. 2nd yr.</a:t>
            </a:r>
          </a:p>
          <a:p>
            <a:pPr marL="9049" marR="3810">
              <a:lnSpc>
                <a:spcPts val="2918"/>
              </a:lnSpc>
              <a:spcBef>
                <a:spcPts val="788"/>
              </a:spcBef>
            </a:pPr>
            <a:r>
              <a:rPr sz="2700" b="1" spc="-4" dirty="0" smtClean="0">
                <a:solidFill>
                  <a:srgbClr val="00B0F0"/>
                </a:solidFill>
                <a:latin typeface="Times New Roman"/>
                <a:cs typeface="Times New Roman"/>
              </a:rPr>
              <a:t>Roll </a:t>
            </a:r>
            <a:r>
              <a:rPr sz="2700" b="1" spc="-4" dirty="0">
                <a:solidFill>
                  <a:srgbClr val="00B0F0"/>
                </a:solidFill>
                <a:latin typeface="Times New Roman"/>
                <a:cs typeface="Times New Roman"/>
              </a:rPr>
              <a:t>No </a:t>
            </a:r>
            <a:r>
              <a:rPr lang="en-IN" sz="2700" b="1" spc="-4" dirty="0" smtClean="0">
                <a:solidFill>
                  <a:srgbClr val="00B0F0"/>
                </a:solidFill>
                <a:latin typeface="Times New Roman"/>
                <a:cs typeface="Times New Roman"/>
              </a:rPr>
              <a:t>–</a:t>
            </a:r>
            <a:r>
              <a:rPr sz="2700" b="1" spc="4" dirty="0" smtClean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IN" sz="2700" spc="-4" dirty="0" smtClean="0">
                <a:solidFill>
                  <a:srgbClr val="00B0F0"/>
                </a:solidFill>
                <a:latin typeface="Times New Roman"/>
                <a:cs typeface="Times New Roman"/>
              </a:rPr>
              <a:t>49</a:t>
            </a:r>
            <a:endParaRPr lang="en-IN" sz="2700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9049" marR="3810">
              <a:lnSpc>
                <a:spcPts val="2918"/>
              </a:lnSpc>
              <a:spcBef>
                <a:spcPts val="788"/>
              </a:spcBef>
            </a:pPr>
            <a:r>
              <a:rPr sz="2700" b="1" spc="-4" dirty="0" smtClean="0">
                <a:solidFill>
                  <a:srgbClr val="00B0F0"/>
                </a:solidFill>
                <a:latin typeface="Times New Roman"/>
                <a:cs typeface="Times New Roman"/>
              </a:rPr>
              <a:t>Submitted </a:t>
            </a:r>
            <a:r>
              <a:rPr sz="2700" b="1" spc="-101" dirty="0">
                <a:solidFill>
                  <a:srgbClr val="00B0F0"/>
                </a:solidFill>
                <a:latin typeface="Times New Roman"/>
                <a:cs typeface="Times New Roman"/>
              </a:rPr>
              <a:t>To </a:t>
            </a:r>
            <a:r>
              <a:rPr sz="2700" spc="-4" dirty="0">
                <a:solidFill>
                  <a:srgbClr val="00B0F0"/>
                </a:solidFill>
                <a:latin typeface="Times New Roman"/>
                <a:cs typeface="Times New Roman"/>
              </a:rPr>
              <a:t>:- </a:t>
            </a:r>
            <a:r>
              <a:rPr sz="2700" spc="-53" dirty="0">
                <a:solidFill>
                  <a:srgbClr val="00B0F0"/>
                </a:solidFill>
                <a:latin typeface="Times New Roman"/>
                <a:cs typeface="Times New Roman"/>
              </a:rPr>
              <a:t>Mr. </a:t>
            </a:r>
            <a:r>
              <a:rPr lang="en-IN" sz="2700" dirty="0" smtClean="0">
                <a:solidFill>
                  <a:srgbClr val="00B0F0"/>
                </a:solidFill>
                <a:latin typeface="Times New Roman"/>
                <a:cs typeface="Times New Roman"/>
              </a:rPr>
              <a:t>Pankaj </a:t>
            </a:r>
            <a:r>
              <a:rPr lang="en-IN" sz="2700" dirty="0">
                <a:solidFill>
                  <a:srgbClr val="00B0F0"/>
                </a:solidFill>
                <a:latin typeface="Times New Roman"/>
                <a:cs typeface="Times New Roman"/>
              </a:rPr>
              <a:t>Sir</a:t>
            </a:r>
            <a:endParaRPr sz="27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671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8636" y="2356104"/>
            <a:ext cx="6595745" cy="0"/>
          </a:xfrm>
          <a:custGeom>
            <a:avLst/>
            <a:gdLst/>
            <a:ahLst/>
            <a:cxnLst/>
            <a:rect l="l" t="t" r="r" b="b"/>
            <a:pathLst>
              <a:path w="6595745">
                <a:moveTo>
                  <a:pt x="0" y="0"/>
                </a:moveTo>
                <a:lnTo>
                  <a:pt x="6595490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7429" y="1208912"/>
            <a:ext cx="4554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Direct </a:t>
            </a:r>
            <a:r>
              <a:rPr spc="10" dirty="0"/>
              <a:t>Memory</a:t>
            </a:r>
            <a:r>
              <a:rPr spc="-35" dirty="0"/>
              <a:t> </a:t>
            </a:r>
            <a:r>
              <a:rPr spc="-10" dirty="0"/>
              <a:t>Access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437" y="2338832"/>
            <a:ext cx="3282315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Operation:-</a:t>
            </a:r>
            <a:endParaRPr sz="24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buClr>
                <a:srgbClr val="83992A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marR="722630" indent="-287020">
              <a:lnSpc>
                <a:spcPct val="100000"/>
              </a:lnSpc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CPU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call DMA</a:t>
            </a:r>
            <a:r>
              <a:rPr sz="2400" spc="-10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operation</a:t>
            </a:r>
            <a:endParaRPr sz="24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buClr>
                <a:srgbClr val="83992A"/>
              </a:buClr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213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will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allow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device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access </a:t>
            </a:r>
            <a:r>
              <a:rPr sz="2400" spc="10" dirty="0">
                <a:solidFill>
                  <a:srgbClr val="252525"/>
                </a:solidFill>
                <a:latin typeface="Garamond"/>
                <a:cs typeface="Garamond"/>
              </a:rPr>
              <a:t>memory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directly.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77996" y="2330195"/>
            <a:ext cx="4643628" cy="4055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/>
          <p:nvPr/>
        </p:nvSpPr>
        <p:spPr>
          <a:xfrm>
            <a:off x="4508" y="6315581"/>
            <a:ext cx="9144000" cy="892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8636" y="2356104"/>
            <a:ext cx="6595745" cy="0"/>
          </a:xfrm>
          <a:custGeom>
            <a:avLst/>
            <a:gdLst/>
            <a:ahLst/>
            <a:cxnLst/>
            <a:rect l="l" t="t" r="r" b="b"/>
            <a:pathLst>
              <a:path w="6595745">
                <a:moveTo>
                  <a:pt x="0" y="0"/>
                </a:moveTo>
                <a:lnTo>
                  <a:pt x="6595490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7805" y="1173861"/>
            <a:ext cx="6181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91689" algn="l"/>
              </a:tabLst>
            </a:pPr>
            <a:r>
              <a:rPr sz="4400" spc="-60" dirty="0"/>
              <a:t>Types</a:t>
            </a:r>
            <a:r>
              <a:rPr sz="4400" spc="-15" dirty="0"/>
              <a:t> </a:t>
            </a:r>
            <a:r>
              <a:rPr sz="4400" spc="-5" dirty="0"/>
              <a:t>of	</a:t>
            </a:r>
            <a:r>
              <a:rPr sz="4400" dirty="0"/>
              <a:t>data transfer</a:t>
            </a:r>
            <a:r>
              <a:rPr sz="4400" spc="-60" dirty="0"/>
              <a:t> </a:t>
            </a:r>
            <a:r>
              <a:rPr sz="4400" dirty="0"/>
              <a:t>mode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255877" y="2446147"/>
            <a:ext cx="3673475" cy="2014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Programmed</a:t>
            </a:r>
            <a:r>
              <a:rPr sz="2200" spc="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I/O</a:t>
            </a:r>
            <a:endParaRPr sz="2200" dirty="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83992A"/>
              </a:buClr>
              <a:buFont typeface="Arial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10" dirty="0">
                <a:solidFill>
                  <a:srgbClr val="252525"/>
                </a:solidFill>
                <a:latin typeface="Garamond"/>
                <a:cs typeface="Garamond"/>
              </a:rPr>
              <a:t>Interrupt 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driven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I/O</a:t>
            </a:r>
            <a:endParaRPr sz="2200" dirty="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83992A"/>
              </a:buClr>
              <a:buFont typeface="Arial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DMA (Direct </a:t>
            </a:r>
            <a:r>
              <a:rPr sz="2200" spc="5" dirty="0">
                <a:solidFill>
                  <a:srgbClr val="252525"/>
                </a:solidFill>
                <a:latin typeface="Garamond"/>
                <a:cs typeface="Garamond"/>
              </a:rPr>
              <a:t>Memory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Access)</a:t>
            </a:r>
            <a:endParaRPr sz="2200" dirty="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7502" y="5326481"/>
            <a:ext cx="1016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]</a:t>
            </a:r>
            <a:endParaRPr sz="2200">
              <a:latin typeface="Garamond"/>
              <a:cs typeface="Garamond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0" y="4572000"/>
            <a:ext cx="9144000" cy="1861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561" y="969645"/>
            <a:ext cx="3205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Programmed</a:t>
            </a:r>
            <a:r>
              <a:rPr sz="3600" spc="-90" dirty="0"/>
              <a:t> </a:t>
            </a:r>
            <a:r>
              <a:rPr sz="3600" dirty="0"/>
              <a:t>I/O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2406" y="2194382"/>
            <a:ext cx="7124700" cy="3742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  <a:tab pos="7111365" algn="l"/>
              </a:tabLst>
            </a:pP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</a:t>
            </a:r>
            <a:r>
              <a:rPr sz="2400" strike="sngStrike" spc="-5" dirty="0">
                <a:solidFill>
                  <a:srgbClr val="252525"/>
                </a:solidFill>
                <a:latin typeface="Garamond"/>
                <a:cs typeface="Garamond"/>
              </a:rPr>
              <a:t>peration:-	</a:t>
            </a:r>
            <a:endParaRPr sz="24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buClr>
                <a:srgbClr val="83992A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450215" lvl="1" indent="-361950">
              <a:lnSpc>
                <a:spcPct val="100000"/>
              </a:lnSpc>
              <a:buAutoNum type="arabicPeriod"/>
              <a:tabLst>
                <a:tab pos="449580" algn="l"/>
                <a:tab pos="450850" algn="l"/>
              </a:tabLst>
            </a:pP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Address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Device.</a:t>
            </a:r>
            <a:endParaRPr sz="2400">
              <a:latin typeface="Garamond"/>
              <a:cs typeface="Garamond"/>
            </a:endParaRPr>
          </a:p>
          <a:p>
            <a:pPr marL="450215" lvl="1" indent="-361950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50215" algn="l"/>
                <a:tab pos="450850" algn="l"/>
              </a:tabLst>
            </a:pP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Check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its</a:t>
            </a:r>
            <a:r>
              <a:rPr sz="2400" spc="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status.</a:t>
            </a:r>
            <a:endParaRPr sz="2400">
              <a:latin typeface="Garamond"/>
              <a:cs typeface="Garamond"/>
            </a:endParaRPr>
          </a:p>
          <a:p>
            <a:pPr marL="450215" lvl="1" indent="-361950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49580" algn="l"/>
                <a:tab pos="45085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IF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ready</a:t>
            </a:r>
            <a:endParaRPr sz="2400">
              <a:latin typeface="Garamond"/>
              <a:cs typeface="Garamond"/>
            </a:endParaRPr>
          </a:p>
          <a:p>
            <a:pPr marL="469900" marR="4300855" indent="151765">
              <a:lnSpc>
                <a:spcPct val="130800"/>
              </a:lnSpc>
            </a:pP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perform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operation 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else</a:t>
            </a:r>
            <a:endParaRPr sz="2400">
              <a:latin typeface="Garamond"/>
              <a:cs typeface="Garamond"/>
            </a:endParaRPr>
          </a:p>
          <a:p>
            <a:pPr marL="621665">
              <a:lnSpc>
                <a:spcPct val="100000"/>
              </a:lnSpc>
              <a:spcBef>
                <a:spcPts val="890"/>
              </a:spcBef>
            </a:pP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check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another</a:t>
            </a:r>
            <a:r>
              <a:rPr sz="2400" spc="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device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24300" y="2421635"/>
            <a:ext cx="4608576" cy="388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/>
          <p:nvPr/>
        </p:nvSpPr>
        <p:spPr>
          <a:xfrm>
            <a:off x="3301" y="6400800"/>
            <a:ext cx="9144000" cy="839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8636" y="2356104"/>
            <a:ext cx="6595745" cy="0"/>
          </a:xfrm>
          <a:custGeom>
            <a:avLst/>
            <a:gdLst/>
            <a:ahLst/>
            <a:cxnLst/>
            <a:rect l="l" t="t" r="r" b="b"/>
            <a:pathLst>
              <a:path w="6595745">
                <a:moveTo>
                  <a:pt x="0" y="0"/>
                </a:moveTo>
                <a:lnTo>
                  <a:pt x="6595490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1289" y="969645"/>
            <a:ext cx="37515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Interrupt </a:t>
            </a:r>
            <a:r>
              <a:rPr sz="3600" spc="-20" dirty="0"/>
              <a:t>driven</a:t>
            </a:r>
            <a:r>
              <a:rPr sz="3600" spc="-110" dirty="0"/>
              <a:t> </a:t>
            </a:r>
            <a:r>
              <a:rPr sz="3600" dirty="0"/>
              <a:t>I/O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90473" y="2304668"/>
            <a:ext cx="2924175" cy="3249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Operation:-</a:t>
            </a:r>
            <a:endParaRPr sz="22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83992A"/>
              </a:buClr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Device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interrupt’s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CPU</a:t>
            </a:r>
            <a:endParaRPr sz="22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3992A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99085" marR="214629" indent="-299085">
              <a:lnSpc>
                <a:spcPct val="122700"/>
              </a:lnSpc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CPU acknowledge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the  I/O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 device.</a:t>
            </a:r>
            <a:endParaRPr sz="22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83992A"/>
              </a:buClr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CPU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perform</a:t>
            </a:r>
            <a:r>
              <a:rPr sz="22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operation</a:t>
            </a:r>
            <a:endParaRPr sz="2200">
              <a:latin typeface="Garamond"/>
              <a:cs typeface="Garamon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7891" y="2337816"/>
            <a:ext cx="4908804" cy="388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/>
          <p:nvPr/>
        </p:nvSpPr>
        <p:spPr>
          <a:xfrm>
            <a:off x="4508" y="6315581"/>
            <a:ext cx="9144000" cy="892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8636" y="2356104"/>
            <a:ext cx="6595745" cy="0"/>
          </a:xfrm>
          <a:custGeom>
            <a:avLst/>
            <a:gdLst/>
            <a:ahLst/>
            <a:cxnLst/>
            <a:rect l="l" t="t" r="r" b="b"/>
            <a:pathLst>
              <a:path w="6595745">
                <a:moveTo>
                  <a:pt x="0" y="0"/>
                </a:moveTo>
                <a:lnTo>
                  <a:pt x="6595490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9242" y="1208912"/>
            <a:ext cx="2992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1180" algn="l"/>
              </a:tabLst>
            </a:pPr>
            <a:r>
              <a:rPr spc="-5" dirty="0"/>
              <a:t>Need</a:t>
            </a:r>
            <a:r>
              <a:rPr spc="-10" dirty="0"/>
              <a:t> o</a:t>
            </a:r>
            <a:r>
              <a:rPr spc="-5" dirty="0"/>
              <a:t>f</a:t>
            </a:r>
            <a:r>
              <a:rPr dirty="0"/>
              <a:t>	</a:t>
            </a:r>
            <a:r>
              <a:rPr spc="-5" dirty="0"/>
              <a:t>DMA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5877" y="2465959"/>
            <a:ext cx="6439535" cy="28454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marR="5080" indent="-287020">
              <a:lnSpc>
                <a:spcPct val="90000"/>
              </a:lnSpc>
              <a:spcBef>
                <a:spcPts val="38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DMA,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or Direct 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Memory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Access,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a sub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controller  that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can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access </a:t>
            </a:r>
            <a:r>
              <a:rPr sz="2400" spc="10" dirty="0">
                <a:solidFill>
                  <a:srgbClr val="252525"/>
                </a:solidFill>
                <a:latin typeface="Garamond"/>
                <a:cs typeface="Garamond"/>
              </a:rPr>
              <a:t>memory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sequential order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without  intervention from the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processor.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DMA is used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to 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moving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around 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large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amounts of data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 the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computer without taking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time 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away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from the 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processor.</a:t>
            </a:r>
            <a:endParaRPr sz="2400">
              <a:latin typeface="Garamond"/>
              <a:cs typeface="Garamond"/>
            </a:endParaRPr>
          </a:p>
          <a:p>
            <a:pPr marL="299085" marR="894715" indent="-287020">
              <a:lnSpc>
                <a:spcPts val="2590"/>
              </a:lnSpc>
              <a:spcBef>
                <a:spcPts val="122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first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major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uses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DMA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included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drive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controllers and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sound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cards.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4508" y="6315581"/>
            <a:ext cx="9144000" cy="892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8636" y="2356104"/>
            <a:ext cx="6595745" cy="0"/>
          </a:xfrm>
          <a:custGeom>
            <a:avLst/>
            <a:gdLst/>
            <a:ahLst/>
            <a:cxnLst/>
            <a:rect l="l" t="t" r="r" b="b"/>
            <a:pathLst>
              <a:path w="6595745">
                <a:moveTo>
                  <a:pt x="0" y="0"/>
                </a:moveTo>
                <a:lnTo>
                  <a:pt x="6595490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7864" y="1208912"/>
            <a:ext cx="5215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43045" algn="l"/>
              </a:tabLst>
            </a:pPr>
            <a:r>
              <a:rPr spc="-5" dirty="0"/>
              <a:t>Basic </a:t>
            </a:r>
            <a:r>
              <a:rPr spc="-10" dirty="0"/>
              <a:t>operatio</a:t>
            </a:r>
            <a:r>
              <a:rPr spc="-125" dirty="0"/>
              <a:t>n</a:t>
            </a:r>
            <a:r>
              <a:rPr spc="-305" dirty="0"/>
              <a:t>’</a:t>
            </a:r>
            <a:r>
              <a:rPr spc="-5" dirty="0"/>
              <a:t>s</a:t>
            </a:r>
            <a:r>
              <a:rPr dirty="0"/>
              <a:t> </a:t>
            </a:r>
            <a:r>
              <a:rPr spc="-10" dirty="0"/>
              <a:t>o</a:t>
            </a:r>
            <a:r>
              <a:rPr spc="-5" dirty="0"/>
              <a:t>f</a:t>
            </a:r>
            <a:r>
              <a:rPr dirty="0"/>
              <a:t>	</a:t>
            </a:r>
            <a:r>
              <a:rPr spc="-5" dirty="0"/>
              <a:t>D</a:t>
            </a:r>
            <a:r>
              <a:rPr dirty="0"/>
              <a:t>M</a:t>
            </a:r>
            <a:r>
              <a:rPr spc="-5"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5877" y="2499486"/>
            <a:ext cx="6490970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DMA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provide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direct access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memory.</a:t>
            </a:r>
            <a:endParaRPr sz="24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3992A"/>
              </a:buClr>
              <a:buFont typeface="Arial"/>
              <a:buChar char="•"/>
            </a:pPr>
            <a:endParaRPr sz="4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For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fast operation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DMA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work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bus</a:t>
            </a:r>
            <a:r>
              <a:rPr sz="2400" spc="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master.</a:t>
            </a:r>
            <a:endParaRPr sz="24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buClr>
                <a:srgbClr val="83992A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Direct 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Memory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Access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a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method of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transferring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data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between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peripherals and 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memory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without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using 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CPU.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4508" y="6315581"/>
            <a:ext cx="9144000" cy="892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8636" y="2356104"/>
            <a:ext cx="6595745" cy="0"/>
          </a:xfrm>
          <a:custGeom>
            <a:avLst/>
            <a:gdLst/>
            <a:ahLst/>
            <a:cxnLst/>
            <a:rect l="l" t="t" r="r" b="b"/>
            <a:pathLst>
              <a:path w="6595745">
                <a:moveTo>
                  <a:pt x="0" y="0"/>
                </a:moveTo>
                <a:lnTo>
                  <a:pt x="6595490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510" y="1208912"/>
            <a:ext cx="4039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DMA Data</a:t>
            </a:r>
            <a:r>
              <a:rPr spc="-45" dirty="0"/>
              <a:t> </a:t>
            </a:r>
            <a:r>
              <a:rPr spc="-35" dirty="0"/>
              <a:t>Transfer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5877" y="2499486"/>
            <a:ext cx="6598284" cy="251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 is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data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transfer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technique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directly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between </a:t>
            </a:r>
            <a:r>
              <a:rPr sz="2400" spc="10" dirty="0">
                <a:solidFill>
                  <a:srgbClr val="252525"/>
                </a:solidFill>
                <a:latin typeface="Garamond"/>
                <a:cs typeface="Garamond"/>
              </a:rPr>
              <a:t>memory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and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I/O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without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CPU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intervention.</a:t>
            </a:r>
            <a:endParaRPr sz="2400">
              <a:latin typeface="Garamond"/>
              <a:cs typeface="Garamond"/>
            </a:endParaRPr>
          </a:p>
          <a:p>
            <a:pPr marL="299085" marR="71945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Under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supervision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extra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hardware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called 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DMA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controller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endParaRPr sz="2400">
              <a:latin typeface="Garamond"/>
              <a:cs typeface="Garamond"/>
            </a:endParaRPr>
          </a:p>
          <a:p>
            <a:pPr marL="299085" marR="378460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Fastest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type of data transfer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technique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among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this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parallel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group.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4508" y="6315581"/>
            <a:ext cx="9144000" cy="892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256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Garamond</vt:lpstr>
      <vt:lpstr>Times New Roman</vt:lpstr>
      <vt:lpstr>Office Theme</vt:lpstr>
      <vt:lpstr>PowerPoint Presentation</vt:lpstr>
      <vt:lpstr>PowerPoint Presentation</vt:lpstr>
      <vt:lpstr>Direct Memory Access</vt:lpstr>
      <vt:lpstr>Types of data transfer mode</vt:lpstr>
      <vt:lpstr>Programmed I/O</vt:lpstr>
      <vt:lpstr>Interrupt driven I/O</vt:lpstr>
      <vt:lpstr>Need of DMA</vt:lpstr>
      <vt:lpstr>Basic operation’s of DMA</vt:lpstr>
      <vt:lpstr>DMA Data Transfer</vt:lpstr>
      <vt:lpstr>Types DMA based data transfer  techniques</vt:lpstr>
      <vt:lpstr>Byte /cycle stealing mode.</vt:lpstr>
      <vt:lpstr>Burst /demand mode.</vt:lpstr>
      <vt:lpstr>Continuous / block mode.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data transfer mode</dc:title>
  <cp:lastModifiedBy>pavnesh yadav</cp:lastModifiedBy>
  <cp:revision>9</cp:revision>
  <dcterms:created xsi:type="dcterms:W3CDTF">2019-04-04T16:31:42Z</dcterms:created>
  <dcterms:modified xsi:type="dcterms:W3CDTF">2019-04-11T20:16:07Z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2019-04-04T00:00:00Z</vt:filetime>
  </property>
</Properties>
</file>