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2" r:id="rId5"/>
    <p:sldId id="261" r:id="rId6"/>
    <p:sldId id="264" r:id="rId7"/>
    <p:sldId id="276" r:id="rId8"/>
    <p:sldId id="277" r:id="rId9"/>
    <p:sldId id="278" r:id="rId10"/>
    <p:sldId id="263" r:id="rId11"/>
    <p:sldId id="279" r:id="rId12"/>
    <p:sldId id="280" r:id="rId13"/>
    <p:sldId id="268" r:id="rId14"/>
    <p:sldId id="281" r:id="rId15"/>
    <p:sldId id="273" r:id="rId16"/>
    <p:sldId id="259" r:id="rId17"/>
    <p:sldId id="275" r:id="rId18"/>
    <p:sldId id="269" r:id="rId19"/>
    <p:sldId id="260" r:id="rId20"/>
  </p:sldIdLst>
  <p:sldSz cx="12192000" cy="6858000"/>
  <p:notesSz cx="6858000" cy="9144000"/>
  <p:embeddedFontLs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ZcmRDyHmBSp/9eVME20UPLntJ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866"/>
    <a:srgbClr val="EAC9C9"/>
    <a:srgbClr val="7C6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6A6CD-D230-4CC9-BFEF-23D5B7D9ED89}" type="doc">
      <dgm:prSet loTypeId="urn:microsoft.com/office/officeart/2008/layout/BendingPictureBlocks" loCatId="picture" qsTypeId="urn:microsoft.com/office/officeart/2005/8/quickstyle/simple1" qsCatId="simple" csTypeId="urn:microsoft.com/office/officeart/2005/8/colors/accent1_2" csCatId="accent1"/>
      <dgm:spPr/>
    </dgm:pt>
    <dgm:pt modelId="{2381B72D-1466-48C6-AE9E-A5C6E10BE2C8}" type="pres">
      <dgm:prSet presAssocID="{C3B6A6CD-D230-4CC9-BFEF-23D5B7D9ED89}" presName="Name0" presStyleCnt="0">
        <dgm:presLayoutVars>
          <dgm:dir/>
          <dgm:resizeHandles/>
        </dgm:presLayoutVars>
      </dgm:prSet>
      <dgm:spPr/>
    </dgm:pt>
  </dgm:ptLst>
  <dgm:cxnLst>
    <dgm:cxn modelId="{BA357F91-F1B2-4148-8D94-CB45F0ABB34C}" type="presOf" srcId="{C3B6A6CD-D230-4CC9-BFEF-23D5B7D9ED89}" destId="{2381B72D-1466-48C6-AE9E-A5C6E10BE2C8}" srcOrd="0" destOrd="0" presId="urn:microsoft.com/office/officeart/2008/layout/BendingPictureBlock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09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97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8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361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50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559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64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www.linkedin.com/in/patlollasamhtha/" TargetMode="External"/><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github.com/patlolla-samhitha"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7" y="0"/>
            <a:ext cx="12190813" cy="6858000"/>
          </a:xfrm>
          <a:prstGeom prst="rect">
            <a:avLst/>
          </a:prstGeom>
          <a:noFill/>
          <a:ln>
            <a:noFill/>
          </a:ln>
        </p:spPr>
      </p:pic>
      <p:sp>
        <p:nvSpPr>
          <p:cNvPr id="99" name="Google Shape;99;p1"/>
          <p:cNvSpPr txBox="1"/>
          <p:nvPr/>
        </p:nvSpPr>
        <p:spPr>
          <a:xfrm>
            <a:off x="2472904" y="3717986"/>
            <a:ext cx="7246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Calibri"/>
                <a:ea typeface="Calibri"/>
                <a:cs typeface="Calibri"/>
                <a:sym typeface="Calibri"/>
              </a:rPr>
              <a:t>Exploratory Data Analysis </a:t>
            </a:r>
            <a:endParaRPr sz="2400" b="1"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2400" b="1">
                <a:solidFill>
                  <a:schemeClr val="dk1"/>
                </a:solidFill>
                <a:latin typeface="Calibri"/>
                <a:ea typeface="Calibri"/>
                <a:cs typeface="Calibri"/>
                <a:sym typeface="Calibri"/>
              </a:rPr>
              <a:t>(AMCAT Dataset)</a:t>
            </a:r>
            <a:endParaRPr sz="2400" b="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err="1">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rPr>
              <a:t>hhahh</a:t>
            </a: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6639520-8879-8F9F-BBC3-C88A6EEE5530}"/>
              </a:ext>
            </a:extLst>
          </p:cNvPr>
          <p:cNvPicPr>
            <a:picLocks noChangeAspect="1"/>
          </p:cNvPicPr>
          <p:nvPr/>
        </p:nvPicPr>
        <p:blipFill>
          <a:blip r:embed="rId3"/>
          <a:stretch>
            <a:fillRect/>
          </a:stretch>
        </p:blipFill>
        <p:spPr>
          <a:xfrm>
            <a:off x="427656" y="1268014"/>
            <a:ext cx="8400658" cy="3597900"/>
          </a:xfrm>
          <a:prstGeom prst="rect">
            <a:avLst/>
          </a:prstGeom>
        </p:spPr>
      </p:pic>
      <p:sp>
        <p:nvSpPr>
          <p:cNvPr id="4" name="TextBox 3">
            <a:extLst>
              <a:ext uri="{FF2B5EF4-FFF2-40B4-BE49-F238E27FC236}">
                <a16:creationId xmlns:a16="http://schemas.microsoft.com/office/drawing/2014/main" id="{C3AA9D6F-A71E-2739-C7DD-2A9201348E9D}"/>
              </a:ext>
            </a:extLst>
          </p:cNvPr>
          <p:cNvSpPr txBox="1"/>
          <p:nvPr/>
        </p:nvSpPr>
        <p:spPr>
          <a:xfrm>
            <a:off x="999241" y="5103739"/>
            <a:ext cx="10228083" cy="677108"/>
          </a:xfrm>
          <a:prstGeom prst="rect">
            <a:avLst/>
          </a:prstGeom>
          <a:noFill/>
        </p:spPr>
        <p:txBody>
          <a:bodyPr wrap="square" rtlCol="0">
            <a:spAutoFit/>
          </a:bodyPr>
          <a:lstStyle/>
          <a:p>
            <a:pPr marL="285750" indent="-285750">
              <a:buFont typeface="Arial" panose="020B0604020202020204" pitchFamily="34" charset="0"/>
              <a:buChar char="•"/>
            </a:pPr>
            <a:r>
              <a:rPr lang="en-US" sz="2400" i="0" dirty="0">
                <a:solidFill>
                  <a:srgbClr val="5C3866"/>
                </a:solidFill>
                <a:effectLst/>
                <a:latin typeface="Roboto" panose="02000000000000000000" pitchFamily="2" charset="0"/>
              </a:rPr>
              <a:t>B</a:t>
            </a:r>
            <a:r>
              <a:rPr lang="en-US" sz="2400" dirty="0">
                <a:solidFill>
                  <a:srgbClr val="5C3866"/>
                </a:solidFill>
                <a:latin typeface="Roboto" panose="02000000000000000000" pitchFamily="2" charset="0"/>
              </a:rPr>
              <a:t>.</a:t>
            </a:r>
            <a:r>
              <a:rPr lang="en-US" sz="2400" i="0" dirty="0">
                <a:solidFill>
                  <a:srgbClr val="5C3866"/>
                </a:solidFill>
                <a:effectLst/>
                <a:latin typeface="Roboto" panose="02000000000000000000" pitchFamily="2" charset="0"/>
              </a:rPr>
              <a:t>Tech students has a higher salary other Degree persons</a:t>
            </a:r>
            <a:r>
              <a:rPr lang="en-US" sz="2400" b="1" i="0" dirty="0">
                <a:solidFill>
                  <a:srgbClr val="5C3866"/>
                </a:solidFill>
                <a:effectLst/>
                <a:latin typeface="Roboto" panose="02000000000000000000" pitchFamily="2" charset="0"/>
              </a:rPr>
              <a:t>.</a:t>
            </a:r>
          </a:p>
          <a:p>
            <a:endParaRPr lang="en-IN" dirty="0">
              <a:solidFill>
                <a:srgbClr val="5C3866"/>
              </a:solidFill>
            </a:endParaRPr>
          </a:p>
        </p:txBody>
      </p:sp>
    </p:spTree>
    <p:extLst>
      <p:ext uri="{BB962C8B-B14F-4D97-AF65-F5344CB8AC3E}">
        <p14:creationId xmlns:p14="http://schemas.microsoft.com/office/powerpoint/2010/main" val="28024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65EDC-5D98-78C2-FAA5-6C0C79CBA45E}"/>
              </a:ext>
            </a:extLst>
          </p:cNvPr>
          <p:cNvPicPr>
            <a:picLocks noChangeAspect="1"/>
          </p:cNvPicPr>
          <p:nvPr/>
        </p:nvPicPr>
        <p:blipFill>
          <a:blip r:embed="rId2"/>
          <a:stretch>
            <a:fillRect/>
          </a:stretch>
        </p:blipFill>
        <p:spPr>
          <a:xfrm>
            <a:off x="423071" y="499653"/>
            <a:ext cx="11345858" cy="5858693"/>
          </a:xfrm>
          <a:prstGeom prst="rect">
            <a:avLst/>
          </a:prstGeom>
        </p:spPr>
      </p:pic>
    </p:spTree>
    <p:extLst>
      <p:ext uri="{BB962C8B-B14F-4D97-AF65-F5344CB8AC3E}">
        <p14:creationId xmlns:p14="http://schemas.microsoft.com/office/powerpoint/2010/main" val="46579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AB747-A1D5-21A8-7A42-F9ED29C44A0E}"/>
              </a:ext>
            </a:extLst>
          </p:cNvPr>
          <p:cNvPicPr>
            <a:picLocks noChangeAspect="1"/>
          </p:cNvPicPr>
          <p:nvPr/>
        </p:nvPicPr>
        <p:blipFill>
          <a:blip r:embed="rId2"/>
          <a:stretch>
            <a:fillRect/>
          </a:stretch>
        </p:blipFill>
        <p:spPr>
          <a:xfrm>
            <a:off x="337334" y="561575"/>
            <a:ext cx="8429594" cy="5734850"/>
          </a:xfrm>
          <a:prstGeom prst="rect">
            <a:avLst/>
          </a:prstGeom>
        </p:spPr>
      </p:pic>
      <p:sp>
        <p:nvSpPr>
          <p:cNvPr id="6" name="Title 3">
            <a:extLst>
              <a:ext uri="{FF2B5EF4-FFF2-40B4-BE49-F238E27FC236}">
                <a16:creationId xmlns:a16="http://schemas.microsoft.com/office/drawing/2014/main" id="{357644B0-2322-E60D-71D5-4652FC30AC5E}"/>
              </a:ext>
            </a:extLst>
          </p:cNvPr>
          <p:cNvSpPr>
            <a:spLocks noGrp="1"/>
          </p:cNvSpPr>
          <p:nvPr>
            <p:ph type="body" idx="1"/>
          </p:nvPr>
        </p:nvSpPr>
        <p:spPr>
          <a:xfrm>
            <a:off x="8615363" y="847725"/>
            <a:ext cx="2738437" cy="5329238"/>
          </a:xfrm>
        </p:spPr>
        <p:txBody>
          <a:bodyPr>
            <a:normAutofit/>
          </a:bodyPr>
          <a:lstStyle/>
          <a:p>
            <a:r>
              <a:rPr lang="en-US" sz="2400" dirty="0"/>
              <a:t>The Average salary for man and woman are looking almost </a:t>
            </a:r>
            <a:r>
              <a:rPr lang="en-US" sz="2400" dirty="0" err="1"/>
              <a:t>same.There</a:t>
            </a:r>
            <a:r>
              <a:rPr lang="en-US" sz="2400" dirty="0"/>
              <a:t> are outliers in salary column.</a:t>
            </a:r>
            <a:endParaRPr lang="en-IN" sz="2400" dirty="0"/>
          </a:p>
        </p:txBody>
      </p:sp>
    </p:spTree>
    <p:extLst>
      <p:ext uri="{BB962C8B-B14F-4D97-AF65-F5344CB8AC3E}">
        <p14:creationId xmlns:p14="http://schemas.microsoft.com/office/powerpoint/2010/main" val="388608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8" name="Title 7">
            <a:extLst>
              <a:ext uri="{FF2B5EF4-FFF2-40B4-BE49-F238E27FC236}">
                <a16:creationId xmlns:a16="http://schemas.microsoft.com/office/drawing/2014/main" id="{5C7F9C85-7CC2-3F97-37FC-DEE72894504F}"/>
              </a:ext>
            </a:extLst>
          </p:cNvPr>
          <p:cNvSpPr>
            <a:spLocks noGrp="1"/>
          </p:cNvSpPr>
          <p:nvPr>
            <p:ph type="title"/>
          </p:nvPr>
        </p:nvSpPr>
        <p:spPr/>
        <p:txBody>
          <a:bodyPr>
            <a:normAutofit fontScale="90000"/>
          </a:bodyPr>
          <a:lstStyle/>
          <a:p>
            <a:r>
              <a:rPr lang="en-US" sz="4000" b="1" i="0" dirty="0">
                <a:solidFill>
                  <a:srgbClr val="FF0000"/>
                </a:solidFill>
                <a:effectLst/>
                <a:latin typeface="system-ui"/>
              </a:rPr>
              <a:t>Analysis of 10th and 12th percentage by college tier</a:t>
            </a:r>
            <a:br>
              <a:rPr lang="en-US" b="1" i="0" dirty="0">
                <a:effectLst/>
                <a:latin typeface="system-ui"/>
              </a:rPr>
            </a:br>
            <a:endParaRPr lang="en-IN" dirty="0"/>
          </a:p>
        </p:txBody>
      </p:sp>
      <p:sp>
        <p:nvSpPr>
          <p:cNvPr id="9" name="Text Placeholder 8">
            <a:extLst>
              <a:ext uri="{FF2B5EF4-FFF2-40B4-BE49-F238E27FC236}">
                <a16:creationId xmlns:a16="http://schemas.microsoft.com/office/drawing/2014/main" id="{A25FE260-F750-0515-70F7-4C37C7CD2B0C}"/>
              </a:ext>
            </a:extLst>
          </p:cNvPr>
          <p:cNvSpPr>
            <a:spLocks noGrp="1"/>
          </p:cNvSpPr>
          <p:nvPr>
            <p:ph type="body" idx="1"/>
          </p:nvPr>
        </p:nvSpPr>
        <p:spPr>
          <a:xfrm>
            <a:off x="8691512" y="1313676"/>
            <a:ext cx="3242822" cy="4863287"/>
          </a:xfrm>
        </p:spPr>
        <p:txBody>
          <a:bodyPr>
            <a:normAutofit/>
          </a:bodyPr>
          <a:lstStyle/>
          <a:p>
            <a:r>
              <a:rPr lang="en-US" sz="2600" dirty="0"/>
              <a:t>According to correlation plot and scatterplot, we can see that 10th and 12th are positively correlated</a:t>
            </a:r>
            <a:endParaRPr lang="en-IN" dirty="0"/>
          </a:p>
        </p:txBody>
      </p:sp>
      <p:pic>
        <p:nvPicPr>
          <p:cNvPr id="11" name="Picture 10">
            <a:extLst>
              <a:ext uri="{FF2B5EF4-FFF2-40B4-BE49-F238E27FC236}">
                <a16:creationId xmlns:a16="http://schemas.microsoft.com/office/drawing/2014/main" id="{6E0A05BC-0638-AB28-01D9-A7749DA09D7A}"/>
              </a:ext>
            </a:extLst>
          </p:cNvPr>
          <p:cNvPicPr>
            <a:picLocks noChangeAspect="1"/>
          </p:cNvPicPr>
          <p:nvPr/>
        </p:nvPicPr>
        <p:blipFill>
          <a:blip r:embed="rId3"/>
          <a:stretch>
            <a:fillRect/>
          </a:stretch>
        </p:blipFill>
        <p:spPr>
          <a:xfrm>
            <a:off x="129874" y="1221515"/>
            <a:ext cx="8740749" cy="5544324"/>
          </a:xfrm>
          <a:prstGeom prst="rect">
            <a:avLst/>
          </a:prstGeom>
        </p:spPr>
      </p:pic>
    </p:spTree>
    <p:extLst>
      <p:ext uri="{BB962C8B-B14F-4D97-AF65-F5344CB8AC3E}">
        <p14:creationId xmlns:p14="http://schemas.microsoft.com/office/powerpoint/2010/main" val="177050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8F032B-A919-E6B6-DCCE-DF66F43535E1}"/>
              </a:ext>
            </a:extLst>
          </p:cNvPr>
          <p:cNvSpPr>
            <a:spLocks noGrp="1"/>
          </p:cNvSpPr>
          <p:nvPr>
            <p:ph type="body" idx="1"/>
          </p:nvPr>
        </p:nvSpPr>
        <p:spPr>
          <a:xfrm>
            <a:off x="8195820" y="1103479"/>
            <a:ext cx="3237322" cy="4351338"/>
          </a:xfrm>
        </p:spPr>
        <p:txBody>
          <a:bodyPr>
            <a:normAutofit/>
          </a:bodyPr>
          <a:lstStyle/>
          <a:p>
            <a:r>
              <a:rPr lang="en-US" sz="2400" dirty="0"/>
              <a:t>Average salary is highest for BE/</a:t>
            </a:r>
            <a:r>
              <a:rPr lang="en-US" sz="2400" dirty="0" err="1"/>
              <a:t>B.tech</a:t>
            </a:r>
            <a:r>
              <a:rPr lang="en-US" sz="2400" dirty="0"/>
              <a:t> graduates as compared to any other degree graduates.</a:t>
            </a:r>
            <a:endParaRPr lang="en-IN" sz="2400" dirty="0"/>
          </a:p>
        </p:txBody>
      </p:sp>
      <p:pic>
        <p:nvPicPr>
          <p:cNvPr id="5" name="Picture 4">
            <a:extLst>
              <a:ext uri="{FF2B5EF4-FFF2-40B4-BE49-F238E27FC236}">
                <a16:creationId xmlns:a16="http://schemas.microsoft.com/office/drawing/2014/main" id="{4C45AC28-9728-18D2-56A1-981024F9ED0F}"/>
              </a:ext>
            </a:extLst>
          </p:cNvPr>
          <p:cNvPicPr>
            <a:picLocks noChangeAspect="1"/>
          </p:cNvPicPr>
          <p:nvPr/>
        </p:nvPicPr>
        <p:blipFill>
          <a:blip r:embed="rId2"/>
          <a:stretch>
            <a:fillRect/>
          </a:stretch>
        </p:blipFill>
        <p:spPr>
          <a:xfrm>
            <a:off x="431346" y="743729"/>
            <a:ext cx="7769973" cy="5370541"/>
          </a:xfrm>
          <a:prstGeom prst="rect">
            <a:avLst/>
          </a:prstGeom>
        </p:spPr>
      </p:pic>
    </p:spTree>
    <p:extLst>
      <p:ext uri="{BB962C8B-B14F-4D97-AF65-F5344CB8AC3E}">
        <p14:creationId xmlns:p14="http://schemas.microsoft.com/office/powerpoint/2010/main" val="178198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5" name="Title 4">
            <a:extLst>
              <a:ext uri="{FF2B5EF4-FFF2-40B4-BE49-F238E27FC236}">
                <a16:creationId xmlns:a16="http://schemas.microsoft.com/office/drawing/2014/main" id="{98FC4A2C-2C8C-6B0F-F253-A9649DC6A066}"/>
              </a:ext>
            </a:extLst>
          </p:cNvPr>
          <p:cNvSpPr>
            <a:spLocks noGrp="1"/>
          </p:cNvSpPr>
          <p:nvPr>
            <p:ph type="title"/>
          </p:nvPr>
        </p:nvSpPr>
        <p:spPr>
          <a:xfrm>
            <a:off x="838200" y="228155"/>
            <a:ext cx="10515600" cy="827648"/>
          </a:xfrm>
        </p:spPr>
        <p:txBody>
          <a:bodyPr>
            <a:normAutofit/>
          </a:bodyPr>
          <a:lstStyle/>
          <a:p>
            <a:r>
              <a:rPr lang="en-US" sz="3600" dirty="0">
                <a:solidFill>
                  <a:srgbClr val="FF0000"/>
                </a:solidFill>
              </a:rPr>
              <a:t>Analysis of Salary and Specialization</a:t>
            </a:r>
            <a:endParaRPr lang="en-IN" sz="3600" dirty="0">
              <a:solidFill>
                <a:srgbClr val="FF0000"/>
              </a:solidFill>
            </a:endParaRPr>
          </a:p>
        </p:txBody>
      </p:sp>
      <p:sp>
        <p:nvSpPr>
          <p:cNvPr id="7" name="Text Placeholder 6">
            <a:extLst>
              <a:ext uri="{FF2B5EF4-FFF2-40B4-BE49-F238E27FC236}">
                <a16:creationId xmlns:a16="http://schemas.microsoft.com/office/drawing/2014/main" id="{658F904E-30D6-20F8-93AB-FD4961B77A34}"/>
              </a:ext>
            </a:extLst>
          </p:cNvPr>
          <p:cNvSpPr>
            <a:spLocks noGrp="1"/>
          </p:cNvSpPr>
          <p:nvPr>
            <p:ph type="body" idx="1"/>
          </p:nvPr>
        </p:nvSpPr>
        <p:spPr>
          <a:xfrm>
            <a:off x="9445658" y="1237804"/>
            <a:ext cx="2746342" cy="4939159"/>
          </a:xfrm>
        </p:spPr>
        <p:txBody>
          <a:bodyPr>
            <a:normAutofit/>
          </a:bodyPr>
          <a:lstStyle/>
          <a:p>
            <a:r>
              <a:rPr lang="en-US" sz="2400" dirty="0"/>
              <a:t>Polymer technology, Computer networking and informative science having highest mean salary.</a:t>
            </a:r>
            <a:endParaRPr lang="en-IN" sz="2400" dirty="0"/>
          </a:p>
        </p:txBody>
      </p:sp>
      <p:pic>
        <p:nvPicPr>
          <p:cNvPr id="9" name="Picture 8">
            <a:extLst>
              <a:ext uri="{FF2B5EF4-FFF2-40B4-BE49-F238E27FC236}">
                <a16:creationId xmlns:a16="http://schemas.microsoft.com/office/drawing/2014/main" id="{30CEB2FB-6413-68D4-D680-8F3195788D69}"/>
              </a:ext>
            </a:extLst>
          </p:cNvPr>
          <p:cNvPicPr>
            <a:picLocks noChangeAspect="1"/>
          </p:cNvPicPr>
          <p:nvPr/>
        </p:nvPicPr>
        <p:blipFill>
          <a:blip r:embed="rId3"/>
          <a:stretch>
            <a:fillRect/>
          </a:stretch>
        </p:blipFill>
        <p:spPr>
          <a:xfrm>
            <a:off x="0" y="1237804"/>
            <a:ext cx="9656984" cy="5228983"/>
          </a:xfrm>
          <a:prstGeom prst="rect">
            <a:avLst/>
          </a:prstGeom>
        </p:spPr>
      </p:pic>
    </p:spTree>
    <p:extLst>
      <p:ext uri="{BB962C8B-B14F-4D97-AF65-F5344CB8AC3E}">
        <p14:creationId xmlns:p14="http://schemas.microsoft.com/office/powerpoint/2010/main" val="67465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1: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whether fresh graduates earn 2.5-3 lakhs annually as stated in the article.</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7B005AF-46F4-4390-5629-141BA81B1CC7}"/>
              </a:ext>
            </a:extLst>
          </p:cNvPr>
          <p:cNvPicPr>
            <a:picLocks noChangeAspect="1"/>
          </p:cNvPicPr>
          <p:nvPr/>
        </p:nvPicPr>
        <p:blipFill>
          <a:blip r:embed="rId3"/>
          <a:stretch>
            <a:fillRect/>
          </a:stretch>
        </p:blipFill>
        <p:spPr>
          <a:xfrm>
            <a:off x="1109434" y="2131636"/>
            <a:ext cx="5451621" cy="3571580"/>
          </a:xfrm>
          <a:prstGeom prst="rect">
            <a:avLst/>
          </a:prstGeom>
        </p:spPr>
      </p:pic>
      <p:sp>
        <p:nvSpPr>
          <p:cNvPr id="6" name="Text Placeholder 5">
            <a:extLst>
              <a:ext uri="{FF2B5EF4-FFF2-40B4-BE49-F238E27FC236}">
                <a16:creationId xmlns:a16="http://schemas.microsoft.com/office/drawing/2014/main" id="{1C5C2779-9889-5064-CE11-BFA5B5967F7E}"/>
              </a:ext>
            </a:extLst>
          </p:cNvPr>
          <p:cNvSpPr>
            <a:spLocks noGrp="1"/>
          </p:cNvSpPr>
          <p:nvPr>
            <p:ph type="body" idx="1"/>
          </p:nvPr>
        </p:nvSpPr>
        <p:spPr>
          <a:xfrm>
            <a:off x="7437749" y="1825625"/>
            <a:ext cx="4015818" cy="4351338"/>
          </a:xfrm>
        </p:spPr>
        <p:txBody>
          <a:bodyPr/>
          <a:lstStyle/>
          <a:p>
            <a:r>
              <a:rPr lang="en-IN" dirty="0"/>
              <a:t>The average salary of fresh graduates are not between given range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2: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Roboto" panose="02000000000000000000" pitchFamily="2" charset="0"/>
              </a:rPr>
              <a:t>Determine if gender influences the choice of specialization.</a:t>
            </a:r>
            <a:br>
              <a:rPr lang="en-US" sz="3200" b="1" i="0" dirty="0">
                <a:solidFill>
                  <a:srgbClr val="FF0000"/>
                </a:solidFill>
                <a:effectLst/>
                <a:latin typeface="Roboto" panose="02000000000000000000" pitchFamily="2"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424058" y="1545771"/>
            <a:ext cx="4767942"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graph shows that most specializations have a higher number of male graduates than female graduates.</a:t>
            </a:r>
          </a:p>
          <a:p>
            <a:pPr algn="l">
              <a:buFont typeface="Arial" panose="020B0604020202020204" pitchFamily="34" charset="0"/>
              <a:buChar char="•"/>
            </a:pPr>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are a few specializations with a higher number of female graduates, but they are outnumbered by those with more male graduates.</a:t>
            </a:r>
          </a:p>
          <a:p>
            <a:pPr algn="l">
              <a:buFont typeface="Arial" panose="020B0604020202020204" pitchFamily="34" charset="0"/>
              <a:buChar char="•"/>
            </a:pPr>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highest number of graduates is in Computer Science and Engineering, followed by Electronics and Communication Engineering.</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639069A-6812-66E8-FFC6-BF64F1699E9D}"/>
              </a:ext>
            </a:extLst>
          </p:cNvPr>
          <p:cNvPicPr>
            <a:picLocks noChangeAspect="1"/>
          </p:cNvPicPr>
          <p:nvPr/>
        </p:nvPicPr>
        <p:blipFill>
          <a:blip r:embed="rId3"/>
          <a:stretch>
            <a:fillRect/>
          </a:stretch>
        </p:blipFill>
        <p:spPr>
          <a:xfrm>
            <a:off x="1000479" y="1545771"/>
            <a:ext cx="5477639" cy="5191935"/>
          </a:xfrm>
          <a:prstGeom prst="rect">
            <a:avLst/>
          </a:prstGeom>
        </p:spPr>
      </p:pic>
    </p:spTree>
    <p:extLst>
      <p:ext uri="{BB962C8B-B14F-4D97-AF65-F5344CB8AC3E}">
        <p14:creationId xmlns:p14="http://schemas.microsoft.com/office/powerpoint/2010/main" val="236918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80" y="413657"/>
            <a:ext cx="10039192" cy="930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8" name="Google Shape;118;p4"/>
          <p:cNvSpPr txBox="1">
            <a:spLocks noGrp="1"/>
          </p:cNvSpPr>
          <p:nvPr>
            <p:ph type="body" idx="1"/>
          </p:nvPr>
        </p:nvSpPr>
        <p:spPr>
          <a:xfrm>
            <a:off x="684879" y="1343818"/>
            <a:ext cx="10440321" cy="4340545"/>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analysis of the AMCAT dataset provides insightful conclusions regarding salary trends, specialization, and skill sets of fresh graduates in different roles. Here are some key takeaway:</a:t>
            </a:r>
          </a:p>
          <a:p>
            <a:pPr marL="0" indent="0">
              <a:spcBef>
                <a:spcPts val="0"/>
              </a:spcBef>
              <a:buSzPct val="100000"/>
              <a:buNone/>
            </a:pPr>
            <a:endParaRPr lang="en-US" sz="24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t>Polymer technology, Computer networking and informative science having highest mean salary.</a:t>
            </a:r>
          </a:p>
          <a:p>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are a few specializations with a higher number of female graduates, but they are outnumbered by those with more male graduates</a:t>
            </a:r>
          </a:p>
          <a:p>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highest number of graduates is in Computer Science and Engineering, followed by Electronics and Communication Engineering.</a:t>
            </a:r>
          </a:p>
          <a:p>
            <a:endParaRPr lang="en-IN" sz="18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28600" lvl="0" indent="-228600" algn="l" rtl="0">
              <a:lnSpc>
                <a:spcPct val="90000"/>
              </a:lnSpc>
              <a:spcBef>
                <a:spcPts val="0"/>
              </a:spcBef>
              <a:spcAft>
                <a:spcPts val="0"/>
              </a:spcAft>
              <a:buClr>
                <a:schemeClr val="dk1"/>
              </a:buClr>
              <a:buSzPct val="100000"/>
              <a:buChar char="•"/>
            </a:pPr>
            <a:endParaRPr sz="1800" b="1" dirty="0"/>
          </a:p>
        </p:txBody>
      </p:sp>
    </p:spTree>
    <p:extLst>
      <p:ext uri="{BB962C8B-B14F-4D97-AF65-F5344CB8AC3E}">
        <p14:creationId xmlns:p14="http://schemas.microsoft.com/office/powerpoint/2010/main" val="1746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24" name="Google Shape;12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737794" y="1299175"/>
            <a:ext cx="10730400" cy="53552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Calibri"/>
              <a:buChar char="•"/>
            </a:pPr>
            <a:r>
              <a:rPr lang="en-IN" sz="2400" dirty="0">
                <a:solidFill>
                  <a:schemeClr val="tx1"/>
                </a:solidFill>
                <a:latin typeface="Calibri"/>
                <a:ea typeface="Calibri"/>
                <a:cs typeface="Calibri"/>
                <a:sym typeface="Calibri"/>
              </a:rPr>
              <a:t>I am </a:t>
            </a:r>
            <a:r>
              <a:rPr lang="en-IN" sz="2400" dirty="0" err="1">
                <a:solidFill>
                  <a:schemeClr val="tx1"/>
                </a:solidFill>
                <a:latin typeface="Calibri"/>
                <a:ea typeface="Calibri"/>
                <a:cs typeface="Calibri"/>
                <a:sym typeface="Calibri"/>
              </a:rPr>
              <a:t>Patlolla</a:t>
            </a:r>
            <a:r>
              <a:rPr lang="en-IN" sz="2400" dirty="0">
                <a:solidFill>
                  <a:schemeClr val="tx1"/>
                </a:solidFill>
                <a:latin typeface="Calibri"/>
                <a:ea typeface="Calibri"/>
                <a:cs typeface="Calibri"/>
                <a:sym typeface="Calibri"/>
              </a:rPr>
              <a:t> </a:t>
            </a:r>
            <a:r>
              <a:rPr lang="en-IN" sz="2400" dirty="0" err="1">
                <a:solidFill>
                  <a:schemeClr val="tx1"/>
                </a:solidFill>
                <a:latin typeface="Calibri"/>
                <a:ea typeface="Calibri"/>
                <a:cs typeface="Calibri"/>
                <a:sym typeface="Calibri"/>
              </a:rPr>
              <a:t>Samhitha</a:t>
            </a:r>
            <a:r>
              <a:rPr lang="en-IN" sz="2400" dirty="0">
                <a:solidFill>
                  <a:schemeClr val="tx1"/>
                </a:solidFill>
                <a:latin typeface="Calibri"/>
                <a:ea typeface="Calibri"/>
                <a:cs typeface="Calibri"/>
                <a:sym typeface="Calibri"/>
              </a:rPr>
              <a:t> , I have completed my masters in the stream of data science though I have done masters on  data science I am not perfect in coding skills . so, I have joined </a:t>
            </a:r>
            <a:r>
              <a:rPr lang="en-IN" sz="2400" dirty="0" err="1">
                <a:solidFill>
                  <a:schemeClr val="tx1"/>
                </a:solidFill>
                <a:latin typeface="Calibri"/>
                <a:ea typeface="Calibri"/>
                <a:cs typeface="Calibri"/>
                <a:sym typeface="Calibri"/>
              </a:rPr>
              <a:t>innomatics</a:t>
            </a:r>
            <a:r>
              <a:rPr lang="en-IN" sz="2400" dirty="0">
                <a:solidFill>
                  <a:schemeClr val="tx1"/>
                </a:solidFill>
                <a:latin typeface="Calibri"/>
                <a:ea typeface="Calibri"/>
                <a:cs typeface="Calibri"/>
                <a:sym typeface="Calibri"/>
              </a:rPr>
              <a:t>  to improve  my skills and knowledge in coding.</a:t>
            </a:r>
          </a:p>
          <a:p>
            <a:pPr marL="285750" marR="0" lvl="0" indent="-285750" algn="l" rtl="0">
              <a:lnSpc>
                <a:spcPct val="100000"/>
              </a:lnSpc>
              <a:spcBef>
                <a:spcPts val="0"/>
              </a:spcBef>
              <a:spcAft>
                <a:spcPts val="0"/>
              </a:spcAft>
              <a:buClr>
                <a:schemeClr val="dk1"/>
              </a:buClr>
              <a:buSzPts val="1800"/>
              <a:buFont typeface="Calibri"/>
              <a:buChar char="•"/>
            </a:pPr>
            <a:endParaRPr lang="en-IN" sz="1800" dirty="0">
              <a:solidFill>
                <a:schemeClr val="tx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endParaRPr lang="en-IN" sz="1800" dirty="0">
              <a:solidFill>
                <a:srgbClr val="5C3866"/>
              </a:solidFill>
              <a:latin typeface="Calibri"/>
              <a:ea typeface="Calibri"/>
              <a:cs typeface="Calibri"/>
              <a:sym typeface="Calibri"/>
            </a:endParaRPr>
          </a:p>
          <a:p>
            <a:pPr marR="0" lvl="0" algn="l" rtl="0">
              <a:lnSpc>
                <a:spcPct val="100000"/>
              </a:lnSpc>
              <a:spcBef>
                <a:spcPts val="0"/>
              </a:spcBef>
              <a:spcAft>
                <a:spcPts val="0"/>
              </a:spcAft>
              <a:buClr>
                <a:schemeClr val="dk1"/>
              </a:buClr>
              <a:buSzPts val="1800"/>
            </a:pPr>
            <a:r>
              <a:rPr lang="en-IN" sz="1800" dirty="0">
                <a:solidFill>
                  <a:srgbClr val="5C3866"/>
                </a:solidFill>
                <a:latin typeface="Calibri"/>
                <a:ea typeface="Calibri"/>
                <a:cs typeface="Calibri"/>
                <a:sym typeface="Calibri"/>
              </a:rPr>
              <a:t> </a:t>
            </a:r>
          </a:p>
          <a:p>
            <a:pPr marL="285750" marR="0" lvl="0" indent="-285750" algn="l" rtl="0">
              <a:lnSpc>
                <a:spcPct val="100000"/>
              </a:lnSpc>
              <a:spcBef>
                <a:spcPts val="0"/>
              </a:spcBef>
              <a:spcAft>
                <a:spcPts val="0"/>
              </a:spcAft>
              <a:buClr>
                <a:schemeClr val="dk1"/>
              </a:buClr>
              <a:buSzPts val="1800"/>
              <a:buFont typeface="Calibri"/>
              <a:buChar char="•"/>
            </a:pPr>
            <a:r>
              <a:rPr lang="en-IN" sz="2400" b="1" dirty="0">
                <a:solidFill>
                  <a:srgbClr val="5C3866"/>
                </a:solidFill>
                <a:latin typeface="Calibri"/>
                <a:ea typeface="Calibri"/>
                <a:cs typeface="Calibri"/>
                <a:sym typeface="Calibri"/>
              </a:rPr>
              <a:t>Feel free to reach out! You can do so by following the below links:</a:t>
            </a:r>
            <a:endParaRPr sz="2400" b="1" dirty="0">
              <a:solidFill>
                <a:srgbClr val="5C3866"/>
              </a:solidFill>
              <a:latin typeface="Calibri"/>
              <a:ea typeface="Calibri"/>
              <a:cs typeface="Calibri"/>
              <a:sym typeface="Calibri"/>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i="0" u="sng" dirty="0">
                <a:solidFill>
                  <a:schemeClr val="accent1"/>
                </a:solidFill>
                <a:effectLst/>
                <a:latin typeface="inherit"/>
                <a:ea typeface="Calibri" panose="020F0502020204030204" pitchFamily="34" charset="0"/>
                <a:cs typeface="Calibri" panose="020F0502020204030204" pitchFamily="34" charset="0"/>
                <a:hlinkClick r:id="rId3"/>
              </a:rPr>
              <a:t>https://www.linkedin.com/in/patlollasamhtha/</a:t>
            </a:r>
            <a:endParaRPr lang="en-IN" sz="1800" b="1" i="0" u="sng" dirty="0">
              <a:solidFill>
                <a:schemeClr val="accent1"/>
              </a:solidFill>
              <a:effectLst/>
              <a:latin typeface="inherit"/>
              <a:ea typeface="Calibri" panose="020F0502020204030204" pitchFamily="34" charset="0"/>
              <a:cs typeface="Calibri" panose="020F0502020204030204" pitchFamily="34" charset="0"/>
            </a:endParaRPr>
          </a:p>
          <a:p>
            <a:pPr marL="742950" marR="0" lvl="0" indent="-285750" algn="l" rtl="0">
              <a:lnSpc>
                <a:spcPct val="200000"/>
              </a:lnSpc>
              <a:spcBef>
                <a:spcPts val="0"/>
              </a:spcBef>
              <a:spcAft>
                <a:spcPts val="0"/>
              </a:spcAft>
              <a:buFont typeface="Wingdings" panose="05000000000000000000" pitchFamily="2" charset="2"/>
              <a:buChar char="q"/>
            </a:pPr>
            <a:r>
              <a:rPr lang="en-IN" sz="2400" b="0" i="0" dirty="0">
                <a:effectLst/>
                <a:latin typeface="inherit"/>
                <a:hlinkClick r:id="rId4" tooltip="https://github.com/patlolla-samhitha&#10;&#10;(https://github.com/patlolla-samhitha)"/>
              </a:rPr>
              <a:t>https://github.com/patlolla-samhitha</a:t>
            </a: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chemeClr val="dk1"/>
              </a:solidFill>
              <a:latin typeface="Calibri"/>
              <a:ea typeface="Calibri"/>
              <a:cs typeface="Calibri"/>
              <a:sym typeface="Calibri"/>
            </a:endParaRPr>
          </a:p>
        </p:txBody>
      </p:sp>
      <p:sp>
        <p:nvSpPr>
          <p:cNvPr id="106" name="Google Shape;106;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1E8E824C-A14C-4E9C-D270-A7F181948E54}"/>
              </a:ext>
            </a:extLst>
          </p:cNvPr>
          <p:cNvGraphicFramePr/>
          <p:nvPr>
            <p:extLst>
              <p:ext uri="{D42A27DB-BD31-4B8C-83A1-F6EECF244321}">
                <p14:modId xmlns:p14="http://schemas.microsoft.com/office/powerpoint/2010/main" val="1339226453"/>
              </p:ext>
            </p:extLst>
          </p:nvPr>
        </p:nvGraphicFramePr>
        <p:xfrm>
          <a:off x="1164770" y="4822371"/>
          <a:ext cx="1426029" cy="12518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OBJECTIVE OF THE PROBLEM</a:t>
            </a:r>
            <a:endParaRPr sz="1800" b="0"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3414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exploratory data analysis of “AMCAT DATASET” focuses on understanding various factors that might influence the level of salaries indicated in the dataset. We consider education and experience, gender, specialization, and job roles and observe how they are related in order to understand a factor that influences higher or lower levels of salaries. The critical steps which indicate the analysis involved creating a mental image of the data, establishing trends and patterns, testing many hypotheses post observations to finally build insightful results which could be used as guidelines for any decision making process that could further calibrate salary prediction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SUMMARY OF THE DATASET</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29040"/>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There are </a:t>
            </a:r>
            <a:r>
              <a:rPr lang="en-IN" sz="1800" b="1" i="1" u="sng"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38 columns </a:t>
            </a: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in total that are used to find the individual impacts on salary.</a:t>
            </a:r>
          </a:p>
          <a:p>
            <a:pPr marL="285750" lvl="0" indent="-285750" algn="l" rtl="0">
              <a:spcBef>
                <a:spcPts val="0"/>
              </a:spcBef>
              <a:spcAft>
                <a:spcPts val="0"/>
              </a:spcAft>
              <a:buFont typeface="Arial" panose="020B0604020202020204" pitchFamily="34" charset="0"/>
              <a:buChar char="•"/>
            </a:pPr>
            <a:endPar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Out of 38 columns, there are </a:t>
            </a:r>
            <a:r>
              <a:rPr lang="en-IN" sz="1800" b="1" i="1" u="sng"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29 numerical columns</a:t>
            </a: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 and </a:t>
            </a:r>
            <a:r>
              <a:rPr lang="en-IN" sz="1800" b="1" i="1" u="sng"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9 categorical columns</a:t>
            </a: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a:p>
            <a:pPr marL="285750" lvl="0" indent="-285750" algn="l" rtl="0">
              <a:spcBef>
                <a:spcPts val="0"/>
              </a:spcBef>
              <a:spcAft>
                <a:spcPts val="0"/>
              </a:spcAft>
              <a:buFont typeface="Arial" panose="020B0604020202020204" pitchFamily="34" charset="0"/>
              <a:buChar char="•"/>
            </a:pPr>
            <a:endPar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With </a:t>
            </a:r>
            <a:r>
              <a:rPr lang="en-IN" sz="1800" b="1" i="1" u="sng"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3998 Datapoints</a:t>
            </a:r>
            <a:r>
              <a:rPr lang="en-IN" sz="1800" b="1" i="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that make our analysis to the optimal insights with all the necessary information</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918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DATA CHECKS TO PERFORM</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9613"/>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Check missing values, duplicated values and various different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chemeClr val="tx1"/>
                </a:solidFill>
                <a:highlight>
                  <a:schemeClr val="lt1"/>
                </a:highlight>
                <a:latin typeface="Calibri" panose="020F0502020204030204" pitchFamily="34" charset="0"/>
                <a:ea typeface="Calibri" panose="020F0502020204030204" pitchFamily="34" charset="0"/>
                <a:cs typeface="Calibri" panose="020F0502020204030204" pitchFamily="34" charset="0"/>
              </a:rPr>
              <a:t>Check the datatypes and also look at the unique number of columns.</a:t>
            </a:r>
          </a:p>
          <a:p>
            <a:pPr marL="285750" lvl="0" indent="-285750" algn="l" rtl="0">
              <a:spcBef>
                <a:spcPts val="0"/>
              </a:spcBef>
              <a:spcAft>
                <a:spcPts val="0"/>
              </a:spcAft>
              <a:buFont typeface="Arial" panose="020B0604020202020204" pitchFamily="34" charset="0"/>
              <a:buChar char="•"/>
            </a:pPr>
            <a:endParaRPr lang="en-IN" sz="1800" b="1" i="0" dirty="0">
              <a:solidFill>
                <a:schemeClr val="tx1"/>
              </a:solidFill>
              <a:effectLst/>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Check statistics of data set</a:t>
            </a:r>
          </a:p>
          <a:p>
            <a:pPr marL="285750" lvl="0" indent="-285750" algn="l" rtl="0">
              <a:spcBef>
                <a:spcPts val="0"/>
              </a:spcBef>
              <a:spcAft>
                <a:spcPts val="0"/>
              </a:spcAft>
              <a:buFont typeface="Arial" panose="020B0604020202020204" pitchFamily="34" charset="0"/>
              <a:buChar char="•"/>
            </a:pP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Check various categories present in the different categorical column.</a:t>
            </a:r>
          </a:p>
          <a:p>
            <a:pPr marL="285750" lvl="0" indent="-285750" algn="l" rtl="0">
              <a:spcBef>
                <a:spcPts val="0"/>
              </a:spcBef>
              <a:spcAft>
                <a:spcPts val="0"/>
              </a:spcAft>
              <a:buFont typeface="Arial" panose="020B0604020202020204" pitchFamily="34" charset="0"/>
              <a:buChar char="•"/>
            </a:pP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Drop unnecessary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1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‘Gender’ tells us? </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803571" y="2275114"/>
            <a:ext cx="4561115" cy="1415772"/>
          </a:xfrm>
          <a:prstGeom prst="rect">
            <a:avLst/>
          </a:prstGeom>
          <a:noFill/>
        </p:spPr>
        <p:txBody>
          <a:bodyPr wrap="square" rtlCol="0">
            <a:spAutoFit/>
          </a:bodyPr>
          <a:lstStyle/>
          <a:p>
            <a:pPr marL="285750" indent="-285750">
              <a:buFont typeface="Arial" panose="020B0604020202020204" pitchFamily="34" charset="0"/>
              <a:buChar char="•"/>
            </a:pP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indicates that there are 3 times more males are employed than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females</a:t>
            </a: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400"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a:t>
            </a:r>
          </a:p>
          <a:p>
            <a:endParaRPr lang="en-IN" dirty="0"/>
          </a:p>
        </p:txBody>
      </p:sp>
      <p:pic>
        <p:nvPicPr>
          <p:cNvPr id="3" name="Picture 2">
            <a:extLst>
              <a:ext uri="{FF2B5EF4-FFF2-40B4-BE49-F238E27FC236}">
                <a16:creationId xmlns:a16="http://schemas.microsoft.com/office/drawing/2014/main" id="{AB14F35C-D7B7-9086-2619-77797BC4C7D8}"/>
              </a:ext>
            </a:extLst>
          </p:cNvPr>
          <p:cNvPicPr>
            <a:picLocks noChangeAspect="1"/>
          </p:cNvPicPr>
          <p:nvPr/>
        </p:nvPicPr>
        <p:blipFill>
          <a:blip r:embed="rId3"/>
          <a:srcRect b="13850"/>
          <a:stretch/>
        </p:blipFill>
        <p:spPr>
          <a:xfrm>
            <a:off x="650877" y="1123515"/>
            <a:ext cx="6535062" cy="4768238"/>
          </a:xfrm>
          <a:prstGeom prst="rect">
            <a:avLst/>
          </a:prstGeom>
        </p:spPr>
      </p:pic>
    </p:spTree>
    <p:extLst>
      <p:ext uri="{BB962C8B-B14F-4D97-AF65-F5344CB8AC3E}">
        <p14:creationId xmlns:p14="http://schemas.microsoft.com/office/powerpoint/2010/main" val="14943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239D2-2B59-412C-CBB4-E3A30C07E008}"/>
              </a:ext>
            </a:extLst>
          </p:cNvPr>
          <p:cNvPicPr>
            <a:picLocks noChangeAspect="1"/>
          </p:cNvPicPr>
          <p:nvPr/>
        </p:nvPicPr>
        <p:blipFill>
          <a:blip r:embed="rId2"/>
          <a:stretch>
            <a:fillRect/>
          </a:stretch>
        </p:blipFill>
        <p:spPr>
          <a:xfrm>
            <a:off x="134209" y="546755"/>
            <a:ext cx="8566731" cy="4487158"/>
          </a:xfrm>
          <a:prstGeom prst="rect">
            <a:avLst/>
          </a:prstGeom>
        </p:spPr>
      </p:pic>
      <p:sp>
        <p:nvSpPr>
          <p:cNvPr id="5" name="Text Placeholder 4">
            <a:extLst>
              <a:ext uri="{FF2B5EF4-FFF2-40B4-BE49-F238E27FC236}">
                <a16:creationId xmlns:a16="http://schemas.microsoft.com/office/drawing/2014/main" id="{47BB0418-2146-10E2-C5D3-1EBD99C3941A}"/>
              </a:ext>
            </a:extLst>
          </p:cNvPr>
          <p:cNvSpPr>
            <a:spLocks noGrp="1"/>
          </p:cNvSpPr>
          <p:nvPr>
            <p:ph type="body" idx="1"/>
          </p:nvPr>
        </p:nvSpPr>
        <p:spPr>
          <a:xfrm>
            <a:off x="8465269" y="735291"/>
            <a:ext cx="3459637" cy="5441672"/>
          </a:xfrm>
        </p:spPr>
        <p:txBody>
          <a:bodyPr>
            <a:normAutofit/>
          </a:bodyPr>
          <a:lstStyle/>
          <a:p>
            <a:r>
              <a:rPr lang="en-US" sz="2400" dirty="0"/>
              <a:t>Most of the graduates having salaries under 10 lakhs.</a:t>
            </a:r>
          </a:p>
          <a:p>
            <a:r>
              <a:rPr lang="en-US" sz="2400" dirty="0"/>
              <a:t>Long tail of distribution is on right hand side which shows that distribution is right skewed or positively skewed.</a:t>
            </a:r>
            <a:endParaRPr lang="en-IN" sz="2400" dirty="0"/>
          </a:p>
        </p:txBody>
      </p:sp>
    </p:spTree>
    <p:extLst>
      <p:ext uri="{BB962C8B-B14F-4D97-AF65-F5344CB8AC3E}">
        <p14:creationId xmlns:p14="http://schemas.microsoft.com/office/powerpoint/2010/main" val="22391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EE22-75CE-9C11-10B6-7298364C8FBF}"/>
              </a:ext>
            </a:extLst>
          </p:cNvPr>
          <p:cNvSpPr>
            <a:spLocks noGrp="1"/>
          </p:cNvSpPr>
          <p:nvPr>
            <p:ph type="title"/>
          </p:nvPr>
        </p:nvSpPr>
        <p:spPr>
          <a:xfrm>
            <a:off x="838200" y="365125"/>
            <a:ext cx="10515600" cy="832079"/>
          </a:xfrm>
        </p:spPr>
        <p:txBody>
          <a:bodyPr>
            <a:normAutofit fontScale="90000"/>
          </a:bodyPr>
          <a:lstStyle/>
          <a:p>
            <a:r>
              <a:rPr lang="en-IN" sz="4400" b="1" i="0" u="none" strike="noStrike" cap="none" dirty="0">
                <a:solidFill>
                  <a:srgbClr val="FF0000"/>
                </a:solidFill>
                <a:latin typeface="Calibri"/>
                <a:ea typeface="Calibri"/>
                <a:cs typeface="Calibri"/>
                <a:sym typeface="Calibri"/>
              </a:rPr>
              <a:t>TOP 10 </a:t>
            </a:r>
            <a:r>
              <a:rPr lang="en-IN" b="1" i="0" dirty="0">
                <a:solidFill>
                  <a:srgbClr val="FF0000"/>
                </a:solidFill>
                <a:effectLst/>
                <a:latin typeface="system-ui"/>
              </a:rPr>
              <a:t>Distribution for Designation</a:t>
            </a:r>
            <a:br>
              <a:rPr lang="en-IN" b="1" i="0" dirty="0">
                <a:solidFill>
                  <a:srgbClr val="FF0000"/>
                </a:solidFill>
                <a:effectLst/>
                <a:latin typeface="system-ui"/>
              </a:rPr>
            </a:br>
            <a:endParaRPr lang="en-IN" dirty="0">
              <a:solidFill>
                <a:srgbClr val="FF0000"/>
              </a:solidFill>
            </a:endParaRPr>
          </a:p>
        </p:txBody>
      </p:sp>
      <p:sp>
        <p:nvSpPr>
          <p:cNvPr id="3" name="Text Placeholder 2">
            <a:extLst>
              <a:ext uri="{FF2B5EF4-FFF2-40B4-BE49-F238E27FC236}">
                <a16:creationId xmlns:a16="http://schemas.microsoft.com/office/drawing/2014/main" id="{0F090842-3BBA-C229-717C-A2900E338D15}"/>
              </a:ext>
            </a:extLst>
          </p:cNvPr>
          <p:cNvSpPr>
            <a:spLocks noGrp="1"/>
          </p:cNvSpPr>
          <p:nvPr>
            <p:ph type="body" idx="1"/>
          </p:nvPr>
        </p:nvSpPr>
        <p:spPr>
          <a:xfrm>
            <a:off x="7720552" y="1385740"/>
            <a:ext cx="3633247" cy="4791223"/>
          </a:xfrm>
        </p:spPr>
        <p:txBody>
          <a:bodyPr/>
          <a:lstStyle/>
          <a:p>
            <a:r>
              <a:rPr lang="en-US" dirty="0"/>
              <a:t>More peoples are  software Developer</a:t>
            </a:r>
          </a:p>
          <a:p>
            <a:r>
              <a:rPr lang="en-US" dirty="0"/>
              <a:t>less peoples are senior software engineer</a:t>
            </a:r>
            <a:endParaRPr lang="en-IN" dirty="0"/>
          </a:p>
        </p:txBody>
      </p:sp>
      <p:pic>
        <p:nvPicPr>
          <p:cNvPr id="5" name="Picture 4">
            <a:extLst>
              <a:ext uri="{FF2B5EF4-FFF2-40B4-BE49-F238E27FC236}">
                <a16:creationId xmlns:a16="http://schemas.microsoft.com/office/drawing/2014/main" id="{9C249AE9-5379-742B-F17A-9CAEE330510D}"/>
              </a:ext>
            </a:extLst>
          </p:cNvPr>
          <p:cNvPicPr>
            <a:picLocks noChangeAspect="1"/>
          </p:cNvPicPr>
          <p:nvPr/>
        </p:nvPicPr>
        <p:blipFill>
          <a:blip r:embed="rId2"/>
          <a:stretch>
            <a:fillRect/>
          </a:stretch>
        </p:blipFill>
        <p:spPr>
          <a:xfrm>
            <a:off x="443060" y="1282045"/>
            <a:ext cx="7051249" cy="5433538"/>
          </a:xfrm>
          <a:prstGeom prst="rect">
            <a:avLst/>
          </a:prstGeom>
        </p:spPr>
      </p:pic>
    </p:spTree>
    <p:extLst>
      <p:ext uri="{BB962C8B-B14F-4D97-AF65-F5344CB8AC3E}">
        <p14:creationId xmlns:p14="http://schemas.microsoft.com/office/powerpoint/2010/main" val="247219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642CF5-1251-7296-AD5A-BEC745E3718B}"/>
              </a:ext>
            </a:extLst>
          </p:cNvPr>
          <p:cNvSpPr>
            <a:spLocks noGrp="1"/>
          </p:cNvSpPr>
          <p:nvPr>
            <p:ph type="body" idx="1"/>
          </p:nvPr>
        </p:nvSpPr>
        <p:spPr>
          <a:xfrm>
            <a:off x="7230358" y="2441542"/>
            <a:ext cx="4123441" cy="1480010"/>
          </a:xfrm>
        </p:spPr>
        <p:txBody>
          <a:bodyPr/>
          <a:lstStyle/>
          <a:p>
            <a:r>
              <a:rPr lang="en-US" dirty="0"/>
              <a:t>By comparing cities Bangalore has more number of jobs</a:t>
            </a:r>
            <a:endParaRPr lang="en-IN" dirty="0"/>
          </a:p>
        </p:txBody>
      </p:sp>
      <p:pic>
        <p:nvPicPr>
          <p:cNvPr id="5" name="Picture 4">
            <a:extLst>
              <a:ext uri="{FF2B5EF4-FFF2-40B4-BE49-F238E27FC236}">
                <a16:creationId xmlns:a16="http://schemas.microsoft.com/office/drawing/2014/main" id="{4D9D9B7A-D028-EADD-1FA3-A5EE69622ACB}"/>
              </a:ext>
            </a:extLst>
          </p:cNvPr>
          <p:cNvPicPr>
            <a:picLocks noChangeAspect="1"/>
          </p:cNvPicPr>
          <p:nvPr/>
        </p:nvPicPr>
        <p:blipFill>
          <a:blip r:embed="rId2"/>
          <a:stretch>
            <a:fillRect/>
          </a:stretch>
        </p:blipFill>
        <p:spPr>
          <a:xfrm>
            <a:off x="301658" y="718759"/>
            <a:ext cx="7107810" cy="5420481"/>
          </a:xfrm>
          <a:prstGeom prst="rect">
            <a:avLst/>
          </a:prstGeom>
        </p:spPr>
      </p:pic>
    </p:spTree>
    <p:extLst>
      <p:ext uri="{BB962C8B-B14F-4D97-AF65-F5344CB8AC3E}">
        <p14:creationId xmlns:p14="http://schemas.microsoft.com/office/powerpoint/2010/main" val="33218312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676</Words>
  <Application>Microsoft Office PowerPoint</Application>
  <PresentationFormat>Widescreen</PresentationFormat>
  <Paragraphs>66</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Roboto</vt:lpstr>
      <vt:lpstr>Lato Black</vt:lpstr>
      <vt:lpstr>Wingdings</vt:lpstr>
      <vt:lpstr>Libre Baskerville</vt:lpstr>
      <vt:lpstr>Arial</vt:lpstr>
      <vt:lpstr>system-ui</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Distribution for Designation </vt:lpstr>
      <vt:lpstr>PowerPoint Presentation</vt:lpstr>
      <vt:lpstr>PowerPoint Presentation</vt:lpstr>
      <vt:lpstr>PowerPoint Presentation</vt:lpstr>
      <vt:lpstr>PowerPoint Presentation</vt:lpstr>
      <vt:lpstr>Analysis of 10th and 12th percentage by college tier </vt:lpstr>
      <vt:lpstr>PowerPoint Presentation</vt:lpstr>
      <vt:lpstr>Analysis of Salary and Specialization</vt:lpstr>
      <vt:lpstr>Research Question 1:  Determine whether fresh graduates earn 2.5-3 lakhs annually as stated in the article. </vt:lpstr>
      <vt:lpstr>Research Question 2:  Determine if gender influences the choice of specialization.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Akhil Reddy</cp:lastModifiedBy>
  <cp:revision>9</cp:revision>
  <dcterms:created xsi:type="dcterms:W3CDTF">2021-02-16T05:19:01Z</dcterms:created>
  <dcterms:modified xsi:type="dcterms:W3CDTF">2024-10-04T09:47:58Z</dcterms:modified>
</cp:coreProperties>
</file>