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4837" r:id="rId5"/>
  </p:sldMasterIdLst>
  <p:notesMasterIdLst>
    <p:notesMasterId r:id="rId32"/>
  </p:notesMasterIdLst>
  <p:handoutMasterIdLst>
    <p:handoutMasterId r:id="rId33"/>
  </p:handoutMasterIdLst>
  <p:sldIdLst>
    <p:sldId id="404" r:id="rId6"/>
    <p:sldId id="257" r:id="rId7"/>
    <p:sldId id="258" r:id="rId8"/>
    <p:sldId id="259" r:id="rId9"/>
    <p:sldId id="260" r:id="rId10"/>
    <p:sldId id="410" r:id="rId11"/>
    <p:sldId id="407" r:id="rId12"/>
    <p:sldId id="408" r:id="rId13"/>
    <p:sldId id="409" r:id="rId14"/>
    <p:sldId id="419" r:id="rId15"/>
    <p:sldId id="425" r:id="rId16"/>
    <p:sldId id="270" r:id="rId17"/>
    <p:sldId id="269" r:id="rId18"/>
    <p:sldId id="424" r:id="rId19"/>
    <p:sldId id="263" r:id="rId20"/>
    <p:sldId id="261" r:id="rId21"/>
    <p:sldId id="420" r:id="rId22"/>
    <p:sldId id="268" r:id="rId23"/>
    <p:sldId id="421" r:id="rId24"/>
    <p:sldId id="265" r:id="rId25"/>
    <p:sldId id="423" r:id="rId26"/>
    <p:sldId id="264" r:id="rId27"/>
    <p:sldId id="266" r:id="rId28"/>
    <p:sldId id="267" r:id="rId29"/>
    <p:sldId id="406" r:id="rId30"/>
    <p:sldId id="405" r:id="rId31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B3D6C"/>
    <a:srgbClr val="C2D9FA"/>
    <a:srgbClr val="0B3A7F"/>
    <a:srgbClr val="E98B01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7FED9-C35A-4CE5-A6BD-9FDB96CC1A70}" v="2" dt="2018-12-13T19:35:47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Sidorek" userId="S::steves@aiaa.org::6ab86f6a-87e0-4358-a984-47f67eee4033" providerId="AD" clId="Web-{F03B19E5-3CA7-4984-9DC9-5A95FBB98B4E}"/>
    <pc:docChg chg="addSld delSld">
      <pc:chgData name="Steve Sidorek" userId="S::steves@aiaa.org::6ab86f6a-87e0-4358-a984-47f67eee4033" providerId="AD" clId="Web-{F03B19E5-3CA7-4984-9DC9-5A95FBB98B4E}" dt="2019-01-28T19:13:33.043" v="3"/>
      <pc:docMkLst>
        <pc:docMk/>
      </pc:docMkLst>
      <pc:sldChg chg="new del">
        <pc:chgData name="Steve Sidorek" userId="S::steves@aiaa.org::6ab86f6a-87e0-4358-a984-47f67eee4033" providerId="AD" clId="Web-{F03B19E5-3CA7-4984-9DC9-5A95FBB98B4E}" dt="2019-01-28T19:13:33.043" v="3"/>
        <pc:sldMkLst>
          <pc:docMk/>
          <pc:sldMk cId="268909249" sldId="407"/>
        </pc:sldMkLst>
      </pc:sldChg>
      <pc:sldChg chg="new del">
        <pc:chgData name="Steve Sidorek" userId="S::steves@aiaa.org::6ab86f6a-87e0-4358-a984-47f67eee4033" providerId="AD" clId="Web-{F03B19E5-3CA7-4984-9DC9-5A95FBB98B4E}" dt="2019-01-28T19:13:33.043" v="2"/>
        <pc:sldMkLst>
          <pc:docMk/>
          <pc:sldMk cId="2212585946" sldId="408"/>
        </pc:sldMkLst>
      </pc:sldChg>
    </pc:docChg>
  </pc:docChgLst>
  <pc:docChgLst>
    <pc:chgData name="Tobey Jackson" userId="9483a99f-7c4b-44d9-bd6f-1fd8270838be" providerId="ADAL" clId="{DCA7FED9-C35A-4CE5-A6BD-9FDB96CC1A70}"/>
    <pc:docChg chg="undo custSel addSld delSld">
      <pc:chgData name="Tobey Jackson" userId="9483a99f-7c4b-44d9-bd6f-1fd8270838be" providerId="ADAL" clId="{DCA7FED9-C35A-4CE5-A6BD-9FDB96CC1A70}" dt="2018-12-13T19:35:47.671" v="1" actId="2696"/>
      <pc:docMkLst>
        <pc:docMk/>
      </pc:docMkLst>
      <pc:sldChg chg="add del">
        <pc:chgData name="Tobey Jackson" userId="9483a99f-7c4b-44d9-bd6f-1fd8270838be" providerId="ADAL" clId="{DCA7FED9-C35A-4CE5-A6BD-9FDB96CC1A70}" dt="2018-12-13T19:35:47.671" v="1" actId="2696"/>
        <pc:sldMkLst>
          <pc:docMk/>
          <pc:sldMk cId="324064373" sldId="4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555" y="-19050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0" y="264795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Name, Conference Dates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Location</a:t>
            </a: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1B3D6C"/>
              </a:buClr>
              <a:buFont typeface="Wingdings" charset="2"/>
              <a:buChar char="Ø"/>
              <a:defRPr/>
            </a:lvl1pPr>
            <a:lvl2pPr marL="685800" indent="-342900">
              <a:buClr>
                <a:srgbClr val="1B3D6C"/>
              </a:buClr>
              <a:buFont typeface="Wingdings" charset="2"/>
              <a:buChar char="Ø"/>
              <a:defRPr/>
            </a:lvl2pPr>
            <a:lvl3pPr marL="971550" indent="-285750">
              <a:buClr>
                <a:srgbClr val="1B3D6C"/>
              </a:buClr>
              <a:buFont typeface="Wingdings" charset="2"/>
              <a:buChar char="Ø"/>
              <a:defRPr/>
            </a:lvl3pPr>
            <a:lvl4pPr marL="1314450" indent="-285750">
              <a:buClr>
                <a:srgbClr val="1B3D6C"/>
              </a:buClr>
              <a:buFont typeface="Wingdings" charset="2"/>
              <a:buChar char="Ø"/>
              <a:defRPr/>
            </a:lvl4pPr>
            <a:lvl5pPr marL="1657350" indent="-285750">
              <a:buClr>
                <a:srgbClr val="1B3D6C"/>
              </a:buClr>
              <a:buFont typeface="Wingdings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23950"/>
            <a:ext cx="44196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nd/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C34-5206-45FA-A6B2-955DFABF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03E2-753D-49F2-B2B1-D7600809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D0B8-A1D4-4313-AC8C-31D5E0D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A06F-9FF0-4DD3-9CA0-DF2D4EF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D405-43AD-4B88-9D41-03F2E0B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1123950"/>
            <a:ext cx="8686800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181100" y="4572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0" name="Rectangle 9"/>
          <p:cNvSpPr>
            <a:spLocks noGrp="1" noChangeArrowheads="1"/>
          </p:cNvSpPr>
          <p:nvPr userDrawn="1"/>
        </p:nvSpPr>
        <p:spPr bwMode="auto">
          <a:xfrm>
            <a:off x="3181350" y="4572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4198"/>
            <a:ext cx="8686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25" r:id="rId2"/>
    <p:sldLayoutId id="2147484827" r:id="rId3"/>
    <p:sldLayoutId id="2147484836" r:id="rId4"/>
  </p:sldLayoutIdLst>
  <p:hf hdr="0" ftr="0" dt="0"/>
  <p:txStyles>
    <p:titleStyle>
      <a:lvl1pPr marL="0" marR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4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1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8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438150"/>
            <a:ext cx="8686800" cy="40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B3D6C"/>
        </a:buClr>
        <a:buFont typeface="Wingdings" charset="2"/>
        <a:buChar char="Ø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4667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60556" y="20193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Peter </a:t>
            </a:r>
            <a:r>
              <a:rPr lang="en-US" altLang="en-US" sz="1600" b="1" kern="0" dirty="0" err="1">
                <a:solidFill>
                  <a:schemeClr val="bg1"/>
                </a:solidFill>
                <a:latin typeface="+mj-lt"/>
              </a:rPr>
              <a:t>Atma</a:t>
            </a:r>
            <a:endParaRPr lang="en-US" altLang="en-US" sz="1600" b="1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MDO Lab University of Michigan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AIAA Aviation, June 13, 2023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Copyright © by </a:t>
            </a:r>
            <a:r>
              <a:rPr lang="en-US" sz="1600" dirty="0">
                <a:solidFill>
                  <a:srgbClr val="FF0000"/>
                </a:solidFill>
              </a:rPr>
              <a:t>Peter </a:t>
            </a:r>
            <a:r>
              <a:rPr lang="en-US" sz="1600" dirty="0" err="1">
                <a:solidFill>
                  <a:srgbClr val="FF0000"/>
                </a:solidFill>
              </a:rPr>
              <a:t>Atma</a:t>
            </a:r>
            <a:r>
              <a:rPr lang="en-US" sz="1600" dirty="0">
                <a:solidFill>
                  <a:srgbClr val="FF0000"/>
                </a:solidFill>
              </a:rPr>
              <a:t>, University of Michigan.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Published by the American Institute of Aeronautics and Astronautics, Inc., with permission.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br>
              <a:rPr lang="en-US" altLang="en-US" sz="1600" kern="0" dirty="0">
                <a:solidFill>
                  <a:schemeClr val="bg1"/>
                </a:solidFill>
                <a:latin typeface="+mj-lt"/>
              </a:rPr>
            </a:b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Comparing Hydrogen and Jet-A for an N+3 Turbofan with Water Recirculation using Gradient-Based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/>
              <a:t>Water Recovery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EFCAC-3875-CD50-B285-A42A358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86" y="1123950"/>
            <a:ext cx="4431649" cy="3363648"/>
          </a:xfrm>
        </p:spPr>
        <p:txBody>
          <a:bodyPr/>
          <a:lstStyle/>
          <a:p>
            <a:r>
              <a:rPr lang="en-US" dirty="0"/>
              <a:t>An injector component was created in </a:t>
            </a:r>
            <a:r>
              <a:rPr lang="en-US" dirty="0" err="1"/>
              <a:t>pyCycle</a:t>
            </a:r>
            <a:endParaRPr lang="en-US" dirty="0"/>
          </a:p>
          <a:p>
            <a:r>
              <a:rPr lang="en-US" dirty="0"/>
              <a:t>Injects a water flow rate and uses CEA to find the new equilibrium </a:t>
            </a:r>
            <a:r>
              <a:rPr lang="en-US" dirty="0" err="1"/>
              <a:t>componsition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917EB-FB22-64A5-0935-F34A73C6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35" y="1123950"/>
            <a:ext cx="4297928" cy="25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1E7D4-409D-83C7-FC38-69622DE5B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037743"/>
            <a:ext cx="4333875" cy="2619375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7D22696-D91F-CCB6-4F13-A904CC2DC471}"/>
              </a:ext>
            </a:extLst>
          </p:cNvPr>
          <p:cNvSpPr txBox="1">
            <a:spLocks/>
          </p:cNvSpPr>
          <p:nvPr/>
        </p:nvSpPr>
        <p:spPr bwMode="auto">
          <a:xfrm>
            <a:off x="230886" y="1123950"/>
            <a:ext cx="4431649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1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71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Similarly, an extractor component was created in </a:t>
            </a:r>
            <a:r>
              <a:rPr lang="en-US" kern="0" dirty="0" err="1"/>
              <a:t>pyCycle</a:t>
            </a:r>
            <a:endParaRPr lang="en-US" kern="0" dirty="0"/>
          </a:p>
          <a:p>
            <a:r>
              <a:rPr lang="en-US" kern="0" dirty="0"/>
              <a:t>Uses CEA to find the molar fraction of water and extracts a given mass fraction</a:t>
            </a:r>
          </a:p>
        </p:txBody>
      </p:sp>
    </p:spTree>
    <p:extLst>
      <p:ext uri="{BB962C8B-B14F-4D97-AF65-F5344CB8AC3E}">
        <p14:creationId xmlns:p14="http://schemas.microsoft.com/office/powerpoint/2010/main" val="18650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172C9-2ECD-E9B5-E8B1-9010F87B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injector and extractor create a feedback loop that creates a mis-match between mass flow rates</a:t>
            </a:r>
          </a:p>
          <a:p>
            <a:r>
              <a:rPr lang="en-US" dirty="0"/>
              <a:t>We use a nonlinear Newton solver to satisfy conservation of mass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FD6797E-C246-2233-B53F-E59A5688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8773" y="2827720"/>
            <a:ext cx="7886700" cy="160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58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4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4514A-70BE-BFF2-06C1-BA621963D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171" y="1369219"/>
            <a:ext cx="4267658" cy="3263504"/>
          </a:xfrm>
        </p:spPr>
      </p:pic>
    </p:spTree>
    <p:extLst>
      <p:ext uri="{BB962C8B-B14F-4D97-AF65-F5344CB8AC3E}">
        <p14:creationId xmlns:p14="http://schemas.microsoft.com/office/powerpoint/2010/main" val="400578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CBEF1E-850B-949A-C21C-D7812B5C6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8" y="1376958"/>
            <a:ext cx="5114925" cy="3248025"/>
          </a:xfrm>
        </p:spPr>
      </p:pic>
    </p:spTree>
    <p:extLst>
      <p:ext uri="{BB962C8B-B14F-4D97-AF65-F5344CB8AC3E}">
        <p14:creationId xmlns:p14="http://schemas.microsoft.com/office/powerpoint/2010/main" val="420215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1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climate change, alternative aviation fuels are actively being researched</a:t>
            </a:r>
          </a:p>
          <a:p>
            <a:r>
              <a:rPr lang="en-US" dirty="0"/>
              <a:t>Hydrogen presents itself as the most viable alternative to kerosene-based fuels</a:t>
            </a:r>
          </a:p>
        </p:txBody>
      </p:sp>
    </p:spTree>
    <p:extLst>
      <p:ext uri="{BB962C8B-B14F-4D97-AF65-F5344CB8AC3E}">
        <p14:creationId xmlns:p14="http://schemas.microsoft.com/office/powerpoint/2010/main" val="201628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0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Condenser Design Space 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9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514" y="971550"/>
            <a:ext cx="6621236" cy="3429000"/>
          </a:xfrm>
        </p:spPr>
        <p:txBody>
          <a:bodyPr/>
          <a:lstStyle/>
          <a:p>
            <a:pPr marL="0" indent="0">
              <a:spcBef>
                <a:spcPts val="900"/>
              </a:spcBef>
              <a:buClr>
                <a:srgbClr val="00529B"/>
              </a:buClr>
              <a:buNone/>
            </a:pPr>
            <a:r>
              <a:rPr lang="en-US" altLang="en-US" sz="1800" i="1" dirty="0"/>
              <a:t>Please note formatting guidelines below.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 dirty="0"/>
              <a:t>Landscape orientation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16:9 ratio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Font</a:t>
            </a:r>
          </a:p>
          <a:p>
            <a:pPr lvl="2">
              <a:buClr>
                <a:srgbClr val="1B3D6C"/>
              </a:buClr>
            </a:pPr>
            <a:r>
              <a:rPr lang="en-US" dirty="0"/>
              <a:t>Sans serif (e.g. Helvetica, Arial, Tahoma)</a:t>
            </a:r>
          </a:p>
          <a:p>
            <a:pPr lvl="2">
              <a:buClr>
                <a:srgbClr val="1B3D6C"/>
              </a:buClr>
            </a:pPr>
            <a:r>
              <a:rPr lang="en-US" dirty="0"/>
              <a:t>Sized 24-40 points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Minimal information—highlight main points</a:t>
            </a:r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 dirty="0"/>
              <a:t>No commercialism/advertising</a:t>
            </a:r>
            <a:endParaRPr lang="en-US" altLang="en-US" sz="1800" i="1" dirty="0"/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Can your slides be easily read from 15 meters away?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turbofan engines can run off hydrogen with limited modifications</a:t>
            </a:r>
          </a:p>
          <a:p>
            <a:r>
              <a:rPr lang="en-US" dirty="0"/>
              <a:t>Hydrogen eliminates carbon emissions with water being the main by-product of combustion</a:t>
            </a:r>
          </a:p>
        </p:txBody>
      </p:sp>
    </p:spTree>
    <p:extLst>
      <p:ext uri="{BB962C8B-B14F-4D97-AF65-F5344CB8AC3E}">
        <p14:creationId xmlns:p14="http://schemas.microsoft.com/office/powerpoint/2010/main" val="370210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Hydrogen-powered engines present a few technological obstacles to being a replacement for Jet-A fuel</a:t>
            </a:r>
          </a:p>
          <a:p>
            <a:r>
              <a:rPr lang="en-US" dirty="0"/>
              <a:t>Hydrogen tanks need to be stronger and more insulated to keep hydrogen in liquid form, potentially increasing weight</a:t>
            </a:r>
          </a:p>
          <a:p>
            <a:r>
              <a:rPr lang="en-US" dirty="0"/>
              <a:t>Using water recirculation can potentially offset these negative effects by increasing efficiency and thrust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Water Recovery Model</a:t>
            </a:r>
          </a:p>
          <a:p>
            <a:r>
              <a:rPr lang="en-US" dirty="0"/>
              <a:t>Propulsion Model</a:t>
            </a:r>
          </a:p>
          <a:p>
            <a:r>
              <a:rPr lang="en-US" dirty="0"/>
              <a:t>Optimization Problem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Condenser Design Space Sweep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813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OpenMDAO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OpenMDAO</a:t>
            </a:r>
            <a:r>
              <a:rPr lang="en-US" dirty="0"/>
              <a:t> is an open-source platform for multidisciplinary design analysis written in Python</a:t>
            </a:r>
          </a:p>
          <a:p>
            <a:r>
              <a:rPr lang="en-US" dirty="0"/>
              <a:t>Primarily supporting gradient-based optimization, it allows users to explore large design spaces with complex models</a:t>
            </a:r>
          </a:p>
          <a:p>
            <a:endParaRPr lang="en-US" dirty="0"/>
          </a:p>
        </p:txBody>
      </p:sp>
      <p:pic>
        <p:nvPicPr>
          <p:cNvPr id="1026" name="Picture 2" descr="OpenMDAO Logo">
            <a:extLst>
              <a:ext uri="{FF2B5EF4-FFF2-40B4-BE49-F238E27FC236}">
                <a16:creationId xmlns:a16="http://schemas.microsoft.com/office/drawing/2014/main" id="{E3B34A66-832A-0757-AFCD-874B560F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3109489"/>
            <a:ext cx="5869150" cy="138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pyCycle</a:t>
            </a:r>
            <a:r>
              <a:rPr lang="en-US" dirty="0"/>
              <a:t> is a zero-dimensional engine cycle modeling tool written on top of the </a:t>
            </a:r>
            <a:r>
              <a:rPr lang="en-US" dirty="0" err="1"/>
              <a:t>OpenMDAO</a:t>
            </a:r>
            <a:r>
              <a:rPr lang="en-US" dirty="0"/>
              <a:t> framework</a:t>
            </a:r>
          </a:p>
          <a:p>
            <a:r>
              <a:rPr lang="en-US" dirty="0"/>
              <a:t>It uses modular components and chemical equilibrium analysis (CEA) solver to converge engine designs to determine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E9D60-EA0D-0F64-CF93-5D8E6932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1222"/>
            <a:ext cx="3856315" cy="20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pyOptSparse</a:t>
            </a:r>
            <a:r>
              <a:rPr lang="en-US" dirty="0"/>
              <a:t> and SNOPT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pyOptSparse</a:t>
            </a:r>
            <a:r>
              <a:rPr lang="en-US" dirty="0"/>
              <a:t> framework provides a Python interface for nonlinear constrained optimizers</a:t>
            </a:r>
          </a:p>
          <a:p>
            <a:r>
              <a:rPr lang="en-US" dirty="0"/>
              <a:t>We use SNOPT, a gradient-based sequential quadratic programming (SQP) algorithm for large-scale constrained problems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FA2B692-5708-32BF-74D5-02DC60E6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14" y="3527903"/>
            <a:ext cx="4696548" cy="12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602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thout blue ban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14FA739404C4C88339245665DF4E3" ma:contentTypeVersion="8" ma:contentTypeDescription="Create a new document." ma:contentTypeScope="" ma:versionID="247aaf519e14abf9f372e3ee9ed11828">
  <xsd:schema xmlns:xsd="http://www.w3.org/2001/XMLSchema" xmlns:xs="http://www.w3.org/2001/XMLSchema" xmlns:p="http://schemas.microsoft.com/office/2006/metadata/properties" xmlns:ns2="db962d0c-5ba1-488e-9617-42eb96731c2f" xmlns:ns3="8840c030-5dde-41b3-9ddd-06e8e0ef51bc" targetNamespace="http://schemas.microsoft.com/office/2006/metadata/properties" ma:root="true" ma:fieldsID="ee35eff953b650d5914e462e8b155702" ns2:_="" ns3:_="">
    <xsd:import namespace="db962d0c-5ba1-488e-9617-42eb96731c2f"/>
    <xsd:import namespace="8840c030-5dde-41b3-9ddd-06e8e0ef51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962d0c-5ba1-488e-9617-42eb96731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0c030-5dde-41b3-9ddd-06e8e0ef51b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14BE1A-A2C4-4862-8AD0-8BDC37D6A979}">
  <ds:schemaRefs>
    <ds:schemaRef ds:uri="8840c030-5dde-41b3-9ddd-06e8e0ef51bc"/>
    <ds:schemaRef ds:uri="db962d0c-5ba1-488e-9617-42eb96731c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FA4D1A-00BC-4F46-AA03-FF605C51B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962d0c-5ba1-488e-9617-42eb96731c2f"/>
    <ds:schemaRef ds:uri="8840c030-5dde-41b3-9ddd-06e8e0ef51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511</Words>
  <Application>Microsoft Macintosh PowerPoint</Application>
  <PresentationFormat>On-screen Show (16:9)</PresentationFormat>
  <Paragraphs>111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 Light</vt:lpstr>
      <vt:lpstr>Helvetica</vt:lpstr>
      <vt:lpstr>Times</vt:lpstr>
      <vt:lpstr>Wingdings</vt:lpstr>
      <vt:lpstr>Blank Presentation</vt:lpstr>
      <vt:lpstr>Without blue banner</vt:lpstr>
      <vt:lpstr>PowerPoint Presentation</vt:lpstr>
      <vt:lpstr>Motivation</vt:lpstr>
      <vt:lpstr>Motivation</vt:lpstr>
      <vt:lpstr>Motivation</vt:lpstr>
      <vt:lpstr>Presentation Roadmap</vt:lpstr>
      <vt:lpstr>Computational Tools</vt:lpstr>
      <vt:lpstr>OpenMDAO</vt:lpstr>
      <vt:lpstr>pyCycle</vt:lpstr>
      <vt:lpstr>pyOptSparse and SNOPT</vt:lpstr>
      <vt:lpstr>Computational Tools</vt:lpstr>
      <vt:lpstr>Water Recovery Model</vt:lpstr>
      <vt:lpstr>Water Recovery Model</vt:lpstr>
      <vt:lpstr>Water Recovery Model</vt:lpstr>
      <vt:lpstr>Computational Tools</vt:lpstr>
      <vt:lpstr>Engine Model</vt:lpstr>
      <vt:lpstr>Modeling</vt:lpstr>
      <vt:lpstr>Computational Tools</vt:lpstr>
      <vt:lpstr>Optimization Problem</vt:lpstr>
      <vt:lpstr>Computational Tools</vt:lpstr>
      <vt:lpstr>Results</vt:lpstr>
      <vt:lpstr>Computational Tools</vt:lpstr>
      <vt:lpstr>Condenser Design Space Sweep</vt:lpstr>
      <vt:lpstr>Summary</vt:lpstr>
      <vt:lpstr>Backup</vt:lpstr>
      <vt:lpstr>PowerPoint Presentation</vt:lpstr>
      <vt:lpstr>PowerPoint Presentation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Atma, Peter</cp:lastModifiedBy>
  <cp:revision>7</cp:revision>
  <cp:lastPrinted>2018-09-25T14:02:34Z</cp:lastPrinted>
  <dcterms:modified xsi:type="dcterms:W3CDTF">2023-05-08T17:43:51Z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0x010100E8B14FA739404C4C88339245665DF4E3</vt:lpwstr>
  </property>
</Properties>
</file>