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4837" r:id="rId5"/>
  </p:sldMasterIdLst>
  <p:notesMasterIdLst>
    <p:notesMasterId r:id="rId39"/>
  </p:notesMasterIdLst>
  <p:handoutMasterIdLst>
    <p:handoutMasterId r:id="rId40"/>
  </p:handoutMasterIdLst>
  <p:sldIdLst>
    <p:sldId id="404" r:id="rId6"/>
    <p:sldId id="257" r:id="rId7"/>
    <p:sldId id="258" r:id="rId8"/>
    <p:sldId id="259" r:id="rId9"/>
    <p:sldId id="260" r:id="rId10"/>
    <p:sldId id="410" r:id="rId11"/>
    <p:sldId id="407" r:id="rId12"/>
    <p:sldId id="408" r:id="rId13"/>
    <p:sldId id="409" r:id="rId14"/>
    <p:sldId id="419" r:id="rId15"/>
    <p:sldId id="425" r:id="rId16"/>
    <p:sldId id="270" r:id="rId17"/>
    <p:sldId id="269" r:id="rId18"/>
    <p:sldId id="424" r:id="rId19"/>
    <p:sldId id="263" r:id="rId20"/>
    <p:sldId id="427" r:id="rId21"/>
    <p:sldId id="426" r:id="rId22"/>
    <p:sldId id="420" r:id="rId23"/>
    <p:sldId id="268" r:id="rId24"/>
    <p:sldId id="429" r:id="rId25"/>
    <p:sldId id="421" r:id="rId26"/>
    <p:sldId id="428" r:id="rId27"/>
    <p:sldId id="431" r:id="rId28"/>
    <p:sldId id="265" r:id="rId29"/>
    <p:sldId id="432" r:id="rId30"/>
    <p:sldId id="433" r:id="rId31"/>
    <p:sldId id="423" r:id="rId32"/>
    <p:sldId id="264" r:id="rId33"/>
    <p:sldId id="430" r:id="rId34"/>
    <p:sldId id="266" r:id="rId35"/>
    <p:sldId id="267" r:id="rId36"/>
    <p:sldId id="406" r:id="rId37"/>
    <p:sldId id="405" r:id="rId38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B3D6C"/>
    <a:srgbClr val="C2D9FA"/>
    <a:srgbClr val="0B3A7F"/>
    <a:srgbClr val="E98B01"/>
    <a:srgbClr val="1380DC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7FED9-C35A-4CE5-A6BD-9FDB96CC1A70}" v="2" dt="2018-12-13T19:35:47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5"/>
  </p:normalViewPr>
  <p:slideViewPr>
    <p:cSldViewPr snapToGrid="0">
      <p:cViewPr>
        <p:scale>
          <a:sx n="144" d="100"/>
          <a:sy n="144" d="100"/>
        </p:scale>
        <p:origin x="720" y="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Sidorek" userId="S::steves@aiaa.org::6ab86f6a-87e0-4358-a984-47f67eee4033" providerId="AD" clId="Web-{F03B19E5-3CA7-4984-9DC9-5A95FBB98B4E}"/>
    <pc:docChg chg="addSld delSld">
      <pc:chgData name="Steve Sidorek" userId="S::steves@aiaa.org::6ab86f6a-87e0-4358-a984-47f67eee4033" providerId="AD" clId="Web-{F03B19E5-3CA7-4984-9DC9-5A95FBB98B4E}" dt="2019-01-28T19:13:33.043" v="3"/>
      <pc:docMkLst>
        <pc:docMk/>
      </pc:docMkLst>
      <pc:sldChg chg="new del">
        <pc:chgData name="Steve Sidorek" userId="S::steves@aiaa.org::6ab86f6a-87e0-4358-a984-47f67eee4033" providerId="AD" clId="Web-{F03B19E5-3CA7-4984-9DC9-5A95FBB98B4E}" dt="2019-01-28T19:13:33.043" v="3"/>
        <pc:sldMkLst>
          <pc:docMk/>
          <pc:sldMk cId="268909249" sldId="407"/>
        </pc:sldMkLst>
      </pc:sldChg>
      <pc:sldChg chg="new del">
        <pc:chgData name="Steve Sidorek" userId="S::steves@aiaa.org::6ab86f6a-87e0-4358-a984-47f67eee4033" providerId="AD" clId="Web-{F03B19E5-3CA7-4984-9DC9-5A95FBB98B4E}" dt="2019-01-28T19:13:33.043" v="2"/>
        <pc:sldMkLst>
          <pc:docMk/>
          <pc:sldMk cId="2212585946" sldId="408"/>
        </pc:sldMkLst>
      </pc:sldChg>
    </pc:docChg>
  </pc:docChgLst>
  <pc:docChgLst>
    <pc:chgData name="Tobey Jackson" userId="9483a99f-7c4b-44d9-bd6f-1fd8270838be" providerId="ADAL" clId="{DCA7FED9-C35A-4CE5-A6BD-9FDB96CC1A70}"/>
    <pc:docChg chg="undo custSel addSld delSld">
      <pc:chgData name="Tobey Jackson" userId="9483a99f-7c4b-44d9-bd6f-1fd8270838be" providerId="ADAL" clId="{DCA7FED9-C35A-4CE5-A6BD-9FDB96CC1A70}" dt="2018-12-13T19:35:47.671" v="1" actId="2696"/>
      <pc:docMkLst>
        <pc:docMk/>
      </pc:docMkLst>
      <pc:sldChg chg="add del">
        <pc:chgData name="Tobey Jackson" userId="9483a99f-7c4b-44d9-bd6f-1fd8270838be" providerId="ADAL" clId="{DCA7FED9-C35A-4CE5-A6BD-9FDB96CC1A70}" dt="2018-12-13T19:35:47.671" v="1" actId="2696"/>
        <pc:sldMkLst>
          <pc:docMk/>
          <pc:sldMk cId="324064373" sldId="4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301CC6A-B4E8-405F-AE79-859651258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3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1" y="4416426"/>
            <a:ext cx="5028579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B7B05DEF-6DE7-4BF9-8DBB-FF904A78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Credit: https://</a:t>
            </a:r>
            <a:r>
              <a:rPr lang="en-US" dirty="0" err="1"/>
              <a:t>www.bbc.com</a:t>
            </a:r>
            <a:r>
              <a:rPr lang="en-US" dirty="0"/>
              <a:t>/news/science-environment-63165607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Credit: https://</a:t>
            </a:r>
            <a:r>
              <a:rPr lang="en-US" dirty="0" err="1"/>
              <a:t>wernerantweiler.ca</a:t>
            </a:r>
            <a:r>
              <a:rPr lang="en-US" dirty="0"/>
              <a:t>/</a:t>
            </a:r>
            <a:r>
              <a:rPr lang="en-US" dirty="0" err="1"/>
              <a:t>blog.php?item</a:t>
            </a:r>
            <a:r>
              <a:rPr lang="en-US" dirty="0"/>
              <a:t>=2021-05-20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555" y="-19050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auto">
          <a:xfrm>
            <a:off x="0" y="264795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Author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Company/Organization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Name, Conference Dates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Location</a:t>
            </a: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sz="5400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1B3D6C"/>
              </a:buClr>
              <a:buFont typeface="Wingdings" charset="2"/>
              <a:buChar char="Ø"/>
              <a:defRPr/>
            </a:lvl1pPr>
            <a:lvl2pPr marL="685800" indent="-342900">
              <a:buClr>
                <a:srgbClr val="1B3D6C"/>
              </a:buClr>
              <a:buFont typeface="Wingdings" charset="2"/>
              <a:buChar char="Ø"/>
              <a:defRPr/>
            </a:lvl2pPr>
            <a:lvl3pPr marL="971550" indent="-285750">
              <a:buClr>
                <a:srgbClr val="1B3D6C"/>
              </a:buClr>
              <a:buFont typeface="Wingdings" charset="2"/>
              <a:buChar char="Ø"/>
              <a:defRPr/>
            </a:lvl3pPr>
            <a:lvl4pPr marL="1314450" indent="-285750">
              <a:buClr>
                <a:srgbClr val="1B3D6C"/>
              </a:buClr>
              <a:buFont typeface="Wingdings" charset="2"/>
              <a:buChar char="Ø"/>
              <a:defRPr/>
            </a:lvl4pPr>
            <a:lvl5pPr marL="1657350" indent="-285750">
              <a:buClr>
                <a:srgbClr val="1B3D6C"/>
              </a:buClr>
              <a:buFont typeface="Wingdings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23950"/>
            <a:ext cx="39624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23950"/>
            <a:ext cx="44196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and/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FC34-5206-45FA-A6B2-955DFABF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03E2-753D-49F2-B2B1-D76008093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D0B8-A1D4-4313-AC8C-31D5E0DB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A06F-9FF0-4DD3-9CA0-DF2D4EF2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D405-43AD-4B88-9D41-03F2E0B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1123950"/>
            <a:ext cx="8686800" cy="336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181100" y="4572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0" name="Rectangle 9"/>
          <p:cNvSpPr>
            <a:spLocks noGrp="1" noChangeArrowheads="1"/>
          </p:cNvSpPr>
          <p:nvPr userDrawn="1"/>
        </p:nvSpPr>
        <p:spPr bwMode="auto">
          <a:xfrm>
            <a:off x="3181350" y="4572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4198"/>
            <a:ext cx="8686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0" r:id="rId1"/>
    <p:sldLayoutId id="2147484825" r:id="rId2"/>
    <p:sldLayoutId id="2147484827" r:id="rId3"/>
    <p:sldLayoutId id="2147484836" r:id="rId4"/>
  </p:sldLayoutIdLst>
  <p:hf hdr="0" ftr="0" dt="0"/>
  <p:txStyles>
    <p:titleStyle>
      <a:lvl1pPr marL="0" marR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4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1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8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438150"/>
            <a:ext cx="8686800" cy="40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B3D6C"/>
        </a:buClr>
        <a:buFont typeface="Wingdings" charset="2"/>
        <a:buChar char="Ø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14667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-60556" y="201930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Peter </a:t>
            </a:r>
            <a:r>
              <a:rPr lang="en-US" altLang="en-US" sz="1600" b="1" kern="0" dirty="0" err="1">
                <a:solidFill>
                  <a:schemeClr val="bg1"/>
                </a:solidFill>
                <a:latin typeface="+mj-lt"/>
              </a:rPr>
              <a:t>Atma</a:t>
            </a:r>
            <a:endParaRPr lang="en-US" altLang="en-US" sz="1600" b="1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MDO Lab University of Michigan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 dirty="0">
                <a:solidFill>
                  <a:schemeClr val="bg1"/>
                </a:solidFill>
                <a:latin typeface="+mj-lt"/>
              </a:rPr>
              <a:t>AIAA Aviation, June 14, 2023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Copyright © by </a:t>
            </a:r>
            <a:r>
              <a:rPr lang="en-US" sz="1600" dirty="0">
                <a:solidFill>
                  <a:srgbClr val="FF0000"/>
                </a:solidFill>
              </a:rPr>
              <a:t>Peter </a:t>
            </a:r>
            <a:r>
              <a:rPr lang="en-US" sz="1600" dirty="0" err="1">
                <a:solidFill>
                  <a:srgbClr val="FF0000"/>
                </a:solidFill>
              </a:rPr>
              <a:t>Atma</a:t>
            </a:r>
            <a:r>
              <a:rPr lang="en-US" sz="1600" dirty="0">
                <a:solidFill>
                  <a:srgbClr val="FF0000"/>
                </a:solidFill>
              </a:rPr>
              <a:t>, University of Michigan.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Published by the American Institute of Aeronautics and Astronautics, Inc., with permission.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br>
              <a:rPr lang="en-US" altLang="en-US" sz="1600" kern="0" dirty="0">
                <a:solidFill>
                  <a:schemeClr val="bg1"/>
                </a:solidFill>
                <a:latin typeface="+mj-lt"/>
              </a:rPr>
            </a:b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 dirty="0">
                <a:solidFill>
                  <a:schemeClr val="bg1"/>
                </a:solidFill>
              </a:rPr>
              <a:t>Comparing Hydrogen and Jet-A for an N+3 Turbofan with Water Recirculation using Gradient-Based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2406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/>
              <a:t>Water Recovery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4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EFCAC-3875-CD50-B285-A42A358D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86" y="1123950"/>
            <a:ext cx="4431649" cy="3363648"/>
          </a:xfrm>
        </p:spPr>
        <p:txBody>
          <a:bodyPr/>
          <a:lstStyle/>
          <a:p>
            <a:r>
              <a:rPr lang="en-US" dirty="0"/>
              <a:t>An injector component was created in </a:t>
            </a:r>
            <a:r>
              <a:rPr lang="en-US" dirty="0" err="1"/>
              <a:t>pyCycle</a:t>
            </a:r>
            <a:endParaRPr lang="en-US" dirty="0"/>
          </a:p>
          <a:p>
            <a:r>
              <a:rPr lang="en-US" dirty="0"/>
              <a:t>Injects a water flow rate and uses CEA to find the new equilibrium </a:t>
            </a:r>
            <a:r>
              <a:rPr lang="en-US" dirty="0" err="1"/>
              <a:t>componsition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Recovery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917EB-FB22-64A5-0935-F34A73C6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35" y="1123950"/>
            <a:ext cx="4297928" cy="25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0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Recovery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41E7D4-409D-83C7-FC38-69622DE5B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037743"/>
            <a:ext cx="4333875" cy="2619375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7D22696-D91F-CCB6-4F13-A904CC2DC471}"/>
              </a:ext>
            </a:extLst>
          </p:cNvPr>
          <p:cNvSpPr txBox="1">
            <a:spLocks/>
          </p:cNvSpPr>
          <p:nvPr/>
        </p:nvSpPr>
        <p:spPr bwMode="auto">
          <a:xfrm>
            <a:off x="230886" y="1123950"/>
            <a:ext cx="4431649" cy="336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21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71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144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5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5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Similarly, an extractor component was created in </a:t>
            </a:r>
            <a:r>
              <a:rPr lang="en-US" kern="0" dirty="0" err="1"/>
              <a:t>pyCycle</a:t>
            </a:r>
            <a:endParaRPr lang="en-US" kern="0" dirty="0"/>
          </a:p>
          <a:p>
            <a:r>
              <a:rPr lang="en-US" kern="0" dirty="0"/>
              <a:t>Uses CEA to find the molar fraction of water and extracts a given mass fraction</a:t>
            </a:r>
          </a:p>
        </p:txBody>
      </p:sp>
    </p:spTree>
    <p:extLst>
      <p:ext uri="{BB962C8B-B14F-4D97-AF65-F5344CB8AC3E}">
        <p14:creationId xmlns:p14="http://schemas.microsoft.com/office/powerpoint/2010/main" val="186503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Recovery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172C9-2ECD-E9B5-E8B1-9010F87B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injector and extractor create a feedback loop that creates a mis-match between mass flow rates</a:t>
            </a:r>
          </a:p>
          <a:p>
            <a:r>
              <a:rPr lang="en-US" dirty="0"/>
              <a:t>We use a nonlinear Newton solver to satisfy conservation of mass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3FD6797E-C246-2233-B53F-E59A5688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8773" y="2827720"/>
            <a:ext cx="7886700" cy="160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958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</a:p>
          <a:p>
            <a:r>
              <a:rPr lang="en-US" dirty="0"/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4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Propulsion Model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B8C7E55-331D-68F7-86C8-CA9DA33C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B586D440-F702-449A-AAC2-9ACFF17038B8}" type="slidenum">
              <a:rPr lang="en-US" sz="5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en-US" sz="50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FE6A08-05EF-1472-5317-71F8EB9A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NASA advanced technology N+3 Ultra-High Bypass (UHB) Ratio engine that could be available in the 2030—2040 timeframe</a:t>
            </a:r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E0964C01-A2FA-7561-CAC8-B36AF4AA7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41870"/>
            <a:ext cx="4419600" cy="2458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578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Propulsion Model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B8C7E55-331D-68F7-86C8-CA9DA33C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B586D440-F702-449A-AAC2-9ACFF17038B8}" type="slidenum">
              <a:rPr lang="en-US" sz="5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16</a:t>
            </a:fld>
            <a:endParaRPr lang="en-US" sz="5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FE6A08-05EF-1472-5317-71F8EB9A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Multipoint implementation of the engine allows us to consider several operating conditions in the design</a:t>
            </a:r>
          </a:p>
          <a:p>
            <a:r>
              <a:rPr lang="en-US" dirty="0"/>
              <a:t>We can size the engine at the “design point” and the pass flow paths and map scalars to operate at other points</a:t>
            </a:r>
          </a:p>
          <a:p>
            <a:endParaRPr lang="en-US" dirty="0"/>
          </a:p>
        </p:txBody>
      </p: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0C65E702-4FF0-9F01-CC02-D1D6B5259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3013" y="2852117"/>
            <a:ext cx="4377973" cy="1948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532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B4B7CCE-1AF4-FF59-0B84-B0F811DD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23950"/>
            <a:ext cx="3962400" cy="3371850"/>
          </a:xfrm>
        </p:spPr>
        <p:txBody>
          <a:bodyPr/>
          <a:lstStyle/>
          <a:p>
            <a:r>
              <a:rPr lang="en-US" dirty="0"/>
              <a:t>The water recovery feedback loop was implemented in the N+3 engine</a:t>
            </a:r>
          </a:p>
          <a:p>
            <a:r>
              <a:rPr lang="en-US" dirty="0"/>
              <a:t>Inputs are thermodynamic variables, water fraction, and design targets and outputs are net thrust and fuel burn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4514A-70BE-BFF2-06C1-BA621963D1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3463" y="1123950"/>
            <a:ext cx="4404273" cy="3371850"/>
          </a:xfr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B8C7E55-331D-68F7-86C8-CA9DA33C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Propulsion Model</a:t>
            </a:r>
          </a:p>
        </p:txBody>
      </p:sp>
    </p:spTree>
    <p:extLst>
      <p:ext uri="{BB962C8B-B14F-4D97-AF65-F5344CB8AC3E}">
        <p14:creationId xmlns:p14="http://schemas.microsoft.com/office/powerpoint/2010/main" val="217147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/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82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437382B-12FB-2907-378D-4E2A53FF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6F52DA-FC7E-2E1A-C5DB-6938B088D5BD}"/>
              </a:ext>
            </a:extLst>
          </p:cNvPr>
          <p:cNvSpPr/>
          <p:nvPr/>
        </p:nvSpPr>
        <p:spPr bwMode="auto">
          <a:xfrm>
            <a:off x="6896036" y="2841119"/>
            <a:ext cx="731100" cy="2172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4CEE7-FAD3-E647-521D-96CD3498B597}"/>
              </a:ext>
            </a:extLst>
          </p:cNvPr>
          <p:cNvSpPr/>
          <p:nvPr/>
        </p:nvSpPr>
        <p:spPr bwMode="auto">
          <a:xfrm>
            <a:off x="7396460" y="2959286"/>
            <a:ext cx="731100" cy="2172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5B9590-213C-CC8B-9763-24DB1D57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optimization problem was set up to converge the MDA group at each optimization iteration</a:t>
            </a:r>
          </a:p>
          <a:p>
            <a:r>
              <a:rPr lang="en-US" dirty="0"/>
              <a:t>The design point was TOC and the objective function was fuel burn at CRZ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E1E43C9D-76A2-6A75-9C76-575A427AB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7468" y="2949761"/>
            <a:ext cx="4769063" cy="19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75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climate change, alternative aviation fuels are actively being researched</a:t>
            </a:r>
          </a:p>
          <a:p>
            <a:r>
              <a:rPr lang="en-US" dirty="0"/>
              <a:t>Hydrogen presents itself as the most viable alternative to kerosene-based fuels for long-haul flights</a:t>
            </a:r>
          </a:p>
        </p:txBody>
      </p:sp>
      <p:pic>
        <p:nvPicPr>
          <p:cNvPr id="1026" name="Picture 2" descr="airline">
            <a:extLst>
              <a:ext uri="{FF2B5EF4-FFF2-40B4-BE49-F238E27FC236}">
                <a16:creationId xmlns:a16="http://schemas.microsoft.com/office/drawing/2014/main" id="{D80CD72B-931A-8D20-FB5A-FDA6165F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095" y="2799758"/>
            <a:ext cx="3543809" cy="19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8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437382B-12FB-2907-378D-4E2A53FF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 dirty="0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FEBE8E8E-B417-3C2E-2983-4905943D9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1664" y="1973435"/>
            <a:ext cx="5580672" cy="265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6F52DA-FC7E-2E1A-C5DB-6938B088D5BD}"/>
              </a:ext>
            </a:extLst>
          </p:cNvPr>
          <p:cNvSpPr/>
          <p:nvPr/>
        </p:nvSpPr>
        <p:spPr bwMode="auto">
          <a:xfrm>
            <a:off x="5074019" y="3331821"/>
            <a:ext cx="731100" cy="2172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4CEE7-FAD3-E647-521D-96CD3498B597}"/>
              </a:ext>
            </a:extLst>
          </p:cNvPr>
          <p:cNvSpPr/>
          <p:nvPr/>
        </p:nvSpPr>
        <p:spPr bwMode="auto">
          <a:xfrm>
            <a:off x="5645603" y="3485567"/>
            <a:ext cx="731100" cy="2172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5B9590-213C-CC8B-9763-24DB1D57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optimization was run for both Jet-A and H2 fuels</a:t>
            </a:r>
          </a:p>
          <a:p>
            <a:r>
              <a:rPr lang="en-US" dirty="0"/>
              <a:t>Each fuel was run with and without water recovery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5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/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1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2CF1E0F-63F2-3A6F-BA6F-C64A360BE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23950"/>
            <a:ext cx="3962400" cy="3371850"/>
          </a:xfrm>
        </p:spPr>
        <p:txBody>
          <a:bodyPr/>
          <a:lstStyle/>
          <a:p>
            <a:r>
              <a:rPr lang="en-US" dirty="0"/>
              <a:t>The optimization converged for all four permutations</a:t>
            </a:r>
          </a:p>
          <a:p>
            <a:r>
              <a:rPr lang="en-US" dirty="0"/>
              <a:t>The optimizations took between 36-48 minutes and 20-30 major SNOPT iterations on a laptop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37DB4E9-B91B-5476-3A01-7B48416544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123950"/>
            <a:ext cx="4906798" cy="2453399"/>
          </a:xfrm>
          <a:noFill/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748FC11-A312-8DC0-5B39-AAB933E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B586D440-F702-449A-AAC2-9ACFF17038B8}" type="slidenum">
              <a:rPr lang="en-US" sz="5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22</a:t>
            </a:fld>
            <a:endParaRPr lang="en-US" sz="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9675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84FF0FA-BF41-AFEF-1D96-6180F26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DEFE8A0-4D1E-552F-CB70-E731BD01A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water recovery fraction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𝑅𝑇𝑂</m:t>
                        </m:r>
                      </m:sub>
                    </m:sSub>
                  </m:oMath>
                </a14:m>
                <a:r>
                  <a:rPr lang="en-US" dirty="0"/>
                  <a:t> had opposite effects on the fuel burn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𝑅𝑇𝑂</m:t>
                        </m:r>
                      </m:sub>
                    </m:sSub>
                  </m:oMath>
                </a14:m>
                <a:r>
                  <a:rPr lang="en-US" dirty="0"/>
                  <a:t> was held constant for the optimizations with water recovery</a:t>
                </a:r>
              </a:p>
              <a:p>
                <a:r>
                  <a:rPr lang="en-US" dirty="0"/>
                  <a:t>Water recovery was allowed to vary until the CEA model broke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DEFE8A0-4D1E-552F-CB70-E731BD01A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85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84FF0FA-BF41-AFEF-1D96-6180F26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EFE8A0-4D1E-552F-CB70-E731BD01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Optimized Values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9A94CD-4641-75F5-281B-240C65167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6471" y="1498130"/>
            <a:ext cx="5871057" cy="330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2800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84FF0FA-BF41-AFEF-1D96-6180F26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DEFE8A0-4D1E-552F-CB70-E731BD01A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see that the designs are all similar</a:t>
                </a:r>
              </a:p>
              <a:p>
                <a:r>
                  <a:rPr lang="en-US" dirty="0"/>
                  <a:t>Using hydrogen decreases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Fan PR increases with hydrogen and water recovery</a:t>
                </a:r>
              </a:p>
              <a:p>
                <a:r>
                  <a:rPr lang="en-US" dirty="0"/>
                  <a:t>OPR increases due to higher FAR in core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𝑟𝑎𝑡𝑖𝑜</m:t>
                        </m:r>
                      </m:sub>
                    </m:sSub>
                  </m:oMath>
                </a14:m>
                <a:r>
                  <a:rPr lang="en-US" dirty="0"/>
                  <a:t> decreases with water recovery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DEFE8A0-4D1E-552F-CB70-E731BD01A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326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84FF0FA-BF41-AFEF-1D96-6180F26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EFE8A0-4D1E-552F-CB70-E731BD01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recovery is pushed to the upper limit that the model can resolve (30% for Jet-A and 17% for H2)</a:t>
            </a:r>
          </a:p>
          <a:p>
            <a:r>
              <a:rPr lang="en-US" dirty="0"/>
              <a:t>Water recovery results in significant efficiency improvements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AE94E-F307-3D12-8BEB-85C3870BF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7" y="2704941"/>
            <a:ext cx="5131227" cy="19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63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/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3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8CF2AE-A3E1-3987-F501-C8AFD59B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85" y="1123950"/>
            <a:ext cx="6322450" cy="3363648"/>
          </a:xfrm>
        </p:spPr>
        <p:txBody>
          <a:bodyPr/>
          <a:lstStyle/>
          <a:p>
            <a:r>
              <a:rPr lang="en-US" dirty="0"/>
              <a:t>The model assumes no pressure loss during vapor recovery</a:t>
            </a:r>
          </a:p>
          <a:p>
            <a:r>
              <a:rPr lang="en-US" dirty="0"/>
              <a:t>We performed a study to explore the design space of an exhaust water condenser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Condenser Design Space Sweep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3F64404C-B211-539B-84AC-4C03AA45C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8"/>
          <a:stretch/>
        </p:blipFill>
        <p:spPr>
          <a:xfrm>
            <a:off x="6171595" y="787545"/>
            <a:ext cx="2590665" cy="37000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3559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573E3BA-C683-766E-AC6C-B356D1E8F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761" y="1793290"/>
            <a:ext cx="4119239" cy="274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Condenser Design Space Sweep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9C00C-1F67-DBF6-419A-ACE1C33EC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3289"/>
            <a:ext cx="4119239" cy="274615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EC533-690F-2663-9038-3B7C5095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relative pressure drop in the exhaust stream was varied</a:t>
            </a:r>
          </a:p>
          <a:p>
            <a:r>
              <a:rPr lang="en-US" dirty="0"/>
              <a:t>Max performance benefits up to ~16% pressure drop</a:t>
            </a:r>
          </a:p>
        </p:txBody>
      </p:sp>
    </p:spTree>
    <p:extLst>
      <p:ext uri="{BB962C8B-B14F-4D97-AF65-F5344CB8AC3E}">
        <p14:creationId xmlns:p14="http://schemas.microsoft.com/office/powerpoint/2010/main" val="132732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turbofan engines can run off hydrogen with limited modifications</a:t>
            </a:r>
          </a:p>
          <a:p>
            <a:r>
              <a:rPr lang="en-US" dirty="0"/>
              <a:t>Hydrogen eliminates carbon emissions with water being the main by-product of combustion</a:t>
            </a:r>
          </a:p>
        </p:txBody>
      </p:sp>
      <p:pic>
        <p:nvPicPr>
          <p:cNvPr id="2050" name="Picture 2" descr="Will green aviation be powered by hydrogen?">
            <a:extLst>
              <a:ext uri="{FF2B5EF4-FFF2-40B4-BE49-F238E27FC236}">
                <a16:creationId xmlns:a16="http://schemas.microsoft.com/office/drawing/2014/main" id="{D86932CE-C8D7-1698-F6C4-26A85D0C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05" y="2565157"/>
            <a:ext cx="3852909" cy="192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104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novel closed-loop water recovery system was created and implemented in a turbofan engine</a:t>
            </a:r>
          </a:p>
          <a:p>
            <a:r>
              <a:rPr lang="en-US" dirty="0"/>
              <a:t>Jet-A and hydrogen engine performance was compared with water recovery</a:t>
            </a:r>
          </a:p>
          <a:p>
            <a:r>
              <a:rPr lang="en-US" dirty="0"/>
              <a:t>If a condenser can be designed in the design space presented, water recovery improves efficiency significantly</a:t>
            </a:r>
          </a:p>
        </p:txBody>
      </p:sp>
    </p:spTree>
    <p:extLst>
      <p:ext uri="{BB962C8B-B14F-4D97-AF65-F5344CB8AC3E}">
        <p14:creationId xmlns:p14="http://schemas.microsoft.com/office/powerpoint/2010/main" val="2380709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5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514" y="971550"/>
            <a:ext cx="6621236" cy="3429000"/>
          </a:xfrm>
        </p:spPr>
        <p:txBody>
          <a:bodyPr/>
          <a:lstStyle/>
          <a:p>
            <a:pPr marL="0" indent="0">
              <a:spcBef>
                <a:spcPts val="900"/>
              </a:spcBef>
              <a:buClr>
                <a:srgbClr val="00529B"/>
              </a:buClr>
              <a:buNone/>
            </a:pPr>
            <a:r>
              <a:rPr lang="en-US" altLang="en-US" sz="1800" i="1" dirty="0"/>
              <a:t>Please note formatting guidelines below.</a:t>
            </a:r>
          </a:p>
          <a:p>
            <a:pPr lvl="1">
              <a:spcBef>
                <a:spcPts val="90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altLang="en-US" sz="1800" dirty="0"/>
              <a:t>Landscape orientation</a:t>
            </a:r>
          </a:p>
          <a:p>
            <a:pPr lvl="1">
              <a:spcBef>
                <a:spcPts val="90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sz="1800" dirty="0"/>
              <a:t>16:9 ratio</a:t>
            </a:r>
          </a:p>
          <a:p>
            <a:pPr lvl="1">
              <a:buClr>
                <a:srgbClr val="1B3D6C"/>
              </a:buClr>
              <a:buFont typeface="Wingdings" charset="2"/>
              <a:buChar char="Ø"/>
            </a:pPr>
            <a:r>
              <a:rPr lang="en-US" sz="1800" dirty="0"/>
              <a:t>Font</a:t>
            </a:r>
          </a:p>
          <a:p>
            <a:pPr lvl="2">
              <a:buClr>
                <a:srgbClr val="1B3D6C"/>
              </a:buClr>
            </a:pPr>
            <a:r>
              <a:rPr lang="en-US" dirty="0"/>
              <a:t>Sans serif (e.g. Helvetica, Arial, Tahoma)</a:t>
            </a:r>
          </a:p>
          <a:p>
            <a:pPr lvl="2">
              <a:buClr>
                <a:srgbClr val="1B3D6C"/>
              </a:buClr>
            </a:pPr>
            <a:r>
              <a:rPr lang="en-US" dirty="0"/>
              <a:t>Sized 24-40 points</a:t>
            </a:r>
          </a:p>
          <a:p>
            <a:pPr lvl="1">
              <a:buClr>
                <a:srgbClr val="1B3D6C"/>
              </a:buClr>
              <a:buFont typeface="Wingdings" charset="2"/>
              <a:buChar char="Ø"/>
            </a:pPr>
            <a:r>
              <a:rPr lang="en-US" sz="1800" dirty="0"/>
              <a:t>Minimal information—highlight main points</a:t>
            </a:r>
          </a:p>
          <a:p>
            <a:pPr lvl="1">
              <a:spcBef>
                <a:spcPts val="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altLang="en-US" sz="1800" dirty="0"/>
              <a:t>No commercialism/advertising</a:t>
            </a:r>
            <a:endParaRPr lang="en-US" altLang="en-US" sz="1800" i="1" dirty="0"/>
          </a:p>
          <a:p>
            <a:pPr lvl="1">
              <a:spcBef>
                <a:spcPts val="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sz="1800" dirty="0"/>
              <a:t>Can your slides be easily read from 15 meters away?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4572000"/>
            <a:ext cx="85725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1430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>
                <a:solidFill>
                  <a:schemeClr val="bg1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91959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62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Hydrogen-powered engines present a few technological obstacles to being a replacement for Jet-A fuel</a:t>
            </a:r>
          </a:p>
          <a:p>
            <a:r>
              <a:rPr lang="en-US" dirty="0"/>
              <a:t>Hydrogen tanks need to be stronger and more insulated to keep hydrogen in liquid form, potentially increasing weight</a:t>
            </a:r>
          </a:p>
          <a:p>
            <a:r>
              <a:rPr lang="en-US" dirty="0"/>
              <a:t>Using water recirculation can potentially offset these negative effects by increasing efficiency and thrust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2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Water Recovery Model</a:t>
            </a:r>
          </a:p>
          <a:p>
            <a:r>
              <a:rPr lang="en-US" dirty="0"/>
              <a:t>Propulsion Model</a:t>
            </a:r>
          </a:p>
          <a:p>
            <a:r>
              <a:rPr lang="en-US" dirty="0"/>
              <a:t>Optimization Problem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Condenser Design Space Sweep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8136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6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OpenMDAO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OpenMDAO</a:t>
            </a:r>
            <a:r>
              <a:rPr lang="en-US" dirty="0"/>
              <a:t> is an open-source platform for multidisciplinary design analysis written in Python</a:t>
            </a:r>
          </a:p>
          <a:p>
            <a:r>
              <a:rPr lang="en-US" dirty="0"/>
              <a:t>Primarily supporting gradient-based optimization, it allows users to explore large design spaces with complex models</a:t>
            </a:r>
          </a:p>
          <a:p>
            <a:endParaRPr lang="en-US" dirty="0"/>
          </a:p>
        </p:txBody>
      </p:sp>
      <p:pic>
        <p:nvPicPr>
          <p:cNvPr id="1026" name="Picture 2" descr="OpenMDAO Logo">
            <a:extLst>
              <a:ext uri="{FF2B5EF4-FFF2-40B4-BE49-F238E27FC236}">
                <a16:creationId xmlns:a16="http://schemas.microsoft.com/office/drawing/2014/main" id="{E3B34A66-832A-0757-AFCD-874B560F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3109489"/>
            <a:ext cx="5869150" cy="138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92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pyCycle</a:t>
            </a:r>
            <a:r>
              <a:rPr lang="en-US" dirty="0"/>
              <a:t> is a zero-dimensional engine cycle modeling tool written on top of the </a:t>
            </a:r>
            <a:r>
              <a:rPr lang="en-US" dirty="0" err="1"/>
              <a:t>OpenMDAO</a:t>
            </a:r>
            <a:r>
              <a:rPr lang="en-US" dirty="0"/>
              <a:t> framework</a:t>
            </a:r>
          </a:p>
          <a:p>
            <a:r>
              <a:rPr lang="en-US" dirty="0"/>
              <a:t>It uses modular components and a chemical equilibrium analysis (CEA) solver to converge engine designs to determine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E9D60-EA0D-0F64-CF93-5D8E6932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1222"/>
            <a:ext cx="3856315" cy="20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7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pyOptSparse</a:t>
            </a:r>
            <a:r>
              <a:rPr lang="en-US" dirty="0"/>
              <a:t> and SNOPT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pyOptSparse</a:t>
            </a:r>
            <a:r>
              <a:rPr lang="en-US" dirty="0"/>
              <a:t> framework provides a Python interface for nonlinear constrained optimizers</a:t>
            </a:r>
          </a:p>
          <a:p>
            <a:r>
              <a:rPr lang="en-US" dirty="0"/>
              <a:t>We use SNOPT, a gradient-based sequential quadratic programming (SQP) algorithm for large-scale constrained problems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FA2B692-5708-32BF-74D5-02DC60E6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314" y="3527903"/>
            <a:ext cx="4696548" cy="12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602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thout blue ban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14FA739404C4C88339245665DF4E3" ma:contentTypeVersion="8" ma:contentTypeDescription="Create a new document." ma:contentTypeScope="" ma:versionID="247aaf519e14abf9f372e3ee9ed11828">
  <xsd:schema xmlns:xsd="http://www.w3.org/2001/XMLSchema" xmlns:xs="http://www.w3.org/2001/XMLSchema" xmlns:p="http://schemas.microsoft.com/office/2006/metadata/properties" xmlns:ns2="db962d0c-5ba1-488e-9617-42eb96731c2f" xmlns:ns3="8840c030-5dde-41b3-9ddd-06e8e0ef51bc" targetNamespace="http://schemas.microsoft.com/office/2006/metadata/properties" ma:root="true" ma:fieldsID="ee35eff953b650d5914e462e8b155702" ns2:_="" ns3:_="">
    <xsd:import namespace="db962d0c-5ba1-488e-9617-42eb96731c2f"/>
    <xsd:import namespace="8840c030-5dde-41b3-9ddd-06e8e0ef51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962d0c-5ba1-488e-9617-42eb96731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0c030-5dde-41b3-9ddd-06e8e0ef51b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14BE1A-A2C4-4862-8AD0-8BDC37D6A979}">
  <ds:schemaRefs>
    <ds:schemaRef ds:uri="8840c030-5dde-41b3-9ddd-06e8e0ef51bc"/>
    <ds:schemaRef ds:uri="db962d0c-5ba1-488e-9617-42eb96731c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F3348E-F4F4-4BE8-8083-AA7D450E2F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FA4D1A-00BC-4F46-AA03-FF605C51BE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962d0c-5ba1-488e-9617-42eb96731c2f"/>
    <ds:schemaRef ds:uri="8840c030-5dde-41b3-9ddd-06e8e0ef51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921</Words>
  <Application>Microsoft Macintosh PowerPoint</Application>
  <PresentationFormat>On-screen Show (16:9)</PresentationFormat>
  <Paragraphs>161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Narrow</vt:lpstr>
      <vt:lpstr>Calibri Light</vt:lpstr>
      <vt:lpstr>Cambria Math</vt:lpstr>
      <vt:lpstr>Helvetica</vt:lpstr>
      <vt:lpstr>Times</vt:lpstr>
      <vt:lpstr>Wingdings</vt:lpstr>
      <vt:lpstr>Blank Presentation</vt:lpstr>
      <vt:lpstr>Without blue banner</vt:lpstr>
      <vt:lpstr>PowerPoint Presentation</vt:lpstr>
      <vt:lpstr>Motivation</vt:lpstr>
      <vt:lpstr>Motivation</vt:lpstr>
      <vt:lpstr>Motivation</vt:lpstr>
      <vt:lpstr>Presentation Roadmap</vt:lpstr>
      <vt:lpstr>Computational Tools</vt:lpstr>
      <vt:lpstr>OpenMDAO</vt:lpstr>
      <vt:lpstr>pyCycle</vt:lpstr>
      <vt:lpstr>pyOptSparse and SNOPT</vt:lpstr>
      <vt:lpstr>Computational Tools</vt:lpstr>
      <vt:lpstr>Water Recovery Model</vt:lpstr>
      <vt:lpstr>Water Recovery Model</vt:lpstr>
      <vt:lpstr>Water Recovery Model</vt:lpstr>
      <vt:lpstr>Computational Tools</vt:lpstr>
      <vt:lpstr>Propulsion Model</vt:lpstr>
      <vt:lpstr>Propulsion Model</vt:lpstr>
      <vt:lpstr>Propulsion Model</vt:lpstr>
      <vt:lpstr>Computational Tools</vt:lpstr>
      <vt:lpstr>Optimization Problem</vt:lpstr>
      <vt:lpstr>Optimization Problem</vt:lpstr>
      <vt:lpstr>Computational Tools</vt:lpstr>
      <vt:lpstr>Results</vt:lpstr>
      <vt:lpstr>Results</vt:lpstr>
      <vt:lpstr>Results</vt:lpstr>
      <vt:lpstr>Results</vt:lpstr>
      <vt:lpstr>Results</vt:lpstr>
      <vt:lpstr>Computational Tools</vt:lpstr>
      <vt:lpstr>Condenser Design Space Sweep</vt:lpstr>
      <vt:lpstr>Condenser Design Space Sweep</vt:lpstr>
      <vt:lpstr>Summary</vt:lpstr>
      <vt:lpstr>Backup</vt:lpstr>
      <vt:lpstr>PowerPoint Presentation</vt:lpstr>
      <vt:lpstr>PowerPoint Presentation</vt:lpstr>
    </vt:vector>
  </TitlesOfParts>
  <Company>Bill Seymore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Seymore</dc:creator>
  <cp:lastModifiedBy>Atma, Peter</cp:lastModifiedBy>
  <cp:revision>8</cp:revision>
  <cp:lastPrinted>2018-09-25T14:02:34Z</cp:lastPrinted>
  <dcterms:modified xsi:type="dcterms:W3CDTF">2023-05-09T01:45:46Z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0x010100E8B14FA739404C4C88339245665DF4E3</vt:lpwstr>
  </property>
</Properties>
</file>