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435" r:id="rId7"/>
    <p:sldId id="407" r:id="rId8"/>
    <p:sldId id="436" r:id="rId9"/>
    <p:sldId id="425" r:id="rId10"/>
    <p:sldId id="270" r:id="rId11"/>
    <p:sldId id="269" r:id="rId12"/>
    <p:sldId id="263" r:id="rId13"/>
    <p:sldId id="427" r:id="rId14"/>
    <p:sldId id="268" r:id="rId15"/>
    <p:sldId id="437" r:id="rId16"/>
    <p:sldId id="429" r:id="rId17"/>
    <p:sldId id="438" r:id="rId18"/>
    <p:sldId id="428" r:id="rId19"/>
    <p:sldId id="431" r:id="rId20"/>
    <p:sldId id="265" r:id="rId21"/>
    <p:sldId id="432" r:id="rId22"/>
    <p:sldId id="433" r:id="rId23"/>
    <p:sldId id="439" r:id="rId24"/>
    <p:sldId id="264" r:id="rId25"/>
    <p:sldId id="430" r:id="rId26"/>
    <p:sldId id="266" r:id="rId27"/>
    <p:sldId id="347" r:id="rId28"/>
    <p:sldId id="328" r:id="rId29"/>
    <p:sldId id="434" r:id="rId30"/>
    <p:sldId id="44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1FA"/>
    <a:srgbClr val="AB4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1"/>
    <p:restoredTop sz="84000"/>
  </p:normalViewPr>
  <p:slideViewPr>
    <p:cSldViewPr snapToGrid="0" snapToObjects="1">
      <p:cViewPr varScale="1">
        <p:scale>
          <a:sx n="93" d="100"/>
          <a:sy n="93" d="100"/>
        </p:scale>
        <p:origin x="148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F0919-7BFA-8C48-AFAF-D862C5C54640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77597-0ACE-DC49-B9C4-FEE6C906A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6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Peter </a:t>
            </a:r>
            <a:r>
              <a:rPr lang="en-US" dirty="0" err="1"/>
              <a:t>Atma</a:t>
            </a:r>
            <a:r>
              <a:rPr lang="en-US" dirty="0"/>
              <a:t>, and I am Master of Science graduate of the MDO Lab at the University of Michigan.</a:t>
            </a:r>
          </a:p>
          <a:p>
            <a:endParaRPr lang="en-US" dirty="0"/>
          </a:p>
          <a:p>
            <a:r>
              <a:rPr lang="en-US" dirty="0"/>
              <a:t>In this presentation I will discuss our work developing a novel water vapor recovery system in a high-bypass turbofan engine.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77597-0ACE-DC49-B9C4-FEE6C906AB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Credit: https://</a:t>
            </a:r>
            <a:r>
              <a:rPr lang="en-US" dirty="0" err="1"/>
              <a:t>www.bbc.com</a:t>
            </a:r>
            <a:r>
              <a:rPr lang="en-US" dirty="0"/>
              <a:t>/news/science-environment-63165607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Credit: https://</a:t>
            </a:r>
            <a:r>
              <a:rPr lang="en-US" dirty="0" err="1"/>
              <a:t>wernerantweiler.ca</a:t>
            </a:r>
            <a:r>
              <a:rPr lang="en-US" dirty="0"/>
              <a:t>/</a:t>
            </a:r>
            <a:r>
              <a:rPr lang="en-US" dirty="0" err="1"/>
              <a:t>blog.php?item</a:t>
            </a:r>
            <a:r>
              <a:rPr lang="en-US" dirty="0"/>
              <a:t>=2021-05-20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OpenMDAO</a:t>
            </a:r>
            <a:r>
              <a:rPr lang="en-US" dirty="0"/>
              <a:t> is an open-source platform for multidisciplinary design analysis written in Python</a:t>
            </a:r>
          </a:p>
          <a:p>
            <a:endParaRPr lang="en-US" dirty="0"/>
          </a:p>
          <a:p>
            <a:r>
              <a:rPr lang="en-US" dirty="0"/>
              <a:t>Primarily supporting gradient-based optimization, it allows users to explore large design spaces with complex models</a:t>
            </a:r>
          </a:p>
          <a:p>
            <a:endParaRPr lang="en-US" dirty="0"/>
          </a:p>
          <a:p>
            <a:r>
              <a:rPr lang="en-US" dirty="0" err="1"/>
              <a:t>pyCycle</a:t>
            </a:r>
            <a:r>
              <a:rPr lang="en-US" dirty="0"/>
              <a:t> is a zero-dimensional engine cycle modeling tool written on top of the </a:t>
            </a:r>
            <a:r>
              <a:rPr lang="en-US" dirty="0" err="1"/>
              <a:t>OpenMDAO</a:t>
            </a:r>
            <a:r>
              <a:rPr lang="en-US" dirty="0"/>
              <a:t> framework</a:t>
            </a:r>
          </a:p>
          <a:p>
            <a:endParaRPr lang="en-US" dirty="0"/>
          </a:p>
          <a:p>
            <a:r>
              <a:rPr lang="en-US" dirty="0"/>
              <a:t>It uses modular components and a chemical equilibrium analysis (CEA) solver to converge engine designs to determine performance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pyOptSparse</a:t>
            </a:r>
            <a:r>
              <a:rPr lang="en-US" dirty="0"/>
              <a:t> framework provides a Python interface for nonlinear constrained optimizers</a:t>
            </a:r>
          </a:p>
          <a:p>
            <a:endParaRPr lang="en-US" dirty="0"/>
          </a:p>
          <a:p>
            <a:r>
              <a:rPr lang="en-US" dirty="0"/>
              <a:t>We use SNOPT, a gradient-based sequential quadratic programming (SQP) algorithm for large-scale constrained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77597-0ACE-DC49-B9C4-FEE6C906AB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MDO Lab from the University of Michigan is well represented at Aviation 2023.</a:t>
            </a:r>
          </a:p>
          <a:p>
            <a:endParaRPr lang="en-US" dirty="0"/>
          </a:p>
          <a:p>
            <a:r>
              <a:rPr lang="en-US" dirty="0"/>
              <a:t>Please consider viewing the talks and reading the papers written by my colleagues.</a:t>
            </a:r>
          </a:p>
          <a:p>
            <a:endParaRPr lang="en-US" dirty="0"/>
          </a:p>
          <a:p>
            <a:r>
              <a:rPr lang="en-US" dirty="0"/>
              <a:t>If you are interested in learning more about numerical optimization, consider my advisor Joaquim Martin's book "Engineering Design Optimization".  A free pdf is available at the link in the lower lefthand corner.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77597-0ACE-DC49-B9C4-FEE6C906AB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E5E-C64E-40A7-5DBB-12286785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1801B-FA9E-A27C-6F50-A551554DE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F893-C206-D6B2-6C0E-8DF5170E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F894-2CD8-2F4A-A600-A73592A76B73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6A473-478B-E040-14FE-A31F4DFE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1A9C-3385-045F-E310-6E36AB84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818B-A167-03CA-A679-997288AC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F5DBC-1933-4AC6-45D9-EAA26F667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94A1-EDB2-D8E4-91CB-538AA81A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462D-9CBC-574A-B62C-50F3E5535375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898D-6797-C5F8-949D-466479D8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F77C-8A15-8C60-1FE1-BABB7F0E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3EF7C-506F-18F6-64A0-FED1A7864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786EB-1201-90AF-7735-CF7FCCFF7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1867B-54E6-167E-EC13-59F40326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B32C-9B8E-2A4B-B94E-A9A8D310EFFF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C4B8-207F-7DC1-2EA2-17A4C155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0F9C-9129-FA92-3EA5-D943BBF3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0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360D-F128-43BC-25A2-CE3CE975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1507-E20D-5CDF-B40D-8BBB8668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5348-8931-5493-57AB-F5FEB28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CCF0-EDDE-0547-B973-292D2F335164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AD5EA-A3CB-4276-39C0-8AC48134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B8894-F280-9D51-61E0-A3705755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1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CDA9-646D-9CBD-D6A3-0E4F0579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F86B9-F91F-94C0-9283-DF70AE28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7F56-6B0E-36E9-0C60-ABE9C78F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71FE-BD39-4445-99FC-9B1179E63D66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6C173-3509-3E8B-DB9A-BC0DA844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5DDD2-4063-30D4-21E4-DE46B6F1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F0C1-BA4F-91E1-63C9-4C2D2D8A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6CF5-B13F-07F1-C8D4-F4AB34195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3A565-8D2D-229E-3B00-C571E8CBC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DE70-9CA8-209C-0524-44BEEF5C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874E-3DFE-AA49-BEF8-41FD9113A6BA}" type="datetime1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1CB64-8AC1-83B5-00F2-BF966816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D0663-0A29-991F-AA38-D2490F57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3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07AA-5E8C-E159-492E-536BD922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1605F-CC24-EC86-3ACA-AA2EC57B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2D7FD-644E-4447-9540-E95EA33B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0F8C2-79ED-70C1-5D7E-66D1497A1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8C14C-8E1D-DEF7-86A8-F2C9D899A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18D29-90CB-2FDF-43D1-875AC3E4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6BA1-8893-1843-A0A0-157FE5241D08}" type="datetime1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758A-78FA-5ED5-E5A7-41C40DC5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B1476-2B6A-07E0-4011-CE425522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6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32F9-BAF9-C91C-5684-44ED7D56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A9AA5-8A90-2768-CBCD-F1A6C05D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AD82-2278-5249-AED5-6E1997C91466}" type="datetime1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78CAA-FB1B-AB9E-CF50-3E345A75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CB84A-E8A5-93AB-7248-E8F0266C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41A28-808A-0EBB-FFDC-165EF797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7654-2029-E048-A198-E19CBCF6F3E2}" type="datetime1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E0CB3-6704-4C6E-65A7-DA3FB9D3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6603-78AB-935A-1732-39F3ECF0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5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16EC-95CF-0D1E-1C1A-9D873B95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F8C4-26CE-0FBA-B44A-BA6B4E41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39D49-ECCF-F8BC-597B-AF39DA8B1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54182-689A-4911-F4CB-9981F2C5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10CE-E50F-E144-AB09-BAA1EF7EEDCB}" type="datetime1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F5E54-AA38-8E9F-CB62-381F6CA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18755-4D14-870B-4759-CA3741A8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5DDF-CAFB-0816-C482-B5028C5E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C179D-FB7C-815C-20FC-6AD9617CD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A05F-8CCD-1359-3D73-11B3A2853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4EADE-91B1-12BA-DB2B-AC8F3F8D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7B9B-EF6C-A749-954A-33947682B0ED}" type="datetime1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430EC-677D-EE3C-C35F-F64F7C45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731A3-21B7-B176-C0D7-5FFDB217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1AE23-055C-1C6F-5193-084999B3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E895F-05CD-0ADF-4848-823CA900B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DAD4-CF46-54A4-062C-EE0881A04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D9A4-6B72-7F42-9DA8-30B9A3CC79B3}" type="datetime1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59CA-FCC9-56F4-5182-FE990046D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C35C-C53F-4033-E747-2C9DE3113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52E4-A76D-C640-BD56-9E95D523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MU Bright Roman" panose="02000603000000000000" pitchFamily="2" charset="0"/>
          <a:ea typeface="CMU Bright Roman" panose="02000603000000000000" pitchFamily="2" charset="0"/>
          <a:cs typeface="CMU Bright Roman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Bright Roman" panose="02000603000000000000" pitchFamily="2" charset="0"/>
          <a:ea typeface="CMU Bright Roman" panose="02000603000000000000" pitchFamily="2" charset="0"/>
          <a:cs typeface="CMU Bright Roman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Bright Roman" panose="02000603000000000000" pitchFamily="2" charset="0"/>
          <a:ea typeface="CMU Bright Roman" panose="02000603000000000000" pitchFamily="2" charset="0"/>
          <a:cs typeface="CMU Bright Roman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Bright Roman" panose="02000603000000000000" pitchFamily="2" charset="0"/>
          <a:ea typeface="CMU Bright Roman" panose="02000603000000000000" pitchFamily="2" charset="0"/>
          <a:cs typeface="CMU Bright Roman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Bright Roman" panose="02000603000000000000" pitchFamily="2" charset="0"/>
          <a:ea typeface="CMU Bright Roman" panose="02000603000000000000" pitchFamily="2" charset="0"/>
          <a:cs typeface="CMU Bright Roman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Bright Roman" panose="02000603000000000000" pitchFamily="2" charset="0"/>
          <a:ea typeface="CMU Bright Roman" panose="02000603000000000000" pitchFamily="2" charset="0"/>
          <a:cs typeface="CMU Bright Roman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dobook.github.io/" TargetMode="Externa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87C7-19D5-C4EE-5345-B6C42EF01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6188"/>
            <a:ext cx="12192000" cy="23775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Comparing Hydrogen and Jet-A for an N+3 Turbofan with Water Recirculation using Gradient-Based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19255-0193-32C5-7E1A-D72B7534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807" y="3963690"/>
            <a:ext cx="10250385" cy="1043021"/>
          </a:xfrm>
        </p:spPr>
        <p:txBody>
          <a:bodyPr>
            <a:noAutofit/>
          </a:bodyPr>
          <a:lstStyle/>
          <a:p>
            <a:r>
              <a:rPr lang="en-US" sz="3200" b="1" dirty="0"/>
              <a:t>Peter N. </a:t>
            </a:r>
            <a:r>
              <a:rPr lang="en-US" sz="3200" b="1" dirty="0" err="1"/>
              <a:t>Atma</a:t>
            </a:r>
            <a:endParaRPr lang="en-US" sz="3200" b="1" dirty="0"/>
          </a:p>
          <a:p>
            <a:r>
              <a:rPr lang="en-US" sz="3200" b="1" dirty="0"/>
              <a:t>Andrew H.R. Lamkin, Joaquim R.R.A. Martins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713EDA-ED8E-663C-C866-0CED267E43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6878" y="5350741"/>
            <a:ext cx="3862425" cy="146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09D189-CAE3-3483-98E1-9D4162086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435" y="5394960"/>
            <a:ext cx="4367687" cy="13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4"/>
    </mc:Choice>
    <mc:Fallback xmlns="">
      <p:transition spd="slow" advTm="1414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Recovery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41E7D4-409D-83C7-FC38-69622DE5B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383658"/>
            <a:ext cx="5778500" cy="3492500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7D22696-D91F-CCB6-4F13-A904CC2DC471}"/>
              </a:ext>
            </a:extLst>
          </p:cNvPr>
          <p:cNvSpPr txBox="1">
            <a:spLocks/>
          </p:cNvSpPr>
          <p:nvPr/>
        </p:nvSpPr>
        <p:spPr bwMode="auto">
          <a:xfrm>
            <a:off x="307849" y="1498600"/>
            <a:ext cx="5908865" cy="448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21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71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144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5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5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3200" kern="0" dirty="0"/>
              <a:t>Similarly, an extractor component was created in </a:t>
            </a:r>
            <a:r>
              <a:rPr lang="en-US" sz="3200" kern="0" dirty="0" err="1"/>
              <a:t>pyCycle</a:t>
            </a:r>
            <a:endParaRPr lang="en-US" sz="3200" kern="0" dirty="0"/>
          </a:p>
          <a:p>
            <a:r>
              <a:rPr lang="en-US" sz="3200" kern="0" dirty="0"/>
              <a:t>Uses CEA to find the molar fraction of water and extracts a given mass fraction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6589-DA6F-FF3F-96BF-F51A530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3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Recovery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172C9-2ECD-E9B5-E8B1-9010F87B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injector and extractor create a feedback loop that creates a mis-match between mass flow rates</a:t>
            </a:r>
          </a:p>
          <a:p>
            <a:r>
              <a:rPr lang="en-US" dirty="0"/>
              <a:t>We use a nonlinear Newton solver to satisfy conservation of mass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3FD6797E-C246-2233-B53F-E59A5688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1697" y="3770293"/>
            <a:ext cx="10515600" cy="213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76AA50A-E674-8581-4633-90178FE3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8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2264"/>
            <a:ext cx="11582400" cy="6858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Propulsion Model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FE6A08-05EF-1472-5317-71F8EB9A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NASA advanced technology N+3 ultra-high bypass (UHB) ratio engine that could be available in the 2030—2040 timeframe</a:t>
            </a:r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E0964C01-A2FA-7561-CAC8-B36AF4AA7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3122493"/>
            <a:ext cx="5892800" cy="3278307"/>
          </a:xfrm>
          <a:prstGeom prst="rect">
            <a:avLst/>
          </a:prstGeom>
          <a:noFill/>
        </p:spPr>
      </p:pic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D6FB050-94D8-C2A6-8375-8CBB0AF2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8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2264"/>
            <a:ext cx="11582400" cy="6858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Propulsion Model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FE6A08-05EF-1472-5317-71F8EB9A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Multipoint implementation of the engine allows us to consider several operating conditions in the design</a:t>
            </a:r>
          </a:p>
          <a:p>
            <a:r>
              <a:rPr lang="en-US" dirty="0"/>
              <a:t>We can size the engine at the “design point” and the pass flow paths and map scalars to operate at other points</a:t>
            </a:r>
          </a:p>
          <a:p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B1CDBF7-3F81-AA40-CC5F-8676DC88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72AA3-44BD-3654-8AA9-83DA6DB47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39" b="15486"/>
          <a:stretch/>
        </p:blipFill>
        <p:spPr>
          <a:xfrm>
            <a:off x="3018253" y="3657600"/>
            <a:ext cx="6155494" cy="281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2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437382B-12FB-2907-378D-4E2A53FF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14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6F52DA-FC7E-2E1A-C5DB-6938B088D5BD}"/>
              </a:ext>
            </a:extLst>
          </p:cNvPr>
          <p:cNvSpPr/>
          <p:nvPr/>
        </p:nvSpPr>
        <p:spPr bwMode="auto">
          <a:xfrm>
            <a:off x="9194715" y="3788159"/>
            <a:ext cx="974800" cy="2897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4CEE7-FAD3-E647-521D-96CD3498B597}"/>
              </a:ext>
            </a:extLst>
          </p:cNvPr>
          <p:cNvSpPr/>
          <p:nvPr/>
        </p:nvSpPr>
        <p:spPr bwMode="auto">
          <a:xfrm>
            <a:off x="9861947" y="3945715"/>
            <a:ext cx="974800" cy="2897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pitchFamily="80" charset="-128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5B9590-213C-CC8B-9763-24DB1D57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optimization problem was set up to converge the MDA group at each optimization iteration</a:t>
            </a:r>
          </a:p>
          <a:p>
            <a:r>
              <a:rPr lang="en-US" dirty="0"/>
              <a:t>The design point was TOC and the objective function was fuel burn at CRZ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B6372-9632-F5E4-E976-6448FCC07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71" y="3352800"/>
            <a:ext cx="564444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0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Computational Tools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Water Recovery and Propulsion Model</a:t>
            </a:r>
          </a:p>
          <a:p>
            <a:r>
              <a:rPr lang="en-US" dirty="0"/>
              <a:t>Propulsion Optimization Problem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Results and Discussion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D7F0E-F56B-6091-FCCD-E638EA16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437382B-12FB-2907-378D-4E2A53FF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16</a:t>
            </a:fld>
            <a:endParaRPr lang="en-US" dirty="0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FEBE8E8E-B417-3C2E-2983-4905943D9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5552" y="2877768"/>
            <a:ext cx="7440896" cy="354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6F52DA-FC7E-2E1A-C5DB-6938B088D5BD}"/>
              </a:ext>
            </a:extLst>
          </p:cNvPr>
          <p:cNvSpPr/>
          <p:nvPr/>
        </p:nvSpPr>
        <p:spPr bwMode="auto">
          <a:xfrm>
            <a:off x="6765359" y="4442428"/>
            <a:ext cx="974800" cy="2897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4CEE7-FAD3-E647-521D-96CD3498B597}"/>
              </a:ext>
            </a:extLst>
          </p:cNvPr>
          <p:cNvSpPr/>
          <p:nvPr/>
        </p:nvSpPr>
        <p:spPr bwMode="auto">
          <a:xfrm>
            <a:off x="7527471" y="4647423"/>
            <a:ext cx="974800" cy="2897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pitchFamily="80" charset="-128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5B9590-213C-CC8B-9763-24DB1D57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optimization was run for both Jet-A and H2 fuels</a:t>
            </a:r>
          </a:p>
          <a:p>
            <a:r>
              <a:rPr lang="en-US" dirty="0"/>
              <a:t>Each fuel was run with and without water recovery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5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Computational Tools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Water Recovery and Propulsion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Propulsion Optimization Problem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D7F0E-F56B-6091-FCCD-E638EA16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5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2CF1E0F-63F2-3A6F-BA6F-C64A360BE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1041400"/>
            <a:ext cx="11582399" cy="4495800"/>
          </a:xfrm>
        </p:spPr>
        <p:txBody>
          <a:bodyPr/>
          <a:lstStyle/>
          <a:p>
            <a:r>
              <a:rPr lang="en-US" dirty="0"/>
              <a:t>The optimization converged for all four permutations</a:t>
            </a:r>
          </a:p>
          <a:p>
            <a:r>
              <a:rPr lang="en-US" dirty="0"/>
              <a:t>The optimizations took between 36-48 minutes and 20-30 major iterations on a laptop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37DB4E9-B91B-5476-3A01-7B48416544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36" y="2661772"/>
            <a:ext cx="8007927" cy="4003964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2264"/>
            <a:ext cx="11582400" cy="6858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0F713AE-C3BA-B0AC-A12F-3D36E4E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2264"/>
            <a:ext cx="11582400" cy="6858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84FF0FA-BF41-AFEF-1D96-6180F26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DEFE8A0-4D1E-552F-CB70-E731BD01A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water recovery fraction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𝑅𝑇𝑂</m:t>
                        </m:r>
                      </m:sub>
                    </m:sSub>
                  </m:oMath>
                </a14:m>
                <a:r>
                  <a:rPr lang="en-US" dirty="0"/>
                  <a:t> had opposite effects on the fuel burn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𝑅𝑇𝑂</m:t>
                        </m:r>
                      </m:sub>
                    </m:sSub>
                  </m:oMath>
                </a14:m>
                <a:r>
                  <a:rPr lang="en-US" dirty="0"/>
                  <a:t> was held constant for the optimizations with water recovery</a:t>
                </a:r>
              </a:p>
              <a:p>
                <a:r>
                  <a:rPr lang="en-US" dirty="0"/>
                  <a:t>Water recovery was allowed to vary until the CEA model broke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DEFE8A0-4D1E-552F-CB70-E731BD01A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85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climate change, alternative aviation fuels are actively being researched</a:t>
            </a:r>
          </a:p>
          <a:p>
            <a:r>
              <a:rPr lang="en-US" dirty="0"/>
              <a:t>Hydrogen presents itself as the most viable alternative to kerosene-based fuels for long-haul flights</a:t>
            </a:r>
          </a:p>
        </p:txBody>
      </p:sp>
      <p:pic>
        <p:nvPicPr>
          <p:cNvPr id="1026" name="Picture 2" descr="airline">
            <a:extLst>
              <a:ext uri="{FF2B5EF4-FFF2-40B4-BE49-F238E27FC236}">
                <a16:creationId xmlns:a16="http://schemas.microsoft.com/office/drawing/2014/main" id="{D80CD72B-931A-8D20-FB5A-FDA6165F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461" y="3733011"/>
            <a:ext cx="4725079" cy="265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2C6BA-F6EF-1ABE-C947-E71EDC3B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8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2264"/>
            <a:ext cx="11582400" cy="6858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9A94CD-4641-75F5-281B-240C65167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5177" y="700412"/>
            <a:ext cx="9701646" cy="545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84FF0FA-BF41-AFEF-1D96-6180F26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00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2264"/>
            <a:ext cx="11582400" cy="6858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84FF0FA-BF41-AFEF-1D96-6180F26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DEFE8A0-4D1E-552F-CB70-E731BD01A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see that the designs are all similar</a:t>
                </a:r>
              </a:p>
              <a:p>
                <a:r>
                  <a:rPr lang="en-US" dirty="0"/>
                  <a:t>Using hydrogen decreases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Fan PR increases with hydrogen and water recovery</a:t>
                </a:r>
              </a:p>
              <a:p>
                <a:r>
                  <a:rPr lang="en-US" dirty="0"/>
                  <a:t>OPR increases due to higher FAR in core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𝑟𝑎𝑡𝑖𝑜</m:t>
                        </m:r>
                      </m:sub>
                    </m:sSub>
                  </m:oMath>
                </a14:m>
                <a:r>
                  <a:rPr lang="en-US" dirty="0"/>
                  <a:t> decreases with water recovery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DEFE8A0-4D1E-552F-CB70-E731BD01A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32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2264"/>
            <a:ext cx="11582400" cy="6858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84FF0FA-BF41-AFEF-1D96-6180F26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22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EFE8A0-4D1E-552F-CB70-E731BD01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631"/>
            <a:ext cx="10515600" cy="4351338"/>
          </a:xfrm>
        </p:spPr>
        <p:txBody>
          <a:bodyPr/>
          <a:lstStyle/>
          <a:p>
            <a:r>
              <a:rPr lang="en-US" dirty="0"/>
              <a:t>Water recovery is pushed to the upper limit that the model can resolve (30% for Jet-A and 17% for H2)</a:t>
            </a:r>
          </a:p>
          <a:p>
            <a:r>
              <a:rPr lang="en-US" dirty="0"/>
              <a:t>Water recovery results in significant efficiency improvements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26C0A-1965-9323-0C2D-B6E79E6C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543300"/>
            <a:ext cx="7315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63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Computational Tools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Water Recovery and Propulsion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Propulsion Optimization Problem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Results and Discussion</a:t>
            </a:r>
          </a:p>
          <a:p>
            <a:r>
              <a:rPr lang="en-US" dirty="0"/>
              <a:t>Condenser Design Space Sweep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D7F0E-F56B-6091-FCCD-E638EA16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3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8CF2AE-A3E1-3987-F501-C8AFD59B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47" y="1498600"/>
            <a:ext cx="8429933" cy="4484864"/>
          </a:xfrm>
        </p:spPr>
        <p:txBody>
          <a:bodyPr/>
          <a:lstStyle/>
          <a:p>
            <a:r>
              <a:rPr lang="en-US" dirty="0"/>
              <a:t>The model assumes no pressure loss during vapor recovery</a:t>
            </a:r>
          </a:p>
          <a:p>
            <a:r>
              <a:rPr lang="en-US" dirty="0"/>
              <a:t>We performed a study to explore the design space of an exhaust water condenser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Condenser Design Space Sweep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3F64404C-B211-539B-84AC-4C03AA45C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8"/>
          <a:stretch/>
        </p:blipFill>
        <p:spPr>
          <a:xfrm>
            <a:off x="8429933" y="1050060"/>
            <a:ext cx="3454220" cy="4933404"/>
          </a:xfrm>
          <a:prstGeom prst="rect">
            <a:avLst/>
          </a:prstGeom>
          <a:noFill/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7ABBC2D-83A3-F0A6-71EA-59154E3A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59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573E3BA-C683-766E-AC6C-B356D1E8F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681" y="2510655"/>
            <a:ext cx="5492319" cy="3661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Condenser Design Space Sweep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EC533-690F-2663-9038-3B7C5095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61"/>
            <a:ext cx="10515600" cy="4351338"/>
          </a:xfrm>
        </p:spPr>
        <p:txBody>
          <a:bodyPr/>
          <a:lstStyle/>
          <a:p>
            <a:r>
              <a:rPr lang="en-US" dirty="0"/>
              <a:t>The relative pressure drop in the exhaust stream was varied</a:t>
            </a:r>
          </a:p>
          <a:p>
            <a:r>
              <a:rPr lang="en-US" dirty="0"/>
              <a:t>Maximum performance benefits up to ~16% pressure drop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34295B2-098C-BB2F-6A66-C38379ED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AEE22-581D-0817-4A28-83421145C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0655"/>
            <a:ext cx="5492319" cy="36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25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u="sng" dirty="0"/>
              <a:t>developed</a:t>
            </a:r>
            <a:r>
              <a:rPr lang="en-US" dirty="0"/>
              <a:t> a novel closed-loop water recovery system and implemented it in a N+3 turbofan engine</a:t>
            </a:r>
          </a:p>
          <a:p>
            <a:r>
              <a:rPr lang="en-US" dirty="0"/>
              <a:t>We </a:t>
            </a:r>
            <a:r>
              <a:rPr lang="en-US" u="sng" dirty="0"/>
              <a:t>successfully</a:t>
            </a:r>
            <a:r>
              <a:rPr lang="en-US" dirty="0"/>
              <a:t> optimized the engine performance with Jet-A and hydrogen with water recovery</a:t>
            </a:r>
          </a:p>
          <a:p>
            <a:r>
              <a:rPr lang="en-US" dirty="0"/>
              <a:t>We </a:t>
            </a:r>
            <a:r>
              <a:rPr lang="en-US" u="sng" dirty="0"/>
              <a:t>presented</a:t>
            </a:r>
            <a:r>
              <a:rPr lang="en-US" dirty="0"/>
              <a:t> the feasible design space to guide the design of a condenser to be used in this engine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E26D1-18BD-43E8-2F51-18A956C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09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FFFDDD-0E5A-1AF1-5C02-8366DCCF6582}"/>
              </a:ext>
            </a:extLst>
          </p:cNvPr>
          <p:cNvSpPr txBox="1">
            <a:spLocks/>
          </p:cNvSpPr>
          <p:nvPr/>
        </p:nvSpPr>
        <p:spPr>
          <a:xfrm>
            <a:off x="3268133" y="622765"/>
            <a:ext cx="4179148" cy="650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at Aviation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0F673-6EB5-71BA-43DC-3F370ACC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25" y="444828"/>
            <a:ext cx="2657817" cy="10067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17C68C-40E6-B0EA-436D-E5D03560C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1712328"/>
            <a:ext cx="3782598" cy="4918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0C0A8-75B8-84CB-AF60-59B0DBEF417C}"/>
              </a:ext>
            </a:extLst>
          </p:cNvPr>
          <p:cNvSpPr txBox="1"/>
          <p:nvPr/>
        </p:nvSpPr>
        <p:spPr>
          <a:xfrm>
            <a:off x="304801" y="6235235"/>
            <a:ext cx="368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https://mdobook.github.io</a:t>
            </a:r>
            <a:endParaRPr lang="en-US" sz="2400" dirty="0">
              <a:solidFill>
                <a:schemeClr val="bg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C8ADD-7345-3EDE-5A99-2A0ABF3B25EF}"/>
              </a:ext>
            </a:extLst>
          </p:cNvPr>
          <p:cNvSpPr txBox="1"/>
          <p:nvPr/>
        </p:nvSpPr>
        <p:spPr>
          <a:xfrm>
            <a:off x="4157953" y="1712328"/>
            <a:ext cx="80340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Alasdair C. Gray</a:t>
            </a:r>
            <a:r>
              <a:rPr lang="en-US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“Geometrically Nonlinear High-fidelity </a:t>
            </a:r>
            <a:r>
              <a:rPr lang="en-US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Aerostructural</a:t>
            </a:r>
            <a:r>
              <a:rPr lang="en-US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Optimization Including Geometric Design Variables”, </a:t>
            </a:r>
            <a:r>
              <a:rPr lang="en-US" dirty="0">
                <a:solidFill>
                  <a:schemeClr val="accent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MDO-02, Aeroelastic and Aero-Structures Optimization</a:t>
            </a:r>
            <a:endParaRPr lang="en-US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Eytan</a:t>
            </a:r>
            <a:r>
              <a:rPr lang="en-US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Adler</a:t>
            </a:r>
            <a:r>
              <a:rPr lang="en-US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“Blended wing body configuration for hydrogen-powered aviation”, </a:t>
            </a:r>
            <a:r>
              <a:rPr lang="en-US" dirty="0">
                <a:solidFill>
                  <a:schemeClr val="accent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Aircraft Design Optimization II</a:t>
            </a:r>
            <a:endParaRPr lang="en-US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Hannah </a:t>
            </a:r>
            <a:r>
              <a:rPr lang="en-US" b="1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Hajdik</a:t>
            </a:r>
            <a:r>
              <a:rPr lang="en-US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“Combined systems packaging and aerodynamic shape optimization of a full aircraft configuration”, </a:t>
            </a:r>
            <a:r>
              <a:rPr lang="en-US" dirty="0">
                <a:solidFill>
                  <a:schemeClr val="accent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MDO-04, Aerodynamic Design and Shape Optimization III</a:t>
            </a:r>
            <a:endParaRPr lang="en-US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Bernardo </a:t>
            </a:r>
            <a:r>
              <a:rPr lang="en-US" b="1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Pacini</a:t>
            </a:r>
            <a:r>
              <a:rPr lang="en-US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“Towards Mixed-Fidelity Aero-Structural-Acoustic Optimization for Urban Air Mobility Vehicle Design”, </a:t>
            </a:r>
            <a:r>
              <a:rPr lang="en-US" dirty="0">
                <a:solidFill>
                  <a:schemeClr val="accent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MDO-09, Aircraft Design Optimization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Sabet</a:t>
            </a:r>
            <a:r>
              <a:rPr lang="en-US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</a:t>
            </a:r>
            <a:r>
              <a:rPr lang="en-US" b="1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Seraj</a:t>
            </a:r>
            <a:r>
              <a:rPr lang="en-US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</a:t>
            </a:r>
            <a:r>
              <a:rPr lang="en-US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“Minimum Trim Drag for a Three-Surface Supersonic Transport Aircraft”</a:t>
            </a:r>
            <a:r>
              <a:rPr lang="en-US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MDO-03, Aerodynamic Design and Shape Optimization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M. A. </a:t>
            </a:r>
            <a:r>
              <a:rPr lang="en-US" b="1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Saja</a:t>
            </a:r>
            <a:r>
              <a:rPr lang="en-US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Abdul-</a:t>
            </a:r>
            <a:r>
              <a:rPr lang="en-US" b="1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Kaiyoom</a:t>
            </a:r>
            <a:r>
              <a:rPr lang="en-US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“RANS-Based Multipoint Aeropropulsive Design Optimization of an Over-Wing Nacelle Configuration”,</a:t>
            </a:r>
            <a:r>
              <a:rPr lang="en-US" dirty="0">
                <a:solidFill>
                  <a:schemeClr val="accent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MDO-04, Aerodynamic Design and Shape Optimization III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Alex </a:t>
            </a:r>
            <a:r>
              <a:rPr lang="en-US" b="1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Kleb</a:t>
            </a:r>
            <a:r>
              <a:rPr lang="en-US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“Extension of a Viscous Cartesian Cut-Cell Solver to the Compressible RANS Equations”,</a:t>
            </a:r>
            <a:r>
              <a:rPr lang="en-US" dirty="0">
                <a:solidFill>
                  <a:schemeClr val="accent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CFD-17, CFD-APA III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1C243-DDD8-E5B1-6285-471E5902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3"/>
    </mc:Choice>
    <mc:Fallback xmlns="">
      <p:transition spd="slow" advTm="2069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0322-F6B7-AE60-6E41-A0AF3D05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165" y="2905443"/>
            <a:ext cx="4725670" cy="1047115"/>
          </a:xfrm>
        </p:spPr>
        <p:txBody>
          <a:bodyPr anchor="ctr"/>
          <a:lstStyle/>
          <a:p>
            <a:r>
              <a:rPr lang="en-US" dirty="0">
                <a:solidFill>
                  <a:schemeClr val="accent1"/>
                </a:solidFill>
              </a:rPr>
              <a:t>Backup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80400-735A-3A63-9293-47A94AFD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25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A652-241D-2CC8-9825-A32D9CFA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D8DB3-3EED-B0F9-9DFB-2324015D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29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FE035-82A0-BB56-3A83-9E5ED6CC9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894" y="420301"/>
            <a:ext cx="7527942" cy="5756662"/>
          </a:xfrm>
          <a:noFill/>
        </p:spPr>
      </p:pic>
    </p:spTree>
    <p:extLst>
      <p:ext uri="{BB962C8B-B14F-4D97-AF65-F5344CB8AC3E}">
        <p14:creationId xmlns:p14="http://schemas.microsoft.com/office/powerpoint/2010/main" val="245070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hydrogen?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turbofan engines can run off hydrogen with limited modifications</a:t>
            </a:r>
          </a:p>
          <a:p>
            <a:r>
              <a:rPr lang="en-US" dirty="0"/>
              <a:t>Hydrogen eliminates carbon emissions with water being the main by-product of combustion</a:t>
            </a:r>
          </a:p>
        </p:txBody>
      </p:sp>
      <p:pic>
        <p:nvPicPr>
          <p:cNvPr id="2050" name="Picture 2" descr="Will green aviation be powered by hydrogen?">
            <a:extLst>
              <a:ext uri="{FF2B5EF4-FFF2-40B4-BE49-F238E27FC236}">
                <a16:creationId xmlns:a16="http://schemas.microsoft.com/office/drawing/2014/main" id="{D86932CE-C8D7-1698-F6C4-26A85D0C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41" y="3420210"/>
            <a:ext cx="5137212" cy="256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FAB4B-58C5-2CA3-9913-F7459CBE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04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A652-241D-2CC8-9825-A32D9CFA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D8DB3-3EED-B0F9-9DFB-2324015D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52E4-A76D-C640-BD56-9E95D5238B65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25D57-9B1F-7AAB-88A7-3F70ADF7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9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water recovery?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Hydrogen-powered engines present a few technological obstacles to being a replacement for Jet-A fuel</a:t>
            </a:r>
          </a:p>
          <a:p>
            <a:r>
              <a:rPr lang="en-US" dirty="0"/>
              <a:t>Hydrogen tanks need to be stronger and more insulated to keep hydrogen in liquid form, potentially increasing weight</a:t>
            </a:r>
          </a:p>
          <a:p>
            <a:r>
              <a:rPr lang="en-US" dirty="0"/>
              <a:t>Using water recirculation can potentially offset these negative effects by increasing efficiency and thrust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95C9E-2B75-0A84-7212-5937D833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2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Computational Tools</a:t>
            </a:r>
          </a:p>
          <a:p>
            <a:r>
              <a:rPr lang="en-US" dirty="0"/>
              <a:t>Water Recovery and Propulsion Model</a:t>
            </a:r>
          </a:p>
          <a:p>
            <a:r>
              <a:rPr lang="en-US" dirty="0"/>
              <a:t>Propulsion Optimization Problem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Condenser Design Space Sweep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D7F0E-F56B-6091-FCCD-E638EA16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6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Computational Tools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Water Recovery and Propulsion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Propulsion Optimization Problem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Results and Discussion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D7F0E-F56B-6091-FCCD-E638EA16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6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MDAO Logo">
            <a:extLst>
              <a:ext uri="{FF2B5EF4-FFF2-40B4-BE49-F238E27FC236}">
                <a16:creationId xmlns:a16="http://schemas.microsoft.com/office/drawing/2014/main" id="{E3B34A66-832A-0757-AFCD-874B560F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659" y="4075182"/>
            <a:ext cx="7764682" cy="183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F3953-A1FE-E3F6-AE77-CFC48C58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DD536-0CA5-296E-3005-BE74967F8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92727"/>
            <a:ext cx="4453496" cy="242405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2F3E62D-F885-D2C5-F201-F738B16FF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5679" y="1278103"/>
            <a:ext cx="4630466" cy="1253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C2BCCE-A44D-21F7-68E6-4D91ED7746A1}"/>
              </a:ext>
            </a:extLst>
          </p:cNvPr>
          <p:cNvSpPr txBox="1"/>
          <p:nvPr/>
        </p:nvSpPr>
        <p:spPr>
          <a:xfrm>
            <a:off x="3134221" y="3198167"/>
            <a:ext cx="123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pyCycle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518C-6800-FFEF-96BA-70679A88E04F}"/>
              </a:ext>
            </a:extLst>
          </p:cNvPr>
          <p:cNvSpPr txBox="1"/>
          <p:nvPr/>
        </p:nvSpPr>
        <p:spPr>
          <a:xfrm>
            <a:off x="8484385" y="3116782"/>
            <a:ext cx="123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SNOPT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292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Computational Tools</a:t>
            </a:r>
          </a:p>
          <a:p>
            <a:r>
              <a:rPr lang="en-US" dirty="0"/>
              <a:t>Water Recovery and Propulsion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Propulsion Optimization Problem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Results and Discussion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D7F0E-F56B-6091-FCCD-E638EA16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2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EFCAC-3875-CD50-B285-A42A358D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49" y="1498600"/>
            <a:ext cx="5908865" cy="4484864"/>
          </a:xfrm>
        </p:spPr>
        <p:txBody>
          <a:bodyPr/>
          <a:lstStyle/>
          <a:p>
            <a:r>
              <a:rPr lang="en-US" dirty="0"/>
              <a:t>An injector component was created in </a:t>
            </a:r>
            <a:r>
              <a:rPr lang="en-US" dirty="0" err="1"/>
              <a:t>pyCycle</a:t>
            </a:r>
            <a:endParaRPr lang="en-US" dirty="0"/>
          </a:p>
          <a:p>
            <a:r>
              <a:rPr lang="en-US" dirty="0"/>
              <a:t>Injects a water flow rate and uses CEA to find the new equilibrium </a:t>
            </a:r>
            <a:r>
              <a:rPr lang="en-US" dirty="0" err="1"/>
              <a:t>componsition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Recovery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917EB-FB22-64A5-0935-F34A73C6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13" y="1498601"/>
            <a:ext cx="5730571" cy="3390271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B28F181-BF4F-BC70-91D5-C5004043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219200" cy="2286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800"/>
                </a:spcAft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01678"/>
      </p:ext>
    </p:extLst>
  </p:cSld>
  <p:clrMapOvr>
    <a:masterClrMapping/>
  </p:clrMapOvr>
</p:sld>
</file>

<file path=ppt/theme/theme1.xml><?xml version="1.0" encoding="utf-8"?>
<a:theme xmlns:a="http://schemas.openxmlformats.org/drawingml/2006/main" name="9.3.1_ICAS2022_0390_LAMKIN">
  <a:themeElements>
    <a:clrScheme name="MDO Lab">
      <a:dk1>
        <a:srgbClr val="000000"/>
      </a:dk1>
      <a:lt1>
        <a:srgbClr val="FFFFFF"/>
      </a:lt1>
      <a:dk2>
        <a:srgbClr val="2C2C2C"/>
      </a:dk2>
      <a:lt2>
        <a:srgbClr val="FFFFFF"/>
      </a:lt2>
      <a:accent1>
        <a:srgbClr val="0DAAEF"/>
      </a:accent1>
      <a:accent2>
        <a:srgbClr val="023368"/>
      </a:accent2>
      <a:accent3>
        <a:srgbClr val="011A34"/>
      </a:accent3>
      <a:accent4>
        <a:srgbClr val="000000"/>
      </a:accent4>
      <a:accent5>
        <a:srgbClr val="2C2C2C"/>
      </a:accent5>
      <a:accent6>
        <a:srgbClr val="595758"/>
      </a:accent6>
      <a:hlink>
        <a:srgbClr val="ADABAC"/>
      </a:hlink>
      <a:folHlink>
        <a:srgbClr val="0233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9.3.1_ICAS2022_0390_LAMKIN</Template>
  <TotalTime>17028</TotalTime>
  <Words>1137</Words>
  <Application>Microsoft Macintosh PowerPoint</Application>
  <PresentationFormat>Widescreen</PresentationFormat>
  <Paragraphs>171</Paragraphs>
  <Slides>30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CMU Bright Roman</vt:lpstr>
      <vt:lpstr>CMU Bright Roman</vt:lpstr>
      <vt:lpstr>Helvetica</vt:lpstr>
      <vt:lpstr>Wingdings</vt:lpstr>
      <vt:lpstr>9.3.1_ICAS2022_0390_LAMKIN</vt:lpstr>
      <vt:lpstr>Comparing Hydrogen and Jet-A for an N+3 Turbofan with Water Recirculation using Gradient-Based Optimization</vt:lpstr>
      <vt:lpstr>Motivation</vt:lpstr>
      <vt:lpstr>Why hydrogen?</vt:lpstr>
      <vt:lpstr>Why water recovery?</vt:lpstr>
      <vt:lpstr>Presentation Roadmap</vt:lpstr>
      <vt:lpstr>Presentation Roadmap</vt:lpstr>
      <vt:lpstr>PowerPoint Presentation</vt:lpstr>
      <vt:lpstr>Presentation Roadmap</vt:lpstr>
      <vt:lpstr>Water Recovery Model</vt:lpstr>
      <vt:lpstr>Water Recovery Model</vt:lpstr>
      <vt:lpstr>Water Recovery Model</vt:lpstr>
      <vt:lpstr>Propulsion Model</vt:lpstr>
      <vt:lpstr>Propulsion Model</vt:lpstr>
      <vt:lpstr>Optimization Problem</vt:lpstr>
      <vt:lpstr>Presentation Roadmap</vt:lpstr>
      <vt:lpstr>Optimization Problem</vt:lpstr>
      <vt:lpstr>Presentation Roadmap</vt:lpstr>
      <vt:lpstr>Results</vt:lpstr>
      <vt:lpstr>Results</vt:lpstr>
      <vt:lpstr>Results</vt:lpstr>
      <vt:lpstr>Results</vt:lpstr>
      <vt:lpstr>Results</vt:lpstr>
      <vt:lpstr>Presentation Roadmap</vt:lpstr>
      <vt:lpstr>Condenser Design Space Sweep</vt:lpstr>
      <vt:lpstr>Condenser Design Space Sweep</vt:lpstr>
      <vt:lpstr>Summary</vt:lpstr>
      <vt:lpstr>PowerPoint Presentation</vt:lpstr>
      <vt:lpstr>Backup Slides</vt:lpstr>
      <vt:lpstr>Full MDA</vt:lpstr>
      <vt:lpstr>Full MDA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Lamkin, Andrew</dc:creator>
  <cp:lastModifiedBy>Atma, Peter</cp:lastModifiedBy>
  <cp:revision>39</cp:revision>
  <dcterms:created xsi:type="dcterms:W3CDTF">2022-10-10T15:04:36Z</dcterms:created>
  <dcterms:modified xsi:type="dcterms:W3CDTF">2023-05-10T05:30:26Z</dcterms:modified>
</cp:coreProperties>
</file>