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256" r:id="rId2"/>
    <p:sldId id="258" r:id="rId3"/>
    <p:sldId id="290" r:id="rId4"/>
    <p:sldId id="289" r:id="rId5"/>
    <p:sldId id="257" r:id="rId6"/>
    <p:sldId id="273" r:id="rId7"/>
    <p:sldId id="272" r:id="rId8"/>
    <p:sldId id="274" r:id="rId9"/>
    <p:sldId id="268" r:id="rId10"/>
    <p:sldId id="261" r:id="rId11"/>
    <p:sldId id="269" r:id="rId12"/>
    <p:sldId id="270" r:id="rId13"/>
    <p:sldId id="262" r:id="rId14"/>
    <p:sldId id="260" r:id="rId15"/>
    <p:sldId id="279" r:id="rId16"/>
    <p:sldId id="280" r:id="rId17"/>
    <p:sldId id="265" r:id="rId18"/>
    <p:sldId id="264" r:id="rId19"/>
    <p:sldId id="266" r:id="rId20"/>
    <p:sldId id="267" r:id="rId21"/>
    <p:sldId id="283" r:id="rId22"/>
    <p:sldId id="282" r:id="rId23"/>
    <p:sldId id="284" r:id="rId24"/>
    <p:sldId id="285" r:id="rId25"/>
    <p:sldId id="286" r:id="rId26"/>
    <p:sldId id="292" r:id="rId27"/>
    <p:sldId id="275" r:id="rId28"/>
    <p:sldId id="277" r:id="rId29"/>
    <p:sldId id="276" r:id="rId30"/>
    <p:sldId id="278" r:id="rId31"/>
    <p:sldId id="291" r:id="rId32"/>
    <p:sldId id="271" r:id="rId33"/>
    <p:sldId id="263" r:id="rId34"/>
    <p:sldId id="294" r:id="rId35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DFB342A-476A-46A3-9EE5-96E22A205FC9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40BBF1AC-EB49-4D0B-B59C-0A07C72E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84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49F7-26AF-4E2D-8EC3-1FC5D556D6D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E746-A430-4C93-9DB5-076355B6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7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49F7-26AF-4E2D-8EC3-1FC5D556D6D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E746-A430-4C93-9DB5-076355B6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3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49F7-26AF-4E2D-8EC3-1FC5D556D6D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E746-A430-4C93-9DB5-076355B6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6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49F7-26AF-4E2D-8EC3-1FC5D556D6D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E746-A430-4C93-9DB5-076355B6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49F7-26AF-4E2D-8EC3-1FC5D556D6D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E746-A430-4C93-9DB5-076355B6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3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49F7-26AF-4E2D-8EC3-1FC5D556D6D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E746-A430-4C93-9DB5-076355B6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9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49F7-26AF-4E2D-8EC3-1FC5D556D6D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E746-A430-4C93-9DB5-076355B6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49F7-26AF-4E2D-8EC3-1FC5D556D6D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E746-A430-4C93-9DB5-076355B6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49F7-26AF-4E2D-8EC3-1FC5D556D6D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E746-A430-4C93-9DB5-076355B6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9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49F7-26AF-4E2D-8EC3-1FC5D556D6D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E746-A430-4C93-9DB5-076355B6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1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49F7-26AF-4E2D-8EC3-1FC5D556D6D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E746-A430-4C93-9DB5-076355B6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9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249F7-26AF-4E2D-8EC3-1FC5D556D6D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EE746-A430-4C93-9DB5-076355B6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75597"/>
            <a:ext cx="9144000" cy="62528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5988"/>
            <a:ext cx="9144000" cy="86118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Volcanoes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8742"/>
            <a:ext cx="9144000" cy="67454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By: Patrick Mason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2101" y="0"/>
            <a:ext cx="11625776" cy="51581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Define Variables, Feature layers, and Fields Names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482952"/>
            <a:ext cx="10785230" cy="637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8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19" y="10899"/>
            <a:ext cx="10515600" cy="49598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Make Feature Layers and </a:t>
            </a:r>
            <a:r>
              <a:rPr lang="en-US" sz="3200" b="1" smtClean="0"/>
              <a:t>Select </a:t>
            </a:r>
            <a:r>
              <a:rPr lang="en-US" sz="3200" b="1" smtClean="0"/>
              <a:t>Analysis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487072"/>
            <a:ext cx="8550454" cy="637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800"/>
            <a:ext cx="10515600" cy="59046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Make Multiple Buffer Rings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2344705"/>
            <a:ext cx="11769970" cy="216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38" y="136099"/>
            <a:ext cx="11607662" cy="6533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341" y="3171268"/>
            <a:ext cx="11135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These values are set with the Default Values, but the User can change the parameters to whatever they choose.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3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3117" y="147076"/>
            <a:ext cx="10515600" cy="64774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Volcano Script Running inside </a:t>
            </a:r>
            <a:r>
              <a:rPr lang="en-US" b="1" dirty="0" err="1" smtClean="0"/>
              <a:t>ArcMAP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0" y="959475"/>
            <a:ext cx="11878280" cy="493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22809"/>
            <a:ext cx="6096002" cy="681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25" y="231930"/>
            <a:ext cx="9697330" cy="66260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20725" y="5773985"/>
            <a:ext cx="6982265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using the script instead of model from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ModelBuilder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Cities (Seattle and Portland) most in danger of volcanoes (Mount Saint Helens and Mount Rainer) since 1980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Volcano_Danger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01482"/>
          </a:xfrm>
        </p:spPr>
        <p:txBody>
          <a:bodyPr/>
          <a:lstStyle/>
          <a:p>
            <a:r>
              <a:rPr lang="en-US" dirty="0" smtClean="0"/>
              <a:t>20 records total with “KNOWN_ERUP” &gt; 10 (Default)</a:t>
            </a:r>
          </a:p>
          <a:p>
            <a:endParaRPr lang="en-US" dirty="0"/>
          </a:p>
          <a:p>
            <a:r>
              <a:rPr lang="en-US" dirty="0" smtClean="0"/>
              <a:t>Sort Ascending by KNOWN_ERUP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" y="101701"/>
            <a:ext cx="11741834" cy="665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5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City_Pop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91993"/>
          </a:xfrm>
        </p:spPr>
        <p:txBody>
          <a:bodyPr/>
          <a:lstStyle/>
          <a:p>
            <a:r>
              <a:rPr lang="en-US" dirty="0" smtClean="0"/>
              <a:t>57 records total with “POP2000” &gt; 300000  (Default)</a:t>
            </a:r>
          </a:p>
          <a:p>
            <a:endParaRPr lang="en-US" dirty="0"/>
          </a:p>
          <a:p>
            <a:r>
              <a:rPr lang="en-US" dirty="0" smtClean="0"/>
              <a:t>Sort Ascending by POP2000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2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Geographic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r>
              <a:rPr lang="en-US" dirty="0"/>
              <a:t>Description: Model that ascertains multiple buffer zones for </a:t>
            </a:r>
            <a:r>
              <a:rPr lang="en-US" dirty="0" smtClean="0"/>
              <a:t>active </a:t>
            </a:r>
            <a:r>
              <a:rPr lang="en-US" dirty="0"/>
              <a:t>volcanos in the United States that are most likely to erupt </a:t>
            </a:r>
            <a:r>
              <a:rPr lang="en-US" dirty="0" smtClean="0"/>
              <a:t>near </a:t>
            </a:r>
            <a:r>
              <a:rPr lang="en-US" dirty="0"/>
              <a:t>cities with large populations (we are using 300,000 or over but </a:t>
            </a:r>
            <a:r>
              <a:rPr lang="en-US" dirty="0" smtClean="0"/>
              <a:t>the </a:t>
            </a:r>
            <a:r>
              <a:rPr lang="en-US" dirty="0"/>
              <a:t>user may specify a different population amount). </a:t>
            </a:r>
          </a:p>
        </p:txBody>
      </p:sp>
    </p:spTree>
    <p:extLst>
      <p:ext uri="{BB962C8B-B14F-4D97-AF65-F5344CB8AC3E}">
        <p14:creationId xmlns:p14="http://schemas.microsoft.com/office/powerpoint/2010/main" val="9079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20" y="0"/>
            <a:ext cx="6227300" cy="105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Volcano_Buff_n</a:t>
            </a:r>
            <a:r>
              <a:rPr lang="en-US" dirty="0"/>
              <a:t>_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91993"/>
          </a:xfrm>
        </p:spPr>
        <p:txBody>
          <a:bodyPr/>
          <a:lstStyle/>
          <a:p>
            <a:r>
              <a:rPr lang="en-US" dirty="0" smtClean="0"/>
              <a:t>4 records total with 10, 20, 30, 40 Miles (Default)</a:t>
            </a:r>
          </a:p>
          <a:p>
            <a:endParaRPr lang="en-US" dirty="0"/>
          </a:p>
          <a:p>
            <a:r>
              <a:rPr lang="en-US" dirty="0" smtClean="0"/>
              <a:t>Sort Ascending by POP2000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" y="1556028"/>
            <a:ext cx="11648050" cy="380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" y="178333"/>
            <a:ext cx="10672690" cy="65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3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" y="640080"/>
            <a:ext cx="1217331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2" y="98474"/>
            <a:ext cx="7099494" cy="663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0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67" y="205670"/>
            <a:ext cx="9462866" cy="64466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64567" y="5591105"/>
            <a:ext cx="6982265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using the script instead of model from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ModelBuilder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Cities (Seattle and Portland) most in danger of volcanoes (Mount Saint 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Helens)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1980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82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Volcano_Danger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01482"/>
          </a:xfrm>
        </p:spPr>
        <p:txBody>
          <a:bodyPr/>
          <a:lstStyle/>
          <a:p>
            <a:r>
              <a:rPr lang="en-US" dirty="0" smtClean="0"/>
              <a:t>14 records total with “KNOWN_ERUP” &gt; 12 (User)</a:t>
            </a:r>
          </a:p>
          <a:p>
            <a:endParaRPr lang="en-US" dirty="0"/>
          </a:p>
          <a:p>
            <a:r>
              <a:rPr lang="en-US" dirty="0" smtClean="0"/>
              <a:t>Sort Ascending by KNOWN_ERUP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8" y="381369"/>
            <a:ext cx="11713696" cy="612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City_Pop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91993"/>
          </a:xfrm>
        </p:spPr>
        <p:txBody>
          <a:bodyPr/>
          <a:lstStyle/>
          <a:p>
            <a:r>
              <a:rPr lang="en-US" dirty="0" smtClean="0"/>
              <a:t>29 records total with “POP2000” &gt; 500000  (User)</a:t>
            </a:r>
          </a:p>
          <a:p>
            <a:endParaRPr lang="en-US" dirty="0"/>
          </a:p>
          <a:p>
            <a:r>
              <a:rPr lang="en-US" dirty="0" smtClean="0"/>
              <a:t>Sort Ascending by POP2000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6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3116"/>
            <a:ext cx="10515600" cy="704020"/>
          </a:xfrm>
        </p:spPr>
        <p:txBody>
          <a:bodyPr/>
          <a:lstStyle/>
          <a:p>
            <a:pPr algn="ctr"/>
            <a:r>
              <a:rPr lang="en-US" b="1" dirty="0" smtClean="0"/>
              <a:t>Viscosity of Volcanoes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716258" y="4185139"/>
            <a:ext cx="91721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High viscosity lavas </a:t>
            </a:r>
            <a:r>
              <a:rPr lang="en-US" dirty="0"/>
              <a:t>flow slowly and </a:t>
            </a:r>
            <a:r>
              <a:rPr lang="en-US" dirty="0" smtClean="0"/>
              <a:t>cover </a:t>
            </a:r>
            <a:r>
              <a:rPr lang="en-US" dirty="0"/>
              <a:t>small areas.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High viscosity lavas </a:t>
            </a:r>
            <a:r>
              <a:rPr lang="en-US" dirty="0"/>
              <a:t>have </a:t>
            </a:r>
            <a:r>
              <a:rPr lang="en-US" dirty="0" smtClean="0"/>
              <a:t>gas pressure </a:t>
            </a:r>
            <a:r>
              <a:rPr lang="en-US" dirty="0"/>
              <a:t>build </a:t>
            </a:r>
            <a:r>
              <a:rPr lang="en-US" dirty="0" smtClean="0"/>
              <a:t>up =  </a:t>
            </a:r>
            <a:r>
              <a:rPr lang="en-US" dirty="0"/>
              <a:t>violent </a:t>
            </a:r>
            <a:r>
              <a:rPr lang="en-US" dirty="0" smtClean="0"/>
              <a:t>eruptions.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C000"/>
                </a:solidFill>
              </a:rPr>
              <a:t>Low </a:t>
            </a:r>
            <a:r>
              <a:rPr lang="en-US" b="1" dirty="0">
                <a:solidFill>
                  <a:srgbClr val="FFC000"/>
                </a:solidFill>
              </a:rPr>
              <a:t>viscosity </a:t>
            </a:r>
            <a:r>
              <a:rPr lang="en-US" b="1" dirty="0" smtClean="0">
                <a:solidFill>
                  <a:srgbClr val="FFC000"/>
                </a:solidFill>
              </a:rPr>
              <a:t>lavas </a:t>
            </a:r>
            <a:r>
              <a:rPr lang="en-US" dirty="0"/>
              <a:t>flow more rapidly and </a:t>
            </a:r>
            <a:r>
              <a:rPr lang="en-US" dirty="0" smtClean="0"/>
              <a:t>cover many miles.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</a:rPr>
              <a:t>Low viscosity </a:t>
            </a:r>
            <a:r>
              <a:rPr lang="en-US" b="1" dirty="0" smtClean="0">
                <a:solidFill>
                  <a:srgbClr val="FFC000"/>
                </a:solidFill>
              </a:rPr>
              <a:t>lavas </a:t>
            </a:r>
            <a:r>
              <a:rPr lang="en-US" dirty="0" smtClean="0"/>
              <a:t>allow </a:t>
            </a:r>
            <a:r>
              <a:rPr lang="en-US" dirty="0"/>
              <a:t>gases to </a:t>
            </a:r>
            <a:r>
              <a:rPr lang="en-US" dirty="0" smtClean="0"/>
              <a:t>escape = less violent eruptions. </a:t>
            </a:r>
          </a:p>
          <a:p>
            <a:endParaRPr lang="en-US" dirty="0"/>
          </a:p>
          <a:p>
            <a:r>
              <a:rPr lang="en-US" b="1" dirty="0" smtClean="0"/>
              <a:t>Example: (Blowing </a:t>
            </a:r>
            <a:r>
              <a:rPr lang="en-US" b="1" dirty="0"/>
              <a:t>through a straw, it's easier to get water to bubble than a milk shake)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96" y="717136"/>
            <a:ext cx="8190008" cy="31159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6258" y="3815807"/>
            <a:ext cx="963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F0"/>
                </a:solidFill>
              </a:rPr>
              <a:t>http://www.earth.northwestern.edu/people/seth/202/lectures/Comp/magviscosity_web3.htm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54" y="-550159"/>
            <a:ext cx="5505156" cy="84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2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Volcano_Buff_n</a:t>
            </a:r>
            <a:r>
              <a:rPr lang="en-US" dirty="0"/>
              <a:t>_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435390"/>
          </a:xfrm>
        </p:spPr>
        <p:txBody>
          <a:bodyPr/>
          <a:lstStyle/>
          <a:p>
            <a:r>
              <a:rPr lang="en-US" dirty="0" smtClean="0"/>
              <a:t>4 records total with 5, 10, 15, and 20 Miles  (Default)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8" y="1463040"/>
            <a:ext cx="11781904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735" y="44148"/>
            <a:ext cx="4820530" cy="676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6296" y="1483667"/>
            <a:ext cx="6943119" cy="2976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GetParameterAsText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feature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Analysis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AddMessage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Buffer Rings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 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Lessons Learned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39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0" y="0"/>
            <a:ext cx="12013810" cy="63162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1184" y="6316284"/>
            <a:ext cx="966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http://www.explorevolcanoes.com/types-of-volcano.html</a:t>
            </a:r>
          </a:p>
        </p:txBody>
      </p:sp>
    </p:spTree>
    <p:extLst>
      <p:ext uri="{BB962C8B-B14F-4D97-AF65-F5344CB8AC3E}">
        <p14:creationId xmlns:p14="http://schemas.microsoft.com/office/powerpoint/2010/main" val="18493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8" y="488941"/>
            <a:ext cx="11891890" cy="627401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10065" y="80342"/>
            <a:ext cx="10515600" cy="4085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/>
              <a:t>ModelBuilder</a:t>
            </a:r>
            <a:r>
              <a:rPr lang="en-US" dirty="0" smtClean="0"/>
              <a:t> </a:t>
            </a:r>
            <a:r>
              <a:rPr lang="en-US" b="1" dirty="0" smtClean="0"/>
              <a:t>Project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376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32" y="270456"/>
            <a:ext cx="9610812" cy="658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0" y="0"/>
            <a:ext cx="10348385" cy="68606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551" y="0"/>
            <a:ext cx="5525449" cy="378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438" y="74648"/>
            <a:ext cx="6606242" cy="678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70338"/>
            <a:ext cx="11895014" cy="49237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Import Modules, Overwrite Outputs, and Set up Work Environment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67" y="1551904"/>
            <a:ext cx="10438866" cy="37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</TotalTime>
  <Words>366</Words>
  <Application>Microsoft Office PowerPoint</Application>
  <PresentationFormat>Widescreen</PresentationFormat>
  <Paragraphs>56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Office Theme</vt:lpstr>
      <vt:lpstr>Volcanoes</vt:lpstr>
      <vt:lpstr>Geographic Question</vt:lpstr>
      <vt:lpstr>Viscosity of Volcanoes </vt:lpstr>
      <vt:lpstr>PowerPoint Presentation</vt:lpstr>
      <vt:lpstr>ModelBuilder Project </vt:lpstr>
      <vt:lpstr>PowerPoint Presentation</vt:lpstr>
      <vt:lpstr>PowerPoint Presentation</vt:lpstr>
      <vt:lpstr>PowerPoint Presentation</vt:lpstr>
      <vt:lpstr>Import Modules, Overwrite Outputs, and Set up Work Environment</vt:lpstr>
      <vt:lpstr>Define Variables, Feature layers, and Fields Names</vt:lpstr>
      <vt:lpstr>Make Feature Layers and Select Analysis</vt:lpstr>
      <vt:lpstr>Make Multiple Buffer Rings</vt:lpstr>
      <vt:lpstr>PowerPoint Presentation</vt:lpstr>
      <vt:lpstr>Volcano Script Running inside ArcMAP</vt:lpstr>
      <vt:lpstr>PowerPoint Presentation</vt:lpstr>
      <vt:lpstr>PowerPoint Presentation</vt:lpstr>
      <vt:lpstr>Volcano_Danger Table</vt:lpstr>
      <vt:lpstr>PowerPoint Presentation</vt:lpstr>
      <vt:lpstr>City_Pop Table</vt:lpstr>
      <vt:lpstr>PowerPoint Presentation</vt:lpstr>
      <vt:lpstr>Volcano_Buff_n_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Volcano_Danger Table</vt:lpstr>
      <vt:lpstr>PowerPoint Presentation</vt:lpstr>
      <vt:lpstr>City_Pop Table</vt:lpstr>
      <vt:lpstr>PowerPoint Presentation</vt:lpstr>
      <vt:lpstr>Volcano_Buff_n_ Table</vt:lpstr>
      <vt:lpstr>PowerPoint Presentation</vt:lpstr>
      <vt:lpstr>PowerPoint Presentation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Volcanoes</dc:title>
  <dc:creator>Patrick Mason</dc:creator>
  <cp:lastModifiedBy>Patrick Mason</cp:lastModifiedBy>
  <cp:revision>84</cp:revision>
  <cp:lastPrinted>2016-05-08T00:25:45Z</cp:lastPrinted>
  <dcterms:created xsi:type="dcterms:W3CDTF">2016-05-02T22:26:17Z</dcterms:created>
  <dcterms:modified xsi:type="dcterms:W3CDTF">2016-05-10T00:06:17Z</dcterms:modified>
</cp:coreProperties>
</file>