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62" r:id="rId7"/>
    <p:sldId id="265" r:id="rId8"/>
    <p:sldId id="263" r:id="rId9"/>
    <p:sldId id="280" r:id="rId10"/>
    <p:sldId id="267" r:id="rId11"/>
    <p:sldId id="269" r:id="rId12"/>
    <p:sldId id="270" r:id="rId13"/>
    <p:sldId id="271" r:id="rId14"/>
    <p:sldId id="274" r:id="rId15"/>
    <p:sldId id="273" r:id="rId16"/>
    <p:sldId id="260" r:id="rId17"/>
    <p:sldId id="266" r:id="rId18"/>
    <p:sldId id="275" r:id="rId19"/>
    <p:sldId id="276" r:id="rId20"/>
    <p:sldId id="277" r:id="rId21"/>
    <p:sldId id="278" r:id="rId22"/>
    <p:sldId id="279" r:id="rId23"/>
    <p:sldId id="264" r:id="rId24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9">
          <p15:clr>
            <a:srgbClr val="A4A3A4"/>
          </p15:clr>
        </p15:guide>
        <p15:guide id="2" orient="horz" pos="120">
          <p15:clr>
            <a:srgbClr val="A4A3A4"/>
          </p15:clr>
        </p15:guide>
        <p15:guide id="3" orient="horz" pos="455">
          <p15:clr>
            <a:srgbClr val="A4A3A4"/>
          </p15:clr>
        </p15:guide>
        <p15:guide id="4" pos="51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en, Patrick A" initials="MPA" lastIdx="2" clrIdx="0">
    <p:extLst>
      <p:ext uri="{19B8F6BF-5375-455C-9EA6-DF929625EA0E}">
        <p15:presenceInfo xmlns:p15="http://schemas.microsoft.com/office/powerpoint/2012/main" userId="S-1-5-21-3987490726-4177353190-2268510570-1632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82"/>
    <a:srgbClr val="AA3621"/>
    <a:srgbClr val="C59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67838" autoAdjust="0"/>
  </p:normalViewPr>
  <p:slideViewPr>
    <p:cSldViewPr snapToGrid="0" snapToObjects="1" showGuides="1">
      <p:cViewPr varScale="1">
        <p:scale>
          <a:sx n="136" d="100"/>
          <a:sy n="136" d="100"/>
        </p:scale>
        <p:origin x="168" y="90"/>
      </p:cViewPr>
      <p:guideLst>
        <p:guide orient="horz" pos="3409"/>
        <p:guide orient="horz" pos="120"/>
        <p:guide orient="horz" pos="455"/>
        <p:guide pos="5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9A59A-4D3C-4C70-94A5-6BB8902769B0}" type="doc">
      <dgm:prSet loTypeId="urn:microsoft.com/office/officeart/2005/8/layout/radial6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944251A-9035-4573-8182-F381D5954251}">
      <dgm:prSet phldrT="[Text]"/>
      <dgm:spPr/>
      <dgm:t>
        <a:bodyPr/>
        <a:lstStyle/>
        <a:p>
          <a:r>
            <a:rPr lang="en-US" dirty="0" smtClean="0"/>
            <a:t>BKFS</a:t>
          </a:r>
          <a:endParaRPr lang="en-US" dirty="0"/>
        </a:p>
      </dgm:t>
    </dgm:pt>
    <dgm:pt modelId="{D3F87C67-F13A-4C8D-A713-B1BA8BDA71D1}" type="parTrans" cxnId="{C20E41C8-B36F-4891-959D-57D080A9B077}">
      <dgm:prSet/>
      <dgm:spPr/>
      <dgm:t>
        <a:bodyPr/>
        <a:lstStyle/>
        <a:p>
          <a:endParaRPr lang="en-US"/>
        </a:p>
      </dgm:t>
    </dgm:pt>
    <dgm:pt modelId="{8235D65B-5F59-4CA0-8B45-EA62E43C2647}" type="sibTrans" cxnId="{C20E41C8-B36F-4891-959D-57D080A9B077}">
      <dgm:prSet/>
      <dgm:spPr/>
      <dgm:t>
        <a:bodyPr/>
        <a:lstStyle/>
        <a:p>
          <a:endParaRPr lang="en-US"/>
        </a:p>
      </dgm:t>
    </dgm:pt>
    <dgm:pt modelId="{4843EEDE-87BC-4451-9AB2-02CCD6A1BB50}">
      <dgm:prSet phldrT="[Text]"/>
      <dgm:spPr/>
      <dgm:t>
        <a:bodyPr/>
        <a:lstStyle/>
        <a:p>
          <a:r>
            <a:rPr lang="en-US" dirty="0" smtClean="0"/>
            <a:t>Investors</a:t>
          </a:r>
          <a:endParaRPr lang="en-US" dirty="0"/>
        </a:p>
      </dgm:t>
    </dgm:pt>
    <dgm:pt modelId="{B906A57C-B60A-4181-B087-5169CEC1EB1B}" type="parTrans" cxnId="{BCFED49B-5FC5-49CC-ABD8-F60BB1E42A98}">
      <dgm:prSet/>
      <dgm:spPr/>
      <dgm:t>
        <a:bodyPr/>
        <a:lstStyle/>
        <a:p>
          <a:endParaRPr lang="en-US"/>
        </a:p>
      </dgm:t>
    </dgm:pt>
    <dgm:pt modelId="{635A7152-3D4A-422C-BD54-3957CE89C4F9}" type="sibTrans" cxnId="{BCFED49B-5FC5-49CC-ABD8-F60BB1E42A98}">
      <dgm:prSet/>
      <dgm:spPr/>
      <dgm:t>
        <a:bodyPr/>
        <a:lstStyle/>
        <a:p>
          <a:endParaRPr lang="en-US"/>
        </a:p>
      </dgm:t>
    </dgm:pt>
    <dgm:pt modelId="{7B53CD5B-9AD7-497C-B287-686BC20892E1}">
      <dgm:prSet phldrT="[Text]"/>
      <dgm:spPr/>
      <dgm:t>
        <a:bodyPr/>
        <a:lstStyle/>
        <a:p>
          <a:r>
            <a:rPr lang="en-US" dirty="0" smtClean="0"/>
            <a:t>Regulators</a:t>
          </a:r>
          <a:endParaRPr lang="en-US" dirty="0"/>
        </a:p>
      </dgm:t>
    </dgm:pt>
    <dgm:pt modelId="{5E03720E-C84A-412F-978B-BF12132EABB1}" type="parTrans" cxnId="{E42F29ED-09B3-4123-B429-947F4E03E23F}">
      <dgm:prSet/>
      <dgm:spPr/>
      <dgm:t>
        <a:bodyPr/>
        <a:lstStyle/>
        <a:p>
          <a:endParaRPr lang="en-US"/>
        </a:p>
      </dgm:t>
    </dgm:pt>
    <dgm:pt modelId="{0E30199E-903F-4DD8-B4F9-85C2B92BE42F}" type="sibTrans" cxnId="{E42F29ED-09B3-4123-B429-947F4E03E23F}">
      <dgm:prSet/>
      <dgm:spPr/>
      <dgm:t>
        <a:bodyPr/>
        <a:lstStyle/>
        <a:p>
          <a:endParaRPr lang="en-US"/>
        </a:p>
      </dgm:t>
    </dgm:pt>
    <dgm:pt modelId="{FC71BDE8-1B78-4E6F-A75C-1FE5DFE2EEF9}">
      <dgm:prSet phldrT="[Text]"/>
      <dgm:spPr/>
      <dgm:t>
        <a:bodyPr/>
        <a:lstStyle/>
        <a:p>
          <a:r>
            <a:rPr lang="en-US" dirty="0" smtClean="0"/>
            <a:t>Employees</a:t>
          </a:r>
          <a:endParaRPr lang="en-US" dirty="0"/>
        </a:p>
      </dgm:t>
    </dgm:pt>
    <dgm:pt modelId="{4268F42C-1FC0-4650-9EA2-188B620E92F2}" type="parTrans" cxnId="{3498ACF8-244E-4CF6-9449-F68E4F6F7D53}">
      <dgm:prSet/>
      <dgm:spPr/>
      <dgm:t>
        <a:bodyPr/>
        <a:lstStyle/>
        <a:p>
          <a:endParaRPr lang="en-US"/>
        </a:p>
      </dgm:t>
    </dgm:pt>
    <dgm:pt modelId="{3CFF1980-16D3-44CE-91A8-781211159847}" type="sibTrans" cxnId="{3498ACF8-244E-4CF6-9449-F68E4F6F7D53}">
      <dgm:prSet/>
      <dgm:spPr/>
      <dgm:t>
        <a:bodyPr/>
        <a:lstStyle/>
        <a:p>
          <a:endParaRPr lang="en-US"/>
        </a:p>
      </dgm:t>
    </dgm:pt>
    <dgm:pt modelId="{48F82141-06A1-42F6-B7B2-CDAB8DEF7B8E}">
      <dgm:prSet phldrT="[Text]"/>
      <dgm:spPr/>
      <dgm:t>
        <a:bodyPr/>
        <a:lstStyle/>
        <a:p>
          <a:r>
            <a:rPr lang="en-US" dirty="0" smtClean="0"/>
            <a:t>Community</a:t>
          </a:r>
          <a:endParaRPr lang="en-US" dirty="0"/>
        </a:p>
      </dgm:t>
    </dgm:pt>
    <dgm:pt modelId="{66BCC536-1D2E-44FE-B40C-143CA2B79180}" type="parTrans" cxnId="{08E48DBB-8CFF-4BF8-85DC-F1DEA84B3824}">
      <dgm:prSet/>
      <dgm:spPr/>
      <dgm:t>
        <a:bodyPr/>
        <a:lstStyle/>
        <a:p>
          <a:endParaRPr lang="en-US"/>
        </a:p>
      </dgm:t>
    </dgm:pt>
    <dgm:pt modelId="{6954AA32-1252-44DD-B16F-8D305A8FDE24}" type="sibTrans" cxnId="{08E48DBB-8CFF-4BF8-85DC-F1DEA84B3824}">
      <dgm:prSet/>
      <dgm:spPr/>
      <dgm:t>
        <a:bodyPr/>
        <a:lstStyle/>
        <a:p>
          <a:endParaRPr lang="en-US"/>
        </a:p>
      </dgm:t>
    </dgm:pt>
    <dgm:pt modelId="{B4937DBA-51F1-4320-B249-AD8E9BCB273C}">
      <dgm:prSet/>
      <dgm:spPr/>
      <dgm:t>
        <a:bodyPr/>
        <a:lstStyle/>
        <a:p>
          <a:r>
            <a:rPr lang="en-US" dirty="0" smtClean="0"/>
            <a:t>Customers</a:t>
          </a:r>
          <a:endParaRPr lang="en-US" dirty="0"/>
        </a:p>
      </dgm:t>
    </dgm:pt>
    <dgm:pt modelId="{DBB0DD8E-3497-4183-B543-5450887C4957}" type="parTrans" cxnId="{89D4AA70-FCCD-4D05-9299-95DFC18263B9}">
      <dgm:prSet/>
      <dgm:spPr/>
      <dgm:t>
        <a:bodyPr/>
        <a:lstStyle/>
        <a:p>
          <a:endParaRPr lang="en-US"/>
        </a:p>
      </dgm:t>
    </dgm:pt>
    <dgm:pt modelId="{D0D94887-C026-4F49-9249-73EDD1777261}" type="sibTrans" cxnId="{89D4AA70-FCCD-4D05-9299-95DFC18263B9}">
      <dgm:prSet/>
      <dgm:spPr/>
      <dgm:t>
        <a:bodyPr/>
        <a:lstStyle/>
        <a:p>
          <a:endParaRPr lang="en-US"/>
        </a:p>
      </dgm:t>
    </dgm:pt>
    <dgm:pt modelId="{318302AF-451B-4718-BA0F-409D7178F1D5}" type="pres">
      <dgm:prSet presAssocID="{C2E9A59A-4D3C-4C70-94A5-6BB8902769B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3D62A5-1A8F-4E38-B89B-9FD90415B01B}" type="pres">
      <dgm:prSet presAssocID="{5944251A-9035-4573-8182-F381D5954251}" presName="centerShape" presStyleLbl="node0" presStyleIdx="0" presStyleCnt="1"/>
      <dgm:spPr/>
      <dgm:t>
        <a:bodyPr/>
        <a:lstStyle/>
        <a:p>
          <a:endParaRPr lang="en-US"/>
        </a:p>
      </dgm:t>
    </dgm:pt>
    <dgm:pt modelId="{4E8FB910-A655-4999-9410-4207556DE590}" type="pres">
      <dgm:prSet presAssocID="{4843EEDE-87BC-4451-9AB2-02CCD6A1BB5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473C5-3E48-4081-A665-335AACB5C07F}" type="pres">
      <dgm:prSet presAssocID="{4843EEDE-87BC-4451-9AB2-02CCD6A1BB50}" presName="dummy" presStyleCnt="0"/>
      <dgm:spPr/>
    </dgm:pt>
    <dgm:pt modelId="{C9787773-187C-439C-8DF8-65C0A53B30A9}" type="pres">
      <dgm:prSet presAssocID="{635A7152-3D4A-422C-BD54-3957CE89C4F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0C47748E-9BC0-4DA0-BE7B-C9CE85FCA31F}" type="pres">
      <dgm:prSet presAssocID="{7B53CD5B-9AD7-497C-B287-686BC20892E1}" presName="node" presStyleLbl="node1" presStyleIdx="1" presStyleCnt="5" custRadScaleRad="136843" custRadScaleInc="117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F992E-A379-4AEE-AB73-9AE6E7E95CB5}" type="pres">
      <dgm:prSet presAssocID="{7B53CD5B-9AD7-497C-B287-686BC20892E1}" presName="dummy" presStyleCnt="0"/>
      <dgm:spPr/>
    </dgm:pt>
    <dgm:pt modelId="{FF992519-9914-4954-80F2-C40C13D72C53}" type="pres">
      <dgm:prSet presAssocID="{0E30199E-903F-4DD8-B4F9-85C2B92BE42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31771E0-075C-47C0-B921-F6A9C54556BC}" type="pres">
      <dgm:prSet presAssocID="{B4937DBA-51F1-4320-B249-AD8E9BCB273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8C85C6-56B4-437D-B7F3-A1E63DB7C98A}" type="pres">
      <dgm:prSet presAssocID="{B4937DBA-51F1-4320-B249-AD8E9BCB273C}" presName="dummy" presStyleCnt="0"/>
      <dgm:spPr/>
    </dgm:pt>
    <dgm:pt modelId="{88083A6D-B468-4E55-AB64-FF04FCD2FB7C}" type="pres">
      <dgm:prSet presAssocID="{D0D94887-C026-4F49-9249-73EDD177726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0128D37-F465-4717-A23F-CB05FFD6EE2B}" type="pres">
      <dgm:prSet presAssocID="{FC71BDE8-1B78-4E6F-A75C-1FE5DFE2EEF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3FAC1-D355-489A-BAF8-5611E3C2D57E}" type="pres">
      <dgm:prSet presAssocID="{FC71BDE8-1B78-4E6F-A75C-1FE5DFE2EEF9}" presName="dummy" presStyleCnt="0"/>
      <dgm:spPr/>
    </dgm:pt>
    <dgm:pt modelId="{26B2C813-1CEA-42D8-B691-F5D37F08E312}" type="pres">
      <dgm:prSet presAssocID="{3CFF1980-16D3-44CE-91A8-78121115984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20C5CA08-AC71-4EDD-ADFF-07DA1D60404E}" type="pres">
      <dgm:prSet presAssocID="{48F82141-06A1-42F6-B7B2-CDAB8DEF7B8E}" presName="node" presStyleLbl="node1" presStyleIdx="4" presStyleCnt="5" custRadScaleRad="133112" custRadScaleInc="-119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1C423-7692-429C-8341-92E3CD078B18}" type="pres">
      <dgm:prSet presAssocID="{48F82141-06A1-42F6-B7B2-CDAB8DEF7B8E}" presName="dummy" presStyleCnt="0"/>
      <dgm:spPr/>
    </dgm:pt>
    <dgm:pt modelId="{FFE24A2E-5607-4EAA-8AAA-6A6B32AE7E1B}" type="pres">
      <dgm:prSet presAssocID="{6954AA32-1252-44DD-B16F-8D305A8FDE24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C9DB62F6-66CF-44D2-B910-E286305C376B}" type="presOf" srcId="{7B53CD5B-9AD7-497C-B287-686BC20892E1}" destId="{0C47748E-9BC0-4DA0-BE7B-C9CE85FCA31F}" srcOrd="0" destOrd="0" presId="urn:microsoft.com/office/officeart/2005/8/layout/radial6"/>
    <dgm:cxn modelId="{1B3C3559-7064-4A78-9340-E01E434C3D4C}" type="presOf" srcId="{4843EEDE-87BC-4451-9AB2-02CCD6A1BB50}" destId="{4E8FB910-A655-4999-9410-4207556DE590}" srcOrd="0" destOrd="0" presId="urn:microsoft.com/office/officeart/2005/8/layout/radial6"/>
    <dgm:cxn modelId="{08E48DBB-8CFF-4BF8-85DC-F1DEA84B3824}" srcId="{5944251A-9035-4573-8182-F381D5954251}" destId="{48F82141-06A1-42F6-B7B2-CDAB8DEF7B8E}" srcOrd="4" destOrd="0" parTransId="{66BCC536-1D2E-44FE-B40C-143CA2B79180}" sibTransId="{6954AA32-1252-44DD-B16F-8D305A8FDE24}"/>
    <dgm:cxn modelId="{AB639AA0-BCE9-42A4-8D5A-7F18A373085D}" type="presOf" srcId="{6954AA32-1252-44DD-B16F-8D305A8FDE24}" destId="{FFE24A2E-5607-4EAA-8AAA-6A6B32AE7E1B}" srcOrd="0" destOrd="0" presId="urn:microsoft.com/office/officeart/2005/8/layout/radial6"/>
    <dgm:cxn modelId="{EA05B27F-17A3-4274-8968-2A8C3C9D679D}" type="presOf" srcId="{0E30199E-903F-4DD8-B4F9-85C2B92BE42F}" destId="{FF992519-9914-4954-80F2-C40C13D72C53}" srcOrd="0" destOrd="0" presId="urn:microsoft.com/office/officeart/2005/8/layout/radial6"/>
    <dgm:cxn modelId="{BCFED49B-5FC5-49CC-ABD8-F60BB1E42A98}" srcId="{5944251A-9035-4573-8182-F381D5954251}" destId="{4843EEDE-87BC-4451-9AB2-02CCD6A1BB50}" srcOrd="0" destOrd="0" parTransId="{B906A57C-B60A-4181-B087-5169CEC1EB1B}" sibTransId="{635A7152-3D4A-422C-BD54-3957CE89C4F9}"/>
    <dgm:cxn modelId="{CDC478FE-7623-47DA-9512-9318FC01C2D2}" type="presOf" srcId="{D0D94887-C026-4F49-9249-73EDD1777261}" destId="{88083A6D-B468-4E55-AB64-FF04FCD2FB7C}" srcOrd="0" destOrd="0" presId="urn:microsoft.com/office/officeart/2005/8/layout/radial6"/>
    <dgm:cxn modelId="{E42F29ED-09B3-4123-B429-947F4E03E23F}" srcId="{5944251A-9035-4573-8182-F381D5954251}" destId="{7B53CD5B-9AD7-497C-B287-686BC20892E1}" srcOrd="1" destOrd="0" parTransId="{5E03720E-C84A-412F-978B-BF12132EABB1}" sibTransId="{0E30199E-903F-4DD8-B4F9-85C2B92BE42F}"/>
    <dgm:cxn modelId="{5AC41F3B-BAE7-491F-AB67-659BBDBB687C}" type="presOf" srcId="{3CFF1980-16D3-44CE-91A8-781211159847}" destId="{26B2C813-1CEA-42D8-B691-F5D37F08E312}" srcOrd="0" destOrd="0" presId="urn:microsoft.com/office/officeart/2005/8/layout/radial6"/>
    <dgm:cxn modelId="{3498ACF8-244E-4CF6-9449-F68E4F6F7D53}" srcId="{5944251A-9035-4573-8182-F381D5954251}" destId="{FC71BDE8-1B78-4E6F-A75C-1FE5DFE2EEF9}" srcOrd="3" destOrd="0" parTransId="{4268F42C-1FC0-4650-9EA2-188B620E92F2}" sibTransId="{3CFF1980-16D3-44CE-91A8-781211159847}"/>
    <dgm:cxn modelId="{892DE28D-F9DA-453F-8A88-CDAA4E653697}" type="presOf" srcId="{C2E9A59A-4D3C-4C70-94A5-6BB8902769B0}" destId="{318302AF-451B-4718-BA0F-409D7178F1D5}" srcOrd="0" destOrd="0" presId="urn:microsoft.com/office/officeart/2005/8/layout/radial6"/>
    <dgm:cxn modelId="{C20E41C8-B36F-4891-959D-57D080A9B077}" srcId="{C2E9A59A-4D3C-4C70-94A5-6BB8902769B0}" destId="{5944251A-9035-4573-8182-F381D5954251}" srcOrd="0" destOrd="0" parTransId="{D3F87C67-F13A-4C8D-A713-B1BA8BDA71D1}" sibTransId="{8235D65B-5F59-4CA0-8B45-EA62E43C2647}"/>
    <dgm:cxn modelId="{93AE2390-CAB7-45C5-8E38-B3D33BCA8DC0}" type="presOf" srcId="{FC71BDE8-1B78-4E6F-A75C-1FE5DFE2EEF9}" destId="{60128D37-F465-4717-A23F-CB05FFD6EE2B}" srcOrd="0" destOrd="0" presId="urn:microsoft.com/office/officeart/2005/8/layout/radial6"/>
    <dgm:cxn modelId="{5188A7EA-72AA-4D88-89D1-A84DF8874363}" type="presOf" srcId="{635A7152-3D4A-422C-BD54-3957CE89C4F9}" destId="{C9787773-187C-439C-8DF8-65C0A53B30A9}" srcOrd="0" destOrd="0" presId="urn:microsoft.com/office/officeart/2005/8/layout/radial6"/>
    <dgm:cxn modelId="{4C8394D8-CFF9-4DFE-8AFF-0318A6761DA2}" type="presOf" srcId="{B4937DBA-51F1-4320-B249-AD8E9BCB273C}" destId="{331771E0-075C-47C0-B921-F6A9C54556BC}" srcOrd="0" destOrd="0" presId="urn:microsoft.com/office/officeart/2005/8/layout/radial6"/>
    <dgm:cxn modelId="{89D4AA70-FCCD-4D05-9299-95DFC18263B9}" srcId="{5944251A-9035-4573-8182-F381D5954251}" destId="{B4937DBA-51F1-4320-B249-AD8E9BCB273C}" srcOrd="2" destOrd="0" parTransId="{DBB0DD8E-3497-4183-B543-5450887C4957}" sibTransId="{D0D94887-C026-4F49-9249-73EDD1777261}"/>
    <dgm:cxn modelId="{3C9992DF-E256-480C-9AA5-EBED357C76E3}" type="presOf" srcId="{5944251A-9035-4573-8182-F381D5954251}" destId="{933D62A5-1A8F-4E38-B89B-9FD90415B01B}" srcOrd="0" destOrd="0" presId="urn:microsoft.com/office/officeart/2005/8/layout/radial6"/>
    <dgm:cxn modelId="{26186C11-2D9C-4127-9FE3-76309AADC468}" type="presOf" srcId="{48F82141-06A1-42F6-B7B2-CDAB8DEF7B8E}" destId="{20C5CA08-AC71-4EDD-ADFF-07DA1D60404E}" srcOrd="0" destOrd="0" presId="urn:microsoft.com/office/officeart/2005/8/layout/radial6"/>
    <dgm:cxn modelId="{A860FFA1-9F1E-47C8-A737-C9BCADFD6B02}" type="presParOf" srcId="{318302AF-451B-4718-BA0F-409D7178F1D5}" destId="{933D62A5-1A8F-4E38-B89B-9FD90415B01B}" srcOrd="0" destOrd="0" presId="urn:microsoft.com/office/officeart/2005/8/layout/radial6"/>
    <dgm:cxn modelId="{C78BDC80-413C-4B81-8A88-010DF39926F8}" type="presParOf" srcId="{318302AF-451B-4718-BA0F-409D7178F1D5}" destId="{4E8FB910-A655-4999-9410-4207556DE590}" srcOrd="1" destOrd="0" presId="urn:microsoft.com/office/officeart/2005/8/layout/radial6"/>
    <dgm:cxn modelId="{9D00A162-829D-436E-81E9-7A8DEA281609}" type="presParOf" srcId="{318302AF-451B-4718-BA0F-409D7178F1D5}" destId="{6B5473C5-3E48-4081-A665-335AACB5C07F}" srcOrd="2" destOrd="0" presId="urn:microsoft.com/office/officeart/2005/8/layout/radial6"/>
    <dgm:cxn modelId="{C7373FDF-A9BC-4CB4-8993-6FFA926A10BB}" type="presParOf" srcId="{318302AF-451B-4718-BA0F-409D7178F1D5}" destId="{C9787773-187C-439C-8DF8-65C0A53B30A9}" srcOrd="3" destOrd="0" presId="urn:microsoft.com/office/officeart/2005/8/layout/radial6"/>
    <dgm:cxn modelId="{67E74145-08FE-47CE-B5DC-CEB5C951E1B8}" type="presParOf" srcId="{318302AF-451B-4718-BA0F-409D7178F1D5}" destId="{0C47748E-9BC0-4DA0-BE7B-C9CE85FCA31F}" srcOrd="4" destOrd="0" presId="urn:microsoft.com/office/officeart/2005/8/layout/radial6"/>
    <dgm:cxn modelId="{5571D5E8-6E17-4C70-9328-ECDB6EFB218A}" type="presParOf" srcId="{318302AF-451B-4718-BA0F-409D7178F1D5}" destId="{2D0F992E-A379-4AEE-AB73-9AE6E7E95CB5}" srcOrd="5" destOrd="0" presId="urn:microsoft.com/office/officeart/2005/8/layout/radial6"/>
    <dgm:cxn modelId="{D8E24A2C-1D00-4DE7-95A1-A732DBE1D6FD}" type="presParOf" srcId="{318302AF-451B-4718-BA0F-409D7178F1D5}" destId="{FF992519-9914-4954-80F2-C40C13D72C53}" srcOrd="6" destOrd="0" presId="urn:microsoft.com/office/officeart/2005/8/layout/radial6"/>
    <dgm:cxn modelId="{D1855059-8D55-4CED-94CE-091B1017170A}" type="presParOf" srcId="{318302AF-451B-4718-BA0F-409D7178F1D5}" destId="{331771E0-075C-47C0-B921-F6A9C54556BC}" srcOrd="7" destOrd="0" presId="urn:microsoft.com/office/officeart/2005/8/layout/radial6"/>
    <dgm:cxn modelId="{E5CA0054-65E3-4013-8C60-59713D79C998}" type="presParOf" srcId="{318302AF-451B-4718-BA0F-409D7178F1D5}" destId="{1F8C85C6-56B4-437D-B7F3-A1E63DB7C98A}" srcOrd="8" destOrd="0" presId="urn:microsoft.com/office/officeart/2005/8/layout/radial6"/>
    <dgm:cxn modelId="{917641E1-63FD-4BFE-B6F9-A1DF75EE78EB}" type="presParOf" srcId="{318302AF-451B-4718-BA0F-409D7178F1D5}" destId="{88083A6D-B468-4E55-AB64-FF04FCD2FB7C}" srcOrd="9" destOrd="0" presId="urn:microsoft.com/office/officeart/2005/8/layout/radial6"/>
    <dgm:cxn modelId="{04939909-4014-4C10-8F83-1AF9E7FEE927}" type="presParOf" srcId="{318302AF-451B-4718-BA0F-409D7178F1D5}" destId="{60128D37-F465-4717-A23F-CB05FFD6EE2B}" srcOrd="10" destOrd="0" presId="urn:microsoft.com/office/officeart/2005/8/layout/radial6"/>
    <dgm:cxn modelId="{34FCE3AF-2DD0-47C3-8470-3933B7580A07}" type="presParOf" srcId="{318302AF-451B-4718-BA0F-409D7178F1D5}" destId="{A4F3FAC1-D355-489A-BAF8-5611E3C2D57E}" srcOrd="11" destOrd="0" presId="urn:microsoft.com/office/officeart/2005/8/layout/radial6"/>
    <dgm:cxn modelId="{AED7DF59-0F60-4903-9145-3C99DD8029D8}" type="presParOf" srcId="{318302AF-451B-4718-BA0F-409D7178F1D5}" destId="{26B2C813-1CEA-42D8-B691-F5D37F08E312}" srcOrd="12" destOrd="0" presId="urn:microsoft.com/office/officeart/2005/8/layout/radial6"/>
    <dgm:cxn modelId="{07374215-E0DE-44A5-AB8D-253AE81FBBA6}" type="presParOf" srcId="{318302AF-451B-4718-BA0F-409D7178F1D5}" destId="{20C5CA08-AC71-4EDD-ADFF-07DA1D60404E}" srcOrd="13" destOrd="0" presId="urn:microsoft.com/office/officeart/2005/8/layout/radial6"/>
    <dgm:cxn modelId="{1B34556B-97FC-439B-BCB4-C64261E11143}" type="presParOf" srcId="{318302AF-451B-4718-BA0F-409D7178F1D5}" destId="{A011C423-7692-429C-8341-92E3CD078B18}" srcOrd="14" destOrd="0" presId="urn:microsoft.com/office/officeart/2005/8/layout/radial6"/>
    <dgm:cxn modelId="{EFA2CB51-6D04-4961-929E-F7DDB083AC1D}" type="presParOf" srcId="{318302AF-451B-4718-BA0F-409D7178F1D5}" destId="{FFE24A2E-5607-4EAA-8AAA-6A6B32AE7E1B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24A2E-5607-4EAA-8AAA-6A6B32AE7E1B}">
      <dsp:nvSpPr>
        <dsp:cNvPr id="0" name=""/>
        <dsp:cNvSpPr/>
      </dsp:nvSpPr>
      <dsp:spPr>
        <a:xfrm>
          <a:off x="445303" y="484710"/>
          <a:ext cx="3347070" cy="3347070"/>
        </a:xfrm>
        <a:prstGeom prst="blockArc">
          <a:avLst>
            <a:gd name="adj1" fmla="val 9909008"/>
            <a:gd name="adj2" fmla="val 16692658"/>
            <a:gd name="adj3" fmla="val 4635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2C813-1CEA-42D8-B691-F5D37F08E312}">
      <dsp:nvSpPr>
        <dsp:cNvPr id="0" name=""/>
        <dsp:cNvSpPr/>
      </dsp:nvSpPr>
      <dsp:spPr>
        <a:xfrm>
          <a:off x="398852" y="337838"/>
          <a:ext cx="3347070" cy="3347070"/>
        </a:xfrm>
        <a:prstGeom prst="blockArc">
          <a:avLst>
            <a:gd name="adj1" fmla="val 6877027"/>
            <a:gd name="adj2" fmla="val 9584950"/>
            <a:gd name="adj3" fmla="val 4635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83A6D-B468-4E55-AB64-FF04FCD2FB7C}">
      <dsp:nvSpPr>
        <dsp:cNvPr id="0" name=""/>
        <dsp:cNvSpPr/>
      </dsp:nvSpPr>
      <dsp:spPr>
        <a:xfrm>
          <a:off x="678775" y="501468"/>
          <a:ext cx="3347070" cy="3347070"/>
        </a:xfrm>
        <a:prstGeom prst="blockArc">
          <a:avLst>
            <a:gd name="adj1" fmla="val 3240000"/>
            <a:gd name="adj2" fmla="val 7560000"/>
            <a:gd name="adj3" fmla="val 4635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92519-9914-4954-80F2-C40C13D72C53}">
      <dsp:nvSpPr>
        <dsp:cNvPr id="0" name=""/>
        <dsp:cNvSpPr/>
      </dsp:nvSpPr>
      <dsp:spPr>
        <a:xfrm>
          <a:off x="955603" y="339260"/>
          <a:ext cx="3347070" cy="3347070"/>
        </a:xfrm>
        <a:prstGeom prst="blockArc">
          <a:avLst>
            <a:gd name="adj1" fmla="val 1196103"/>
            <a:gd name="adj2" fmla="val 3915810"/>
            <a:gd name="adj3" fmla="val 4635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7773-187C-439C-8DF8-65C0A53B30A9}">
      <dsp:nvSpPr>
        <dsp:cNvPr id="0" name=""/>
        <dsp:cNvSpPr/>
      </dsp:nvSpPr>
      <dsp:spPr>
        <a:xfrm>
          <a:off x="910326" y="484986"/>
          <a:ext cx="3347070" cy="3347070"/>
        </a:xfrm>
        <a:prstGeom prst="blockArc">
          <a:avLst>
            <a:gd name="adj1" fmla="val 15711424"/>
            <a:gd name="adj2" fmla="val 875087"/>
            <a:gd name="adj3" fmla="val 4635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D62A5-1A8F-4E38-B89B-9FD90415B01B}">
      <dsp:nvSpPr>
        <dsp:cNvPr id="0" name=""/>
        <dsp:cNvSpPr/>
      </dsp:nvSpPr>
      <dsp:spPr>
        <a:xfrm>
          <a:off x="1582756" y="1405448"/>
          <a:ext cx="1539109" cy="15391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BKFS</a:t>
          </a:r>
          <a:endParaRPr lang="en-US" sz="3000" kern="1200" dirty="0"/>
        </a:p>
      </dsp:txBody>
      <dsp:txXfrm>
        <a:off x="1808153" y="1630845"/>
        <a:ext cx="1088315" cy="1088315"/>
      </dsp:txXfrm>
    </dsp:sp>
    <dsp:sp modelId="{4E8FB910-A655-4999-9410-4207556DE590}">
      <dsp:nvSpPr>
        <dsp:cNvPr id="0" name=""/>
        <dsp:cNvSpPr/>
      </dsp:nvSpPr>
      <dsp:spPr>
        <a:xfrm>
          <a:off x="1813622" y="1565"/>
          <a:ext cx="1077376" cy="10773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Investors</a:t>
          </a:r>
          <a:endParaRPr lang="en-US" sz="1100" kern="1200" dirty="0"/>
        </a:p>
      </dsp:txBody>
      <dsp:txXfrm>
        <a:off x="1971400" y="159343"/>
        <a:ext cx="761820" cy="761820"/>
      </dsp:txXfrm>
    </dsp:sp>
    <dsp:sp modelId="{0C47748E-9BC0-4DA0-BE7B-C9CE85FCA31F}">
      <dsp:nvSpPr>
        <dsp:cNvPr id="0" name=""/>
        <dsp:cNvSpPr/>
      </dsp:nvSpPr>
      <dsp:spPr>
        <a:xfrm>
          <a:off x="3627245" y="2031483"/>
          <a:ext cx="1077376" cy="10773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Regulators</a:t>
          </a:r>
          <a:endParaRPr lang="en-US" sz="1100" kern="1200" dirty="0"/>
        </a:p>
      </dsp:txBody>
      <dsp:txXfrm>
        <a:off x="3785023" y="2189261"/>
        <a:ext cx="761820" cy="761820"/>
      </dsp:txXfrm>
    </dsp:sp>
    <dsp:sp modelId="{331771E0-075C-47C0-B921-F6A9C54556BC}">
      <dsp:nvSpPr>
        <dsp:cNvPr id="0" name=""/>
        <dsp:cNvSpPr/>
      </dsp:nvSpPr>
      <dsp:spPr>
        <a:xfrm>
          <a:off x="2774504" y="2958855"/>
          <a:ext cx="1077376" cy="10773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Customers</a:t>
          </a:r>
          <a:endParaRPr lang="en-US" sz="1100" kern="1200" dirty="0"/>
        </a:p>
      </dsp:txBody>
      <dsp:txXfrm>
        <a:off x="2932282" y="3116633"/>
        <a:ext cx="761820" cy="761820"/>
      </dsp:txXfrm>
    </dsp:sp>
    <dsp:sp modelId="{60128D37-F465-4717-A23F-CB05FFD6EE2B}">
      <dsp:nvSpPr>
        <dsp:cNvPr id="0" name=""/>
        <dsp:cNvSpPr/>
      </dsp:nvSpPr>
      <dsp:spPr>
        <a:xfrm>
          <a:off x="852740" y="2958855"/>
          <a:ext cx="1077376" cy="10773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Employees</a:t>
          </a:r>
          <a:endParaRPr lang="en-US" sz="1100" kern="1200" dirty="0"/>
        </a:p>
      </dsp:txBody>
      <dsp:txXfrm>
        <a:off x="1010518" y="3116633"/>
        <a:ext cx="761820" cy="761820"/>
      </dsp:txXfrm>
    </dsp:sp>
    <dsp:sp modelId="{20C5CA08-AC71-4EDD-ADFF-07DA1D60404E}">
      <dsp:nvSpPr>
        <dsp:cNvPr id="0" name=""/>
        <dsp:cNvSpPr/>
      </dsp:nvSpPr>
      <dsp:spPr>
        <a:xfrm>
          <a:off x="0" y="2038522"/>
          <a:ext cx="1077376" cy="10773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Community</a:t>
          </a:r>
          <a:endParaRPr lang="en-US" sz="1100" kern="1200" dirty="0"/>
        </a:p>
      </dsp:txBody>
      <dsp:txXfrm>
        <a:off x="157778" y="2196300"/>
        <a:ext cx="761820" cy="761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A6A6E9-A9DD-47B7-9C79-70015475B33A}" type="datetimeFigureOut">
              <a:rPr lang="en-US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743BE7-83DE-46A9-AF19-B14B8A29A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3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7E01A0-8EAD-46E6-888C-16FF6FBB9E28}" type="datetimeFigureOut">
              <a:rPr lang="en-US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6A035C-0229-4EDF-AD6B-D935717CD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8500" y="703263"/>
            <a:ext cx="56134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6A035C-0229-4EDF-AD6B-D935717CD4E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9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0" r="1462"/>
          <a:stretch>
            <a:fillRect/>
          </a:stretch>
        </p:blipFill>
        <p:spPr bwMode="auto">
          <a:xfrm>
            <a:off x="-193675" y="1456532"/>
            <a:ext cx="8134350" cy="232701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533" y="1838434"/>
            <a:ext cx="6797644" cy="1071983"/>
          </a:xfrm>
          <a:prstGeom prst="rect">
            <a:avLst/>
          </a:prstGeom>
        </p:spPr>
        <p:txBody>
          <a:bodyPr anchor="ctr"/>
          <a:lstStyle>
            <a:lvl1pPr algn="l">
              <a:defRPr sz="32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36564" y="4630209"/>
            <a:ext cx="1519237" cy="3148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0FCE2C6-CA10-4E14-99A2-BBEFA05F271F}" type="datetime1">
              <a:rPr lang="en-US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36563" y="2910416"/>
            <a:ext cx="6797614" cy="533053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lang="en-US" sz="2400" b="0" i="0" dirty="0" smtClean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lang="en-US" sz="2400" b="0" i="0" dirty="0" smtClean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lang="en-US" b="0" i="0" dirty="0" smtClean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lang="en-US" sz="2400" b="0" i="0" dirty="0" smtClean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lang="en-US" sz="2400" b="0" i="0" dirty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pic>
        <p:nvPicPr>
          <p:cNvPr id="13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7773" y="406452"/>
            <a:ext cx="2490188" cy="78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/>
          <p:cNvSpPr txBox="1">
            <a:spLocks noChangeArrowheads="1"/>
          </p:cNvSpPr>
          <p:nvPr userDrawn="1"/>
        </p:nvSpPr>
        <p:spPr bwMode="auto">
          <a:xfrm>
            <a:off x="436564" y="5327967"/>
            <a:ext cx="3125787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sz="9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Black Knight Financial</a:t>
            </a:r>
            <a:r>
              <a:rPr lang="en-US" sz="900" b="1" baseline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Services</a:t>
            </a:r>
            <a:endParaRPr lang="en-US" sz="900" b="1" dirty="0" smtClean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4919950" y="5327967"/>
            <a:ext cx="370759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Confidential, Proprietary and/or Trade Secret</a:t>
            </a:r>
          </a:p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 ® Trademark(s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of Black Knight IP Holding Company, LLC,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an affiliate.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</a:t>
            </a:r>
            <a:r>
              <a:rPr lang="en-US" sz="7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Black Knight Financial Technology Solutions, LLC.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799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/>
          <a:stretch>
            <a:fillRect/>
          </a:stretch>
        </p:blipFill>
        <p:spPr bwMode="auto">
          <a:xfrm>
            <a:off x="0" y="1822979"/>
            <a:ext cx="829468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 userDrawn="1"/>
        </p:nvSpPr>
        <p:spPr bwMode="auto">
          <a:xfrm>
            <a:off x="8461376" y="5408084"/>
            <a:ext cx="56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18984C62-9AB1-4144-9309-E2B038876B93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36534" y="2201576"/>
            <a:ext cx="6863529" cy="858424"/>
          </a:xfrm>
          <a:prstGeom prst="rect">
            <a:avLst/>
          </a:prstGeom>
        </p:spPr>
        <p:txBody>
          <a:bodyPr anchor="ctr"/>
          <a:lstStyle>
            <a:lvl1pPr algn="l">
              <a:defRPr sz="24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6556" y="156104"/>
            <a:ext cx="7766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/>
          <p:cNvSpPr txBox="1">
            <a:spLocks noChangeArrowheads="1"/>
          </p:cNvSpPr>
          <p:nvPr userDrawn="1"/>
        </p:nvSpPr>
        <p:spPr bwMode="auto">
          <a:xfrm>
            <a:off x="436564" y="5327967"/>
            <a:ext cx="3125787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sz="9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Black Knight Financial</a:t>
            </a:r>
            <a:r>
              <a:rPr lang="en-US" sz="900" b="1" baseline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Services</a:t>
            </a:r>
            <a:endParaRPr lang="en-US" sz="900" b="1" dirty="0" smtClean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919950" y="5327967"/>
            <a:ext cx="370759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Confidential, Proprietary and/or Trade Secret</a:t>
            </a:r>
          </a:p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 ® Trademark(s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of Black Knight IP Holding Company, LLC,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an affiliate.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</a:t>
            </a:r>
            <a:r>
              <a:rPr lang="en-US" sz="7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Black Knight Financial Technology Solutions, LLC.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5386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2426" y="722313"/>
            <a:ext cx="7292975" cy="0"/>
          </a:xfrm>
          <a:prstGeom prst="line">
            <a:avLst/>
          </a:prstGeom>
          <a:ln>
            <a:solidFill>
              <a:srgbClr val="C598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461376" y="5408084"/>
            <a:ext cx="56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F75A45E6-1D62-41DA-9358-556AEB4E4C65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52432" y="190501"/>
            <a:ext cx="7292969" cy="531812"/>
          </a:xfrm>
          <a:prstGeom prst="rect">
            <a:avLst/>
          </a:prstGeom>
        </p:spPr>
        <p:txBody>
          <a:bodyPr anchor="ctr"/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2431" y="961761"/>
            <a:ext cx="8534400" cy="408287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  <a:defRPr sz="20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6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52426" y="722313"/>
            <a:ext cx="7292975" cy="0"/>
          </a:xfrm>
          <a:prstGeom prst="line">
            <a:avLst/>
          </a:prstGeom>
          <a:ln>
            <a:solidFill>
              <a:srgbClr val="C598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5"/>
          <p:cNvSpPr txBox="1">
            <a:spLocks noChangeArrowheads="1"/>
          </p:cNvSpPr>
          <p:nvPr userDrawn="1"/>
        </p:nvSpPr>
        <p:spPr bwMode="auto">
          <a:xfrm>
            <a:off x="8461376" y="5408084"/>
            <a:ext cx="56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F58B8472-3E6A-4469-8A15-7CECBEE572BB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52432" y="190500"/>
            <a:ext cx="7292969" cy="531813"/>
          </a:xfrm>
          <a:prstGeom prst="rect">
            <a:avLst/>
          </a:prstGeom>
        </p:spPr>
        <p:txBody>
          <a:bodyPr anchor="ctr"/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/>
          </p:nvPr>
        </p:nvSpPr>
        <p:spPr>
          <a:xfrm>
            <a:off x="352431" y="964417"/>
            <a:ext cx="3887788" cy="5331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"/>
          </p:nvPr>
        </p:nvSpPr>
        <p:spPr>
          <a:xfrm>
            <a:off x="352431" y="1497551"/>
            <a:ext cx="3887788" cy="354708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0257" y="964417"/>
            <a:ext cx="3889375" cy="5331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5"/>
          <p:cNvSpPr>
            <a:spLocks noGrp="1"/>
          </p:cNvSpPr>
          <p:nvPr>
            <p:ph sz="quarter" idx="4"/>
          </p:nvPr>
        </p:nvSpPr>
        <p:spPr>
          <a:xfrm>
            <a:off x="4543431" y="1497551"/>
            <a:ext cx="3886200" cy="354708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0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52426" y="722313"/>
            <a:ext cx="7292975" cy="0"/>
          </a:xfrm>
          <a:prstGeom prst="line">
            <a:avLst/>
          </a:prstGeom>
          <a:ln>
            <a:solidFill>
              <a:srgbClr val="C598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5"/>
          <p:cNvSpPr txBox="1">
            <a:spLocks noChangeArrowheads="1"/>
          </p:cNvSpPr>
          <p:nvPr userDrawn="1"/>
        </p:nvSpPr>
        <p:spPr bwMode="auto">
          <a:xfrm>
            <a:off x="8461376" y="5408084"/>
            <a:ext cx="56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F1BEDD73-C17C-4AA1-8234-FBCFF97D7F46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52432" y="190500"/>
            <a:ext cx="7292969" cy="531813"/>
          </a:xfrm>
          <a:prstGeom prst="rect">
            <a:avLst/>
          </a:prstGeom>
        </p:spPr>
        <p:txBody>
          <a:bodyPr anchor="ctr"/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352424" y="968692"/>
            <a:ext cx="4191354" cy="407594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  <a:defRPr sz="20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2"/>
          </p:nvPr>
        </p:nvSpPr>
        <p:spPr>
          <a:xfrm>
            <a:off x="4641850" y="968692"/>
            <a:ext cx="4177594" cy="407594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  <a:defRPr sz="20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0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2426" y="722313"/>
            <a:ext cx="7292975" cy="0"/>
          </a:xfrm>
          <a:prstGeom prst="line">
            <a:avLst/>
          </a:prstGeom>
          <a:ln>
            <a:solidFill>
              <a:srgbClr val="C598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461376" y="5408084"/>
            <a:ext cx="56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C8F13AA0-6BCE-4F0B-B42C-CA059B0264E1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52432" y="190500"/>
            <a:ext cx="7292969" cy="531813"/>
          </a:xfrm>
          <a:prstGeom prst="rect">
            <a:avLst/>
          </a:prstGeom>
        </p:spPr>
        <p:txBody>
          <a:bodyPr anchor="ctr"/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52431" y="961761"/>
            <a:ext cx="8305800" cy="408287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000" b="1">
                <a:solidFill>
                  <a:srgbClr val="00648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5621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461376" y="5408084"/>
            <a:ext cx="56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30F900C6-B63D-40F2-8B2E-36EC73EA1BBD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 userDrawn="1"/>
        </p:nvSpPr>
        <p:spPr bwMode="auto">
          <a:xfrm>
            <a:off x="436564" y="5327967"/>
            <a:ext cx="3125787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sz="9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Black Knight Financial Services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4919950" y="5327967"/>
            <a:ext cx="370759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Confidential, Proprietary and/or Trade Secret</a:t>
            </a:r>
          </a:p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 ® Trademark(s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of Black Knight IP Holding Company, LLC,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an affiliate.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</a:t>
            </a:r>
            <a:r>
              <a:rPr lang="en-US" sz="7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Black Knight Financial Technology Solutions, LLC.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713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6556" y="156104"/>
            <a:ext cx="7766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/>
          <p:cNvSpPr txBox="1">
            <a:spLocks noChangeArrowheads="1"/>
          </p:cNvSpPr>
          <p:nvPr userDrawn="1"/>
        </p:nvSpPr>
        <p:spPr bwMode="auto">
          <a:xfrm>
            <a:off x="436564" y="5327967"/>
            <a:ext cx="3125787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sz="9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Black Knight Financial</a:t>
            </a:r>
            <a:r>
              <a:rPr lang="en-US" sz="900" b="1" baseline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Services</a:t>
            </a:r>
            <a:endParaRPr lang="en-US" sz="900" b="1" dirty="0" smtClean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4919950" y="5327967"/>
            <a:ext cx="370759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Confidential, Proprietary and/or Trade Secret</a:t>
            </a:r>
          </a:p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 ® Trademark(s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of Black Knight IP Holding Company, LLC,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an affiliate.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</a:t>
            </a:r>
            <a:r>
              <a:rPr lang="en-US" sz="7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Black Knight Financial Technology Solutions, LLC.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5" r:id="rId7"/>
    <p:sldLayoutId id="2147483846" r:id="rId8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563" y="1838434"/>
            <a:ext cx="6797644" cy="1071983"/>
          </a:xfrm>
        </p:spPr>
        <p:txBody>
          <a:bodyPr/>
          <a:lstStyle/>
          <a:p>
            <a:r>
              <a:rPr lang="en-US" dirty="0" smtClean="0"/>
              <a:t>The Importance of Corporate Social Responsibility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6593" y="2977639"/>
            <a:ext cx="6797614" cy="533053"/>
          </a:xfrm>
        </p:spPr>
        <p:txBody>
          <a:bodyPr/>
          <a:lstStyle/>
          <a:p>
            <a:r>
              <a:rPr lang="en-US" sz="1400" dirty="0" smtClean="0"/>
              <a:t>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02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Corporate Sustainability (Monica + Pat)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8" y="957569"/>
            <a:ext cx="8934462" cy="39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What is Corporate Sustainability? (Monica + Pat)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774382" y="1157574"/>
            <a:ext cx="7620953" cy="3668347"/>
          </a:xfrm>
        </p:spPr>
        <p:txBody>
          <a:bodyPr/>
          <a:lstStyle/>
          <a:p>
            <a:r>
              <a:rPr lang="en-US" dirty="0" smtClean="0"/>
              <a:t>An instrument of transparency and accountability intended to improve internal process </a:t>
            </a:r>
          </a:p>
          <a:p>
            <a:r>
              <a:rPr lang="en-US" dirty="0" smtClean="0"/>
              <a:t>Designed to engage </a:t>
            </a:r>
            <a:r>
              <a:rPr lang="en-US" dirty="0"/>
              <a:t>stakeholders and persuade </a:t>
            </a:r>
            <a:r>
              <a:rPr lang="en-US" dirty="0" smtClean="0"/>
              <a:t>investors</a:t>
            </a:r>
          </a:p>
          <a:p>
            <a:r>
              <a:rPr lang="en-US" dirty="0" smtClean="0"/>
              <a:t>Focus </a:t>
            </a:r>
            <a:r>
              <a:rPr lang="en-US" dirty="0"/>
              <a:t>placed on Environment, Social and Governance (ESG) performance </a:t>
            </a:r>
            <a:r>
              <a:rPr lang="en-US" dirty="0" smtClean="0"/>
              <a:t>factors</a:t>
            </a:r>
          </a:p>
          <a:p>
            <a:r>
              <a:rPr lang="en-US" dirty="0" smtClean="0"/>
              <a:t>Applies the same rigor to non-financial reporting as is applied to financial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Why is Corporate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Sustainability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important? (Monica + Pat)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774382" y="1157574"/>
            <a:ext cx="7620953" cy="3668347"/>
          </a:xfrm>
        </p:spPr>
        <p:txBody>
          <a:bodyPr/>
          <a:lstStyle/>
          <a:p>
            <a:pPr marL="277749" indent="-277749" defTabSz="370332">
              <a:spcAft>
                <a:spcPts val="972"/>
              </a:spcAft>
            </a:pPr>
            <a:r>
              <a:rPr lang="en-US" dirty="0"/>
              <a:t>Improves operational performance</a:t>
            </a:r>
          </a:p>
          <a:p>
            <a:pPr marL="277749" indent="-277749" defTabSz="370332">
              <a:spcAft>
                <a:spcPts val="972"/>
              </a:spcAft>
            </a:pPr>
            <a:r>
              <a:rPr lang="en-US" dirty="0" smtClean="0"/>
              <a:t>Protects </a:t>
            </a:r>
            <a:r>
              <a:rPr lang="en-US" dirty="0"/>
              <a:t>reputational </a:t>
            </a:r>
            <a:r>
              <a:rPr lang="en-US" dirty="0" smtClean="0"/>
              <a:t>assets </a:t>
            </a:r>
            <a:endParaRPr lang="en-US" dirty="0"/>
          </a:p>
          <a:p>
            <a:pPr marL="277749" indent="-277749" defTabSz="370332">
              <a:spcAft>
                <a:spcPts val="972"/>
              </a:spcAft>
            </a:pPr>
            <a:r>
              <a:rPr lang="en-US" dirty="0" smtClean="0"/>
              <a:t>Addresses organizational risk</a:t>
            </a:r>
          </a:p>
          <a:p>
            <a:pPr marL="277749" indent="-277749" defTabSz="370332">
              <a:spcAft>
                <a:spcPts val="972"/>
              </a:spcAft>
            </a:pPr>
            <a:r>
              <a:rPr lang="en-US" dirty="0" smtClean="0"/>
              <a:t>Wins </a:t>
            </a:r>
            <a:r>
              <a:rPr lang="en-US" dirty="0"/>
              <a:t>shareholder and stakeholder trust</a:t>
            </a:r>
          </a:p>
          <a:p>
            <a:pPr marL="277749" indent="-277749" defTabSz="370332">
              <a:spcAft>
                <a:spcPts val="972"/>
              </a:spcAft>
            </a:pPr>
            <a:r>
              <a:rPr lang="en-US" dirty="0" smtClean="0"/>
              <a:t>Improves </a:t>
            </a:r>
            <a:r>
              <a:rPr lang="en-US" dirty="0"/>
              <a:t>access to capital </a:t>
            </a:r>
          </a:p>
          <a:p>
            <a:pPr marL="277535" indent="-277535" defTabSz="370332">
              <a:spcAft>
                <a:spcPts val="972"/>
              </a:spcAft>
            </a:pPr>
            <a:r>
              <a:rPr lang="en-US" dirty="0"/>
              <a:t>Drives incremental value by internalizing and cultivating an organization’s commitment to sustainable development</a:t>
            </a:r>
            <a:endParaRPr lang="en-US" sz="1620" dirty="0"/>
          </a:p>
          <a:p>
            <a:r>
              <a:rPr lang="en-US" dirty="0"/>
              <a:t>Synthesizes what we currently do at Black Knight into a discrete focused deliverable, delivering incremental value to the </a:t>
            </a:r>
            <a:r>
              <a:rPr lang="en-US" dirty="0" smtClean="0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Identify the Stakeholders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99353317"/>
              </p:ext>
            </p:extLst>
          </p:nvPr>
        </p:nvGraphicFramePr>
        <p:xfrm>
          <a:off x="1646605" y="866695"/>
          <a:ext cx="47046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0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CSR and its impact on QVR (Carlton)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49326" y="1160721"/>
            <a:ext cx="2046768" cy="36416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33" dirty="0"/>
          </a:p>
        </p:txBody>
      </p:sp>
      <p:sp>
        <p:nvSpPr>
          <p:cNvPr id="8" name="Rounded Rectangle 7"/>
          <p:cNvSpPr/>
          <p:nvPr/>
        </p:nvSpPr>
        <p:spPr>
          <a:xfrm>
            <a:off x="6075326" y="1160721"/>
            <a:ext cx="2046768" cy="364165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38115" indent="-238115">
              <a:buFont typeface="Arial" panose="020B0604020202020204" pitchFamily="34" charset="0"/>
              <a:buChar char="•"/>
            </a:pPr>
            <a:endParaRPr lang="en-US" sz="1333" dirty="0"/>
          </a:p>
        </p:txBody>
      </p:sp>
      <p:sp>
        <p:nvSpPr>
          <p:cNvPr id="9" name="Oval 8"/>
          <p:cNvSpPr/>
          <p:nvPr/>
        </p:nvSpPr>
        <p:spPr>
          <a:xfrm>
            <a:off x="871650" y="749079"/>
            <a:ext cx="655674" cy="64681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</a:t>
            </a:r>
          </a:p>
        </p:txBody>
      </p:sp>
      <p:sp>
        <p:nvSpPr>
          <p:cNvPr id="11" name="Oval 10"/>
          <p:cNvSpPr/>
          <p:nvPr/>
        </p:nvSpPr>
        <p:spPr>
          <a:xfrm>
            <a:off x="5873013" y="722313"/>
            <a:ext cx="655674" cy="64681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87797" y="1160721"/>
            <a:ext cx="2057837" cy="36416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38115" indent="-238115">
              <a:buFont typeface="Arial" panose="020B0604020202020204" pitchFamily="34" charset="0"/>
              <a:buChar char="•"/>
            </a:pPr>
            <a:endParaRPr lang="en-US" sz="1167" dirty="0"/>
          </a:p>
        </p:txBody>
      </p:sp>
      <p:sp>
        <p:nvSpPr>
          <p:cNvPr id="10" name="Oval 9"/>
          <p:cNvSpPr/>
          <p:nvPr/>
        </p:nvSpPr>
        <p:spPr>
          <a:xfrm>
            <a:off x="3308642" y="749079"/>
            <a:ext cx="655674" cy="64681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1808" y="4856060"/>
            <a:ext cx="280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Greater Control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4250" y="4856060"/>
            <a:ext cx="280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Lower Costs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2517" y="4856060"/>
            <a:ext cx="280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Mitigate Risk</a:t>
            </a:r>
          </a:p>
        </p:txBody>
      </p:sp>
    </p:spTree>
    <p:extLst>
      <p:ext uri="{BB962C8B-B14F-4D97-AF65-F5344CB8AC3E}">
        <p14:creationId xmlns:p14="http://schemas.microsoft.com/office/powerpoint/2010/main" val="27077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Finance and Trends (Terry, Olivia, Carlton, Pat)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(Olivia)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is doing it (Terry)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56" y="962025"/>
            <a:ext cx="4664537" cy="4083050"/>
          </a:xfrm>
        </p:spPr>
      </p:pic>
    </p:spTree>
    <p:extLst>
      <p:ext uri="{BB962C8B-B14F-4D97-AF65-F5344CB8AC3E}">
        <p14:creationId xmlns:p14="http://schemas.microsoft.com/office/powerpoint/2010/main" val="38621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“We already do this” (Monica)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49" y="858394"/>
            <a:ext cx="8534400" cy="40828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 we measure this? (Monica + Pat)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What is CSR?</a:t>
            </a:r>
          </a:p>
          <a:p>
            <a:pPr lvl="1"/>
            <a:r>
              <a:rPr lang="en-US" sz="1000" dirty="0" smtClean="0"/>
              <a:t>CSR is a business management practice that involves </a:t>
            </a:r>
            <a:r>
              <a:rPr lang="en-US" sz="1000" dirty="0"/>
              <a:t>assessing and managing risks and opportunities that arise from environmental, social, and economic impacts of the company and its </a:t>
            </a:r>
            <a:r>
              <a:rPr lang="en-US" sz="1000" dirty="0" smtClean="0"/>
              <a:t>industry</a:t>
            </a:r>
          </a:p>
          <a:p>
            <a:r>
              <a:rPr lang="en-US" sz="1400" dirty="0" smtClean="0"/>
              <a:t>Why is CSR Important?  </a:t>
            </a:r>
          </a:p>
          <a:p>
            <a:pPr lvl="1"/>
            <a:r>
              <a:rPr lang="en-US" sz="1000" dirty="0" smtClean="0"/>
              <a:t>Sustainability reporting is the future of business</a:t>
            </a:r>
          </a:p>
          <a:p>
            <a:pPr lvl="2"/>
            <a:r>
              <a:rPr lang="en-US" sz="1000" dirty="0"/>
              <a:t>All publicly traded companies within the EU will be required to report on sustainability in 2017</a:t>
            </a:r>
          </a:p>
          <a:p>
            <a:pPr lvl="2"/>
            <a:r>
              <a:rPr lang="en-US" sz="1000" dirty="0"/>
              <a:t>A PwC survey found that 1/3 investors considered sustainability in their investment strategy </a:t>
            </a:r>
          </a:p>
          <a:p>
            <a:pPr lvl="2"/>
            <a:r>
              <a:rPr lang="en-US" sz="1000" dirty="0"/>
              <a:t>The State of California requires all retail sellers and manufacturers having worldwide annual revenues of $100 million or more to disclose sustainability reporting </a:t>
            </a:r>
            <a:endParaRPr lang="en-US" sz="1000" dirty="0" smtClean="0"/>
          </a:p>
          <a:p>
            <a:pPr lvl="1"/>
            <a:r>
              <a:rPr lang="en-US" sz="1000" dirty="0" smtClean="0"/>
              <a:t>Improve </a:t>
            </a:r>
            <a:r>
              <a:rPr lang="en-US" sz="1000" dirty="0"/>
              <a:t>r</a:t>
            </a:r>
            <a:r>
              <a:rPr lang="en-US" sz="1000" dirty="0" smtClean="0"/>
              <a:t>isk management</a:t>
            </a:r>
          </a:p>
          <a:p>
            <a:pPr lvl="1"/>
            <a:r>
              <a:rPr lang="en-US" sz="1000" dirty="0" smtClean="0"/>
              <a:t>Improves ability to retain and attract employees</a:t>
            </a:r>
          </a:p>
          <a:p>
            <a:pPr lvl="1"/>
            <a:r>
              <a:rPr lang="en-US" sz="1000" dirty="0" smtClean="0"/>
              <a:t>Enhance reputation</a:t>
            </a:r>
          </a:p>
          <a:p>
            <a:r>
              <a:rPr lang="en-US" sz="1400" dirty="0" smtClean="0"/>
              <a:t>How does CSR apply to BKFS?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Everybody needs to have an action Item</a:t>
            </a:r>
          </a:p>
        </p:txBody>
      </p:sp>
    </p:spTree>
    <p:extLst>
      <p:ext uri="{BB962C8B-B14F-4D97-AF65-F5344CB8AC3E}">
        <p14:creationId xmlns:p14="http://schemas.microsoft.com/office/powerpoint/2010/main" val="66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we tell the story?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32" y="1211176"/>
            <a:ext cx="4951088" cy="3170909"/>
          </a:xfrm>
        </p:spPr>
        <p:txBody>
          <a:bodyPr/>
          <a:lstStyle/>
          <a:p>
            <a:r>
              <a:rPr lang="en-US" dirty="0" smtClean="0"/>
              <a:t>Issues with telling CSR story</a:t>
            </a:r>
          </a:p>
          <a:p>
            <a:pPr lvl="1"/>
            <a:r>
              <a:rPr lang="en-US" dirty="0" smtClean="0"/>
              <a:t>It has a specific stereotype (Sustainability = Environment)</a:t>
            </a:r>
          </a:p>
          <a:p>
            <a:pPr lvl="1"/>
            <a:r>
              <a:rPr lang="en-US" dirty="0" smtClean="0"/>
              <a:t>“These kids are hippies”</a:t>
            </a:r>
          </a:p>
          <a:p>
            <a:pPr lvl="1"/>
            <a:r>
              <a:rPr lang="en-US" dirty="0" smtClean="0"/>
              <a:t>It is a HUGE topic </a:t>
            </a:r>
          </a:p>
          <a:p>
            <a:pPr lvl="1"/>
            <a:r>
              <a:rPr lang="en-US" dirty="0" smtClean="0"/>
              <a:t>We only have 20 minutes to tell the story </a:t>
            </a:r>
          </a:p>
          <a:p>
            <a:pPr lvl="1"/>
            <a:r>
              <a:rPr lang="en-US" dirty="0" smtClean="0"/>
              <a:t>We hate public speaking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66" y="2040040"/>
            <a:ext cx="2157085" cy="15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 we sell the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Mission Statement</a:t>
            </a:r>
          </a:p>
          <a:p>
            <a:pPr lvl="1"/>
            <a:r>
              <a:rPr lang="en-US" dirty="0" smtClean="0"/>
              <a:t>We must relate everything back to the mission statement and QVR </a:t>
            </a:r>
          </a:p>
          <a:p>
            <a:r>
              <a:rPr lang="en-US" dirty="0" smtClean="0"/>
              <a:t>Financial Savings and Trends</a:t>
            </a:r>
          </a:p>
          <a:p>
            <a:pPr lvl="1"/>
            <a:r>
              <a:rPr lang="en-US" dirty="0" smtClean="0"/>
              <a:t>The executives care about how this can save them $$$$ </a:t>
            </a:r>
          </a:p>
          <a:p>
            <a:pPr lvl="1"/>
            <a:r>
              <a:rPr lang="en-US" dirty="0" smtClean="0"/>
              <a:t>They also care how this makes their shareholders more $$$$</a:t>
            </a:r>
          </a:p>
          <a:p>
            <a:pPr lvl="1"/>
            <a:r>
              <a:rPr lang="en-US" dirty="0" smtClean="0"/>
              <a:t>Data = Success</a:t>
            </a:r>
          </a:p>
          <a:p>
            <a:r>
              <a:rPr lang="en-US" dirty="0" smtClean="0"/>
              <a:t>Policy and Risk </a:t>
            </a:r>
          </a:p>
          <a:p>
            <a:pPr lvl="1"/>
            <a:r>
              <a:rPr lang="en-US" dirty="0" smtClean="0"/>
              <a:t>Risk is important to BKFS </a:t>
            </a:r>
          </a:p>
          <a:p>
            <a:pPr lvl="1"/>
            <a:r>
              <a:rPr lang="en-US" dirty="0" smtClean="0"/>
              <a:t>Policy is important to all Companies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69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 we utilize the team?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Computer </a:t>
            </a:r>
            <a:r>
              <a:rPr lang="en-US" dirty="0"/>
              <a:t>S</a:t>
            </a:r>
            <a:r>
              <a:rPr lang="en-US" dirty="0" smtClean="0"/>
              <a:t>cience </a:t>
            </a:r>
            <a:r>
              <a:rPr lang="en-US" dirty="0"/>
              <a:t>M</a:t>
            </a:r>
            <a:r>
              <a:rPr lang="en-US" dirty="0" smtClean="0"/>
              <a:t>ajors </a:t>
            </a:r>
          </a:p>
          <a:p>
            <a:r>
              <a:rPr lang="en-US" dirty="0" smtClean="0"/>
              <a:t>2 Finance </a:t>
            </a:r>
            <a:r>
              <a:rPr lang="en-US" dirty="0"/>
              <a:t>M</a:t>
            </a:r>
            <a:r>
              <a:rPr lang="en-US" dirty="0" smtClean="0"/>
              <a:t>ajors </a:t>
            </a:r>
          </a:p>
          <a:p>
            <a:r>
              <a:rPr lang="en-US" dirty="0" smtClean="0"/>
              <a:t>1 Marketing Major </a:t>
            </a:r>
          </a:p>
          <a:p>
            <a:r>
              <a:rPr lang="en-US" dirty="0" smtClean="0"/>
              <a:t>1 </a:t>
            </a:r>
            <a:r>
              <a:rPr lang="en-US" dirty="0"/>
              <a:t>S</a:t>
            </a:r>
            <a:r>
              <a:rPr lang="en-US" dirty="0" smtClean="0"/>
              <a:t>ustainability Major </a:t>
            </a:r>
          </a:p>
          <a:p>
            <a:r>
              <a:rPr lang="en-US" dirty="0" smtClean="0"/>
              <a:t>1 Political Science Major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Gri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some challenges for the </a:t>
            </a:r>
            <a:r>
              <a:rPr lang="en-US" dirty="0" err="1" smtClean="0"/>
              <a:t>hr</a:t>
            </a:r>
            <a:r>
              <a:rPr lang="en-US" dirty="0" smtClean="0"/>
              <a:t> department attracting new employees </a:t>
            </a:r>
          </a:p>
          <a:p>
            <a:r>
              <a:rPr lang="en-US" dirty="0" smtClean="0"/>
              <a:t>Business to business companies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Importance of Corporate Social Responsibility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By: team </a:t>
            </a:r>
            <a:r>
              <a:rPr lang="en-US" dirty="0" err="1" smtClean="0"/>
              <a:t>ballin</a:t>
            </a:r>
            <a:r>
              <a:rPr lang="en-US" dirty="0" smtClean="0"/>
              <a:t>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32" y="221974"/>
            <a:ext cx="7292969" cy="531813"/>
          </a:xfrm>
        </p:spPr>
        <p:txBody>
          <a:bodyPr/>
          <a:lstStyle/>
          <a:p>
            <a:r>
              <a:rPr lang="en-US" dirty="0" smtClean="0"/>
              <a:t>WOW Factor </a:t>
            </a:r>
            <a:r>
              <a:rPr lang="en-US" dirty="0"/>
              <a:t>(</a:t>
            </a:r>
            <a:r>
              <a:rPr lang="en-US" dirty="0" smtClean="0"/>
              <a:t>Monica)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56574" y="1221527"/>
            <a:ext cx="5514320" cy="36296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2573" y="2805534"/>
            <a:ext cx="94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Video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Black Knight Mission (Olivia)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743325" y="1370078"/>
            <a:ext cx="4100513" cy="2396039"/>
          </a:xfrm>
          <a:prstGeom prst="rect">
            <a:avLst/>
          </a:prstGeom>
          <a:noFill/>
        </p:spPr>
        <p:txBody>
          <a:bodyPr wrap="square" lIns="68577" tIns="34289" rIns="68577" bIns="34289">
            <a:spAutoFit/>
          </a:bodyPr>
          <a:lstStyle/>
          <a:p>
            <a:pPr algn="ctr" defTabSz="411464">
              <a:lnSpc>
                <a:spcPct val="140000"/>
              </a:lnSpc>
              <a:spcAft>
                <a:spcPts val="900"/>
              </a:spcAft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To be the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PREMIER BRAND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for technology </a:t>
            </a: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</a:b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in the mortgage industry known for </a:t>
            </a: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</a:b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PRODUCT EXCELLENCE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and to deliver</a:t>
            </a:r>
            <a:r>
              <a:rPr lang="en-US" sz="1500" dirty="0">
                <a:solidFill>
                  <a:prstClr val="black"/>
                </a:solidFill>
                <a:latin typeface="Arial"/>
                <a:ea typeface="ヒラギノ角ゴ Pro W3" charset="0"/>
                <a:cs typeface="Calibri" pitchFamily="34" charset="0"/>
              </a:rPr>
              <a:t/>
            </a:r>
            <a:br>
              <a:rPr lang="en-US" sz="1500" dirty="0">
                <a:solidFill>
                  <a:prstClr val="black"/>
                </a:solidFill>
                <a:latin typeface="Arial"/>
                <a:ea typeface="ヒラギノ角ゴ Pro W3" charset="0"/>
                <a:cs typeface="Calibri" pitchFamily="34" charset="0"/>
              </a:rPr>
            </a:br>
            <a:r>
              <a:rPr lang="en-US" sz="1500" b="1" i="1" dirty="0">
                <a:solidFill>
                  <a:srgbClr val="00CFF2"/>
                </a:solidFill>
                <a:latin typeface="Arial"/>
                <a:ea typeface="ヒラギノ角ゴ Pro W3" charset="0"/>
                <a:cs typeface="Calibri" pitchFamily="34" charset="0"/>
              </a:rPr>
              <a:t>INNOVATIVE, SEAMLESSLY INTEGRATED PRODUCTS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with</a:t>
            </a:r>
            <a:r>
              <a:rPr lang="en-US" sz="1500" dirty="0">
                <a:solidFill>
                  <a:prstClr val="black"/>
                </a:solidFill>
                <a:latin typeface="Arial"/>
                <a:ea typeface="ヒラギノ角ゴ Pro W3" charset="0"/>
                <a:cs typeface="Calibri" pitchFamily="34" charset="0"/>
              </a:rPr>
              <a:t> </a:t>
            </a:r>
            <a:r>
              <a:rPr lang="en-US" sz="1500" b="1" i="1" dirty="0">
                <a:solidFill>
                  <a:srgbClr val="00CFF2"/>
                </a:solidFill>
                <a:latin typeface="Arial"/>
                <a:ea typeface="ヒラギノ角ゴ Pro W3" charset="0"/>
                <a:cs typeface="Calibri" pitchFamily="34" charset="0"/>
              </a:rPr>
              <a:t>SUPERIOR CAPABILITIES, FUNCTIONALITY</a:t>
            </a:r>
            <a:r>
              <a:rPr lang="en-US" sz="1500" b="1" i="1" dirty="0">
                <a:solidFill>
                  <a:prstClr val="black"/>
                </a:solidFill>
                <a:latin typeface="Arial"/>
                <a:ea typeface="ヒラギノ角ゴ Pro W3" charset="0"/>
                <a:cs typeface="Calibri" pitchFamily="34" charset="0"/>
              </a:rPr>
              <a:t>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and</a:t>
            </a:r>
            <a:r>
              <a:rPr lang="en-US" sz="1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 </a:t>
            </a:r>
            <a:r>
              <a:rPr lang="en-US" sz="1500" b="1" i="1" dirty="0">
                <a:solidFill>
                  <a:srgbClr val="00CFF2"/>
                </a:solidFill>
                <a:latin typeface="Arial"/>
                <a:ea typeface="ヒラギノ角ゴ Pro W3" charset="0"/>
                <a:cs typeface="Calibri" pitchFamily="34" charset="0"/>
              </a:rPr>
              <a:t>SUPPORT</a:t>
            </a:r>
            <a:r>
              <a:rPr lang="en-US" sz="1500" i="1" dirty="0">
                <a:solidFill>
                  <a:prstClr val="black"/>
                </a:solidFill>
                <a:latin typeface="Arial"/>
                <a:ea typeface="ヒラギノ角ゴ Pro W3" charset="0"/>
                <a:cs typeface="Calibri" pitchFamily="34" charset="0"/>
              </a:rPr>
              <a:t>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that enable our clients to: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743327" y="3780064"/>
            <a:ext cx="3986211" cy="815093"/>
          </a:xfrm>
          <a:prstGeom prst="rect">
            <a:avLst/>
          </a:prstGeom>
          <a:solidFill>
            <a:srgbClr val="C5981C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8577" tIns="34289" rIns="68577" bIns="34289">
            <a:spAutoFit/>
          </a:bodyPr>
          <a:lstStyle/>
          <a:p>
            <a:pPr marL="214295" indent="-214295" defTabSz="411464">
              <a:lnSpc>
                <a:spcPct val="130000"/>
              </a:lnSpc>
              <a:spcAft>
                <a:spcPts val="150"/>
              </a:spcAft>
              <a:buFont typeface="Wingdings" pitchFamily="2" charset="2"/>
              <a:buChar char="ü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Better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ヒラギノ角ゴ Pro W3" charset="0"/>
                <a:cs typeface="Calibri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manage and mitigate risk</a:t>
            </a:r>
          </a:p>
          <a:p>
            <a:pPr marL="214295" indent="-214295" defTabSz="411464">
              <a:lnSpc>
                <a:spcPct val="130000"/>
              </a:lnSpc>
              <a:spcAft>
                <a:spcPts val="150"/>
              </a:spcAft>
              <a:buFont typeface="Wingdings" pitchFamily="2" charset="2"/>
              <a:buChar char="ü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ヒラギノ角ゴ Pro W3" charset="0"/>
                <a:cs typeface="Calibri" pitchFamily="34" charset="0"/>
              </a:rPr>
              <a:t>Realize greater efficiencies and drive improved financial performance 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3" r="63510" b="9140"/>
          <a:stretch>
            <a:fillRect/>
          </a:stretch>
        </p:blipFill>
        <p:spPr>
          <a:xfrm>
            <a:off x="578644" y="1574599"/>
            <a:ext cx="2828926" cy="30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BKFS_Template_Wide">
  <a:themeElements>
    <a:clrScheme name="Black Knight Colors">
      <a:dk1>
        <a:sysClr val="windowText" lastClr="000000"/>
      </a:dk1>
      <a:lt1>
        <a:sysClr val="window" lastClr="FFFFFF"/>
      </a:lt1>
      <a:dk2>
        <a:srgbClr val="636463"/>
      </a:dk2>
      <a:lt2>
        <a:srgbClr val="EEECE1"/>
      </a:lt2>
      <a:accent1>
        <a:srgbClr val="C5981C"/>
      </a:accent1>
      <a:accent2>
        <a:srgbClr val="C8A82B"/>
      </a:accent2>
      <a:accent3>
        <a:srgbClr val="006575"/>
      </a:accent3>
      <a:accent4>
        <a:srgbClr val="1FA8BA"/>
      </a:accent4>
      <a:accent5>
        <a:srgbClr val="79B832"/>
      </a:accent5>
      <a:accent6>
        <a:srgbClr val="AA3621"/>
      </a:accent6>
      <a:hlink>
        <a:srgbClr val="0000FF"/>
      </a:hlink>
      <a:folHlink>
        <a:srgbClr val="2D1C6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KFSSam_Presentation" id="{A1BD713E-016F-4B3E-B108-F15711FD7403}" vid="{6CE267AA-8E01-4BAE-97FB-A9E37E265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5F2AA275E5D145B697E7F719CE888E" ma:contentTypeVersion="1" ma:contentTypeDescription="Create a new document." ma:contentTypeScope="" ma:versionID="144867297fd105f4142435522f61c4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5d0e4ae67ebcb9ee3923649dbac063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364500-33BC-4DD8-A560-AEF60EEBE7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EE269E-C3F2-4E5B-8083-E30FDF891544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17FDD87-DCB4-4B90-8E4F-77EE509783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StateofSoftwareAssetManagement</Template>
  <TotalTime>1157</TotalTime>
  <Words>524</Words>
  <Application>Microsoft Office PowerPoint</Application>
  <PresentationFormat>On-screen Show (16:10)</PresentationFormat>
  <Paragraphs>88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ヒラギノ角ゴ Pro W3</vt:lpstr>
      <vt:lpstr>PPT_BKFS_Template_Wide</vt:lpstr>
      <vt:lpstr>The Importance of Corporate Social Responsibility </vt:lpstr>
      <vt:lpstr>Project Objective</vt:lpstr>
      <vt:lpstr>How do we tell the story? </vt:lpstr>
      <vt:lpstr>How do we sell the idea?</vt:lpstr>
      <vt:lpstr>How do we utilize the team?</vt:lpstr>
      <vt:lpstr>Gri Report</vt:lpstr>
      <vt:lpstr>The Importance of Corporate Social Responsibility </vt:lpstr>
      <vt:lpstr>WOW Factor (Monica)</vt:lpstr>
      <vt:lpstr>The Black Knight Mission (Olivia)</vt:lpstr>
      <vt:lpstr>Corporate Sustainability (Monica + Pat)</vt:lpstr>
      <vt:lpstr>What is Corporate Sustainability? (Monica + Pat)</vt:lpstr>
      <vt:lpstr>Why is Corporate Sustainability important? (Monica + Pat)</vt:lpstr>
      <vt:lpstr>Identify the Stakeholders</vt:lpstr>
      <vt:lpstr>CSR and its impact on QVR (Carlton)</vt:lpstr>
      <vt:lpstr>Finance and Trends (Terry, Olivia, Carlton, Pat)</vt:lpstr>
      <vt:lpstr>Risk (Olivia)</vt:lpstr>
      <vt:lpstr>Who is doing it (Terry)</vt:lpstr>
      <vt:lpstr>“We already do this” (Monica)</vt:lpstr>
      <vt:lpstr>How do we measure this? (Monica + Pat) </vt:lpstr>
      <vt:lpstr>Action Items</vt:lpstr>
    </vt:vector>
  </TitlesOfParts>
  <Company>Black Knight Financial Services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Asset Management (ITAM)</dc:title>
  <dc:creator>Madden, Patrick A</dc:creator>
  <cp:lastModifiedBy>Madden, Patrick A</cp:lastModifiedBy>
  <cp:revision>36</cp:revision>
  <dcterms:created xsi:type="dcterms:W3CDTF">2016-05-26T19:04:17Z</dcterms:created>
  <dcterms:modified xsi:type="dcterms:W3CDTF">2016-07-22T20:07:31Z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0x0101002E5F2AA275E5D145B697E7F719CE888E</vt:lpwstr>
  </property>
  <property fmtid="{D5CDD505-2E9C-101B-9397-08002B2CF9AE}" pid="3" name="Order">
    <vt:r8>17200</vt:r8>
  </property>
  <property fmtid="{D5CDD505-2E9C-101B-9397-08002B2CF9AE}" pid="4" name="Active">
    <vt:bool>true</vt:bool>
  </property>
</Properties>
</file>