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70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34" autoAdjust="0"/>
    <p:restoredTop sz="96349" autoAdjust="0"/>
  </p:normalViewPr>
  <p:slideViewPr>
    <p:cSldViewPr snapToGrid="0">
      <p:cViewPr varScale="1">
        <p:scale>
          <a:sx n="101" d="100"/>
          <a:sy n="101" d="100"/>
        </p:scale>
        <p:origin x="14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4EC96-A619-4E2E-9EED-D94BAC4C7071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04F66-FF22-468A-BC1F-5FDDCB6FF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11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http://www.lenovo.com/social_responsibility/us/en/sustainability_policy/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04F66-FF22-468A-BC1F-5FDDCB6FFE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80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7350" y="703263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6A035C-0229-4EDF-AD6B-D935717CD4E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103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CSR often represents the policies, practices and initiatives a company commits to in order to govern themselves with honesty and transparency and have a positive impact on social and environmental wellbeing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04F66-FF22-468A-BC1F-5FDDCB6FFE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84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00" r="1462"/>
          <a:stretch>
            <a:fillRect/>
          </a:stretch>
        </p:blipFill>
        <p:spPr bwMode="auto">
          <a:xfrm>
            <a:off x="-258233" y="1747838"/>
            <a:ext cx="10845800" cy="2792412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rgbClr val="808080">
                <a:alpha val="4299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044" y="2206121"/>
            <a:ext cx="9063525" cy="1286380"/>
          </a:xfrm>
          <a:prstGeom prst="rect">
            <a:avLst/>
          </a:prstGeom>
        </p:spPr>
        <p:txBody>
          <a:bodyPr anchor="ctr"/>
          <a:lstStyle>
            <a:lvl1pPr algn="l">
              <a:defRPr sz="3840" b="1" i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582086" y="5556251"/>
            <a:ext cx="2025649" cy="377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16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9C0DC51-5108-4240-A868-ACF58B6D8DBE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82084" y="3492500"/>
            <a:ext cx="9063485" cy="639664"/>
          </a:xfrm>
          <a:prstGeom prst="rect">
            <a:avLst/>
          </a:prstGeom>
        </p:spPr>
        <p:txBody>
          <a:bodyPr/>
          <a:lstStyle>
            <a:lvl1pPr marL="411480" indent="-411480">
              <a:buNone/>
              <a:defRPr lang="en-US" sz="2880" b="0" i="0" dirty="0" smtClean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lang="en-US" sz="2880" b="0" i="0" dirty="0" smtClean="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lang="en-US" b="0" i="0" dirty="0" smtClean="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lang="en-US" sz="2880" b="0" i="0" dirty="0" smtClean="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lang="en-US" sz="2880" b="0" i="0" dirty="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marL="0" lvl="0" indent="0"/>
            <a:r>
              <a:rPr lang="en-US" smtClean="0"/>
              <a:t>Click to edit Master text styles</a:t>
            </a:r>
          </a:p>
        </p:txBody>
      </p:sp>
      <p:pic>
        <p:nvPicPr>
          <p:cNvPr id="13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3697" y="487742"/>
            <a:ext cx="3320251" cy="944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582086" y="6393561"/>
            <a:ext cx="4167716" cy="2585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>
              <a:defRPr/>
            </a:pPr>
            <a:r>
              <a:rPr lang="en-US" sz="108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Black Knight Financial</a:t>
            </a:r>
            <a:r>
              <a:rPr lang="en-US" sz="1080" b="1" baseline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Services</a:t>
            </a:r>
            <a:endParaRPr lang="en-US" sz="1080" b="1" dirty="0" smtClean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 bwMode="auto">
          <a:xfrm>
            <a:off x="6559933" y="6393561"/>
            <a:ext cx="4943456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9pPr>
          </a:lstStyle>
          <a:p>
            <a:r>
              <a:rPr lang="en-US" sz="84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Confidential, Proprietary and/or Trade Secret</a:t>
            </a:r>
          </a:p>
          <a:p>
            <a:r>
              <a:rPr lang="en-US" sz="84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 </a:t>
            </a:r>
            <a:r>
              <a:rPr lang="en-US" sz="84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SM ® Trademark(s</a:t>
            </a:r>
            <a:r>
              <a:rPr lang="en-US" sz="84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of Black Knight IP Holding Company, LLC, </a:t>
            </a:r>
            <a:r>
              <a:rPr lang="en-US" sz="84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or an affiliate.</a:t>
            </a:r>
          </a:p>
          <a:p>
            <a:r>
              <a:rPr lang="en-US" sz="84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2016</a:t>
            </a:r>
            <a:r>
              <a:rPr lang="en-US" sz="84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Black Knight Financial Technology Solutions, LLC. </a:t>
            </a:r>
            <a:r>
              <a:rPr lang="en-US" sz="84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 </a:t>
            </a:r>
            <a:r>
              <a:rPr lang="en-US" sz="84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79873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9"/>
          <a:stretch>
            <a:fillRect/>
          </a:stretch>
        </p:blipFill>
        <p:spPr bwMode="auto">
          <a:xfrm>
            <a:off x="0" y="2187575"/>
            <a:ext cx="11059584" cy="1800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1281836" y="6489701"/>
            <a:ext cx="751417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18984C62-9AB1-4144-9309-E2B038876B93}" type="slidenum">
              <a:rPr lang="en-US" sz="144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eaLnBrk="1" hangingPunct="1"/>
              <a:t>‹#›</a:t>
            </a:fld>
            <a:endParaRPr lang="en-US" sz="144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582046" y="2641891"/>
            <a:ext cx="9151372" cy="1030109"/>
          </a:xfrm>
          <a:prstGeom prst="rect">
            <a:avLst/>
          </a:prstGeom>
        </p:spPr>
        <p:txBody>
          <a:bodyPr anchor="ctr"/>
          <a:lstStyle>
            <a:lvl1pPr algn="l">
              <a:defRPr sz="2880" b="1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15409" y="187325"/>
            <a:ext cx="1035484" cy="109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82086" y="6393561"/>
            <a:ext cx="4167716" cy="2585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>
              <a:defRPr/>
            </a:pPr>
            <a:r>
              <a:rPr lang="en-US" sz="108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Black Knight Financial</a:t>
            </a:r>
            <a:r>
              <a:rPr lang="en-US" sz="1080" b="1" baseline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Services</a:t>
            </a:r>
            <a:endParaRPr lang="en-US" sz="1080" b="1" dirty="0" smtClean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 bwMode="auto">
          <a:xfrm>
            <a:off x="6559933" y="6393561"/>
            <a:ext cx="4943456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9pPr>
          </a:lstStyle>
          <a:p>
            <a:r>
              <a:rPr lang="en-US" sz="84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Confidential, Proprietary and/or Trade Secret</a:t>
            </a:r>
          </a:p>
          <a:p>
            <a:r>
              <a:rPr lang="en-US" sz="84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 </a:t>
            </a:r>
            <a:r>
              <a:rPr lang="en-US" sz="84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SM ® Trademark(s</a:t>
            </a:r>
            <a:r>
              <a:rPr lang="en-US" sz="84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of Black Knight IP Holding Company, LLC, </a:t>
            </a:r>
            <a:r>
              <a:rPr lang="en-US" sz="84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or an affiliate.</a:t>
            </a:r>
          </a:p>
          <a:p>
            <a:r>
              <a:rPr lang="en-US" sz="84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2016</a:t>
            </a:r>
            <a:r>
              <a:rPr lang="en-US" sz="84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Black Knight Financial Technology Solutions, LLC. </a:t>
            </a:r>
            <a:r>
              <a:rPr lang="en-US" sz="84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 </a:t>
            </a:r>
            <a:r>
              <a:rPr lang="en-US" sz="84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39310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69902" y="866776"/>
            <a:ext cx="9723967" cy="0"/>
          </a:xfrm>
          <a:prstGeom prst="line">
            <a:avLst/>
          </a:prstGeom>
          <a:ln>
            <a:solidFill>
              <a:srgbClr val="C598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11281836" y="6489701"/>
            <a:ext cx="751417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F75A45E6-1D62-41DA-9358-556AEB4E4C65}" type="slidenum">
              <a:rPr lang="en-US" sz="144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eaLnBrk="1" hangingPunct="1"/>
              <a:t>‹#›</a:t>
            </a:fld>
            <a:endParaRPr lang="en-US" sz="144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69910" y="228601"/>
            <a:ext cx="9723959" cy="638174"/>
          </a:xfrm>
          <a:prstGeom prst="rect">
            <a:avLst/>
          </a:prstGeom>
        </p:spPr>
        <p:txBody>
          <a:bodyPr anchor="ctr"/>
          <a:lstStyle>
            <a:lvl1pPr algn="l">
              <a:defRPr sz="288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69908" y="1154113"/>
            <a:ext cx="11379200" cy="4899446"/>
          </a:xfrm>
          <a:prstGeom prst="rect">
            <a:avLst/>
          </a:prstGeom>
        </p:spPr>
        <p:txBody>
          <a:bodyPr/>
          <a:lstStyle>
            <a:lvl1pPr marL="411480" indent="-411480">
              <a:spcBef>
                <a:spcPts val="0"/>
              </a:spcBef>
              <a:spcAft>
                <a:spcPts val="1440"/>
              </a:spcAft>
              <a:buFont typeface="Wingdings" charset="2"/>
              <a:buChar char="§"/>
              <a:defRPr sz="2400" b="1">
                <a:solidFill>
                  <a:srgbClr val="006482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1440"/>
              </a:spcAft>
              <a:defRPr sz="216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1440"/>
              </a:spcAft>
              <a:defRPr sz="216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1440"/>
              </a:spcAft>
              <a:defRPr sz="216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1440"/>
              </a:spcAft>
              <a:defRPr sz="216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147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469902" y="866776"/>
            <a:ext cx="9723967" cy="0"/>
          </a:xfrm>
          <a:prstGeom prst="line">
            <a:avLst/>
          </a:prstGeom>
          <a:ln>
            <a:solidFill>
              <a:srgbClr val="C598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11281836" y="6489701"/>
            <a:ext cx="751417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F58B8472-3E6A-4469-8A15-7CECBEE572BB}" type="slidenum">
              <a:rPr lang="en-US" sz="144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eaLnBrk="1" hangingPunct="1"/>
              <a:t>‹#›</a:t>
            </a:fld>
            <a:endParaRPr lang="en-US" sz="144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69910" y="228600"/>
            <a:ext cx="9723959" cy="638176"/>
          </a:xfrm>
          <a:prstGeom prst="rect">
            <a:avLst/>
          </a:prstGeom>
        </p:spPr>
        <p:txBody>
          <a:bodyPr anchor="ctr"/>
          <a:lstStyle>
            <a:lvl1pPr algn="l">
              <a:defRPr sz="288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idx="1"/>
          </p:nvPr>
        </p:nvSpPr>
        <p:spPr>
          <a:xfrm>
            <a:off x="469908" y="1157301"/>
            <a:ext cx="5183717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rgbClr val="006482"/>
                </a:solidFill>
                <a:latin typeface="Arial" pitchFamily="34" charset="0"/>
                <a:cs typeface="Arial" pitchFamily="34" charset="0"/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Content Placeholder 3"/>
          <p:cNvSpPr>
            <a:spLocks noGrp="1"/>
          </p:cNvSpPr>
          <p:nvPr>
            <p:ph sz="half" idx="2"/>
          </p:nvPr>
        </p:nvSpPr>
        <p:spPr>
          <a:xfrm>
            <a:off x="469908" y="1797062"/>
            <a:ext cx="5183717" cy="4256497"/>
          </a:xfrm>
          <a:prstGeom prst="rect">
            <a:avLst/>
          </a:prstGeom>
        </p:spPr>
        <p:txBody>
          <a:bodyPr/>
          <a:lstStyle>
            <a:lvl1pPr marL="411480" indent="-411480">
              <a:spcBef>
                <a:spcPts val="0"/>
              </a:spcBef>
              <a:spcAft>
                <a:spcPts val="1440"/>
              </a:spcAft>
              <a:buFont typeface="Wingdings" charset="2"/>
              <a:buChar char="§"/>
              <a:defRPr sz="216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1440"/>
              </a:spcAft>
              <a:defRPr sz="216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1440"/>
              </a:spcAft>
              <a:defRPr sz="216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1440"/>
              </a:spcAft>
              <a:defRPr sz="216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1440"/>
              </a:spcAft>
              <a:defRPr sz="216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53677" y="1157301"/>
            <a:ext cx="5185833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rgbClr val="006482"/>
                </a:solidFill>
                <a:latin typeface="Arial" pitchFamily="34" charset="0"/>
                <a:cs typeface="Arial" pitchFamily="34" charset="0"/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Content Placeholder 5"/>
          <p:cNvSpPr>
            <a:spLocks noGrp="1"/>
          </p:cNvSpPr>
          <p:nvPr>
            <p:ph sz="quarter" idx="4"/>
          </p:nvPr>
        </p:nvSpPr>
        <p:spPr>
          <a:xfrm>
            <a:off x="6057908" y="1797062"/>
            <a:ext cx="5181600" cy="4256497"/>
          </a:xfrm>
          <a:prstGeom prst="rect">
            <a:avLst/>
          </a:prstGeom>
        </p:spPr>
        <p:txBody>
          <a:bodyPr/>
          <a:lstStyle>
            <a:lvl1pPr marL="411480" indent="-411480">
              <a:spcBef>
                <a:spcPts val="0"/>
              </a:spcBef>
              <a:spcAft>
                <a:spcPts val="1440"/>
              </a:spcAft>
              <a:buFont typeface="Wingdings" charset="2"/>
              <a:buChar char="§"/>
              <a:defRPr sz="216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1440"/>
              </a:spcAft>
              <a:defRPr sz="216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1440"/>
              </a:spcAft>
              <a:defRPr sz="216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1440"/>
              </a:spcAft>
              <a:defRPr sz="216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1440"/>
              </a:spcAft>
              <a:defRPr sz="216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858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69902" y="866776"/>
            <a:ext cx="9723967" cy="0"/>
          </a:xfrm>
          <a:prstGeom prst="line">
            <a:avLst/>
          </a:prstGeom>
          <a:ln>
            <a:solidFill>
              <a:srgbClr val="C598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1281836" y="6489701"/>
            <a:ext cx="751417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F1BEDD73-C17C-4AA1-8234-FBCFF97D7F46}" type="slidenum">
              <a:rPr lang="en-US" sz="144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eaLnBrk="1" hangingPunct="1"/>
              <a:t>‹#›</a:t>
            </a:fld>
            <a:endParaRPr lang="en-US" sz="144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69910" y="228600"/>
            <a:ext cx="9723959" cy="638176"/>
          </a:xfrm>
          <a:prstGeom prst="rect">
            <a:avLst/>
          </a:prstGeom>
        </p:spPr>
        <p:txBody>
          <a:bodyPr anchor="ctr"/>
          <a:lstStyle>
            <a:lvl1pPr algn="l">
              <a:defRPr sz="288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469899" y="1162431"/>
            <a:ext cx="5588472" cy="4891129"/>
          </a:xfrm>
          <a:prstGeom prst="rect">
            <a:avLst/>
          </a:prstGeom>
        </p:spPr>
        <p:txBody>
          <a:bodyPr/>
          <a:lstStyle>
            <a:lvl1pPr marL="411480" indent="-411480">
              <a:spcBef>
                <a:spcPts val="0"/>
              </a:spcBef>
              <a:spcAft>
                <a:spcPts val="1440"/>
              </a:spcAft>
              <a:buFont typeface="Wingdings" charset="2"/>
              <a:buChar char="§"/>
              <a:defRPr sz="2400" b="1">
                <a:solidFill>
                  <a:srgbClr val="006482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1440"/>
              </a:spcAft>
              <a:defRPr sz="216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1440"/>
              </a:spcAft>
              <a:defRPr sz="216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1440"/>
              </a:spcAft>
              <a:defRPr sz="216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1440"/>
              </a:spcAft>
              <a:defRPr sz="216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2"/>
          </p:nvPr>
        </p:nvSpPr>
        <p:spPr>
          <a:xfrm>
            <a:off x="6189134" y="1162431"/>
            <a:ext cx="5570125" cy="4891129"/>
          </a:xfrm>
          <a:prstGeom prst="rect">
            <a:avLst/>
          </a:prstGeom>
        </p:spPr>
        <p:txBody>
          <a:bodyPr/>
          <a:lstStyle>
            <a:lvl1pPr marL="411480" indent="-411480">
              <a:spcBef>
                <a:spcPts val="0"/>
              </a:spcBef>
              <a:spcAft>
                <a:spcPts val="1440"/>
              </a:spcAft>
              <a:buFont typeface="Wingdings" charset="2"/>
              <a:buChar char="§"/>
              <a:defRPr sz="2400" b="1">
                <a:solidFill>
                  <a:srgbClr val="006482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1440"/>
              </a:spcAft>
              <a:defRPr sz="216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1440"/>
              </a:spcAft>
              <a:defRPr sz="216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1440"/>
              </a:spcAft>
              <a:defRPr sz="216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1440"/>
              </a:spcAft>
              <a:defRPr sz="216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23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69902" y="866776"/>
            <a:ext cx="9723967" cy="0"/>
          </a:xfrm>
          <a:prstGeom prst="line">
            <a:avLst/>
          </a:prstGeom>
          <a:ln>
            <a:solidFill>
              <a:srgbClr val="C598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11281836" y="6489701"/>
            <a:ext cx="751417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C8F13AA0-6BCE-4F0B-B42C-CA059B0264E1}" type="slidenum">
              <a:rPr lang="en-US" sz="144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eaLnBrk="1" hangingPunct="1"/>
              <a:t>‹#›</a:t>
            </a:fld>
            <a:endParaRPr lang="en-US" sz="144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69910" y="228600"/>
            <a:ext cx="9723959" cy="638176"/>
          </a:xfrm>
          <a:prstGeom prst="rect">
            <a:avLst/>
          </a:prstGeom>
        </p:spPr>
        <p:txBody>
          <a:bodyPr anchor="ctr"/>
          <a:lstStyle>
            <a:lvl1pPr algn="l">
              <a:defRPr sz="288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69908" y="1154113"/>
            <a:ext cx="11074400" cy="4899446"/>
          </a:xfrm>
          <a:prstGeom prst="rect">
            <a:avLst/>
          </a:prstGeom>
        </p:spPr>
        <p:txBody>
          <a:bodyPr/>
          <a:lstStyle>
            <a:lvl1pPr marL="411480" indent="-411480">
              <a:buFont typeface="Wingdings" charset="2"/>
              <a:buChar char="§"/>
              <a:defRPr sz="2400" b="1">
                <a:solidFill>
                  <a:srgbClr val="00648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705188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281836" y="6489701"/>
            <a:ext cx="751417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30F900C6-B63D-40F2-8B2E-36EC73EA1BBD}" type="slidenum">
              <a:rPr lang="en-US" sz="144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eaLnBrk="1" hangingPunct="1"/>
              <a:t>‹#›</a:t>
            </a:fld>
            <a:endParaRPr lang="en-US" sz="144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582086" y="6393561"/>
            <a:ext cx="4167716" cy="2585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>
              <a:defRPr/>
            </a:pPr>
            <a:r>
              <a:rPr lang="en-US" sz="108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Black Knight Financial Services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 bwMode="auto">
          <a:xfrm>
            <a:off x="6559933" y="6393561"/>
            <a:ext cx="4943456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9pPr>
          </a:lstStyle>
          <a:p>
            <a:r>
              <a:rPr lang="en-US" sz="84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Confidential, Proprietary and/or Trade Secret</a:t>
            </a:r>
          </a:p>
          <a:p>
            <a:r>
              <a:rPr lang="en-US" sz="84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 </a:t>
            </a:r>
            <a:r>
              <a:rPr lang="en-US" sz="84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SM ® Trademark(s</a:t>
            </a:r>
            <a:r>
              <a:rPr lang="en-US" sz="84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of Black Knight IP Holding Company, LLC, </a:t>
            </a:r>
            <a:r>
              <a:rPr lang="en-US" sz="84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or an affiliate.</a:t>
            </a:r>
          </a:p>
          <a:p>
            <a:r>
              <a:rPr lang="en-US" sz="84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2016</a:t>
            </a:r>
            <a:r>
              <a:rPr lang="en-US" sz="84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Black Knight Financial Technology Solutions, LLC. </a:t>
            </a:r>
            <a:r>
              <a:rPr lang="en-US" sz="84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 </a:t>
            </a:r>
            <a:r>
              <a:rPr lang="en-US" sz="84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01567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</p:spTree>
    <p:extLst>
      <p:ext uri="{BB962C8B-B14F-4D97-AF65-F5344CB8AC3E}">
        <p14:creationId xmlns:p14="http://schemas.microsoft.com/office/powerpoint/2010/main" val="1944135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15409" y="187325"/>
            <a:ext cx="1035484" cy="109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1"/>
          <p:cNvSpPr txBox="1">
            <a:spLocks noChangeArrowheads="1"/>
          </p:cNvSpPr>
          <p:nvPr/>
        </p:nvSpPr>
        <p:spPr bwMode="auto">
          <a:xfrm>
            <a:off x="582086" y="6393561"/>
            <a:ext cx="4167716" cy="2585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>
              <a:defRPr/>
            </a:pPr>
            <a:r>
              <a:rPr lang="en-US" sz="108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Black Knight Financial</a:t>
            </a:r>
            <a:r>
              <a:rPr lang="en-US" sz="1080" b="1" baseline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Services</a:t>
            </a:r>
            <a:endParaRPr lang="en-US" sz="1080" b="1" dirty="0" smtClean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6559933" y="6393561"/>
            <a:ext cx="4943456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9pPr>
          </a:lstStyle>
          <a:p>
            <a:r>
              <a:rPr lang="en-US" sz="84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Confidential, Proprietary and/or Trade Secret</a:t>
            </a:r>
          </a:p>
          <a:p>
            <a:r>
              <a:rPr lang="en-US" sz="84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 </a:t>
            </a:r>
            <a:r>
              <a:rPr lang="en-US" sz="84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SM ® Trademark(s</a:t>
            </a:r>
            <a:r>
              <a:rPr lang="en-US" sz="84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of Black Knight IP Holding Company, LLC, </a:t>
            </a:r>
            <a:r>
              <a:rPr lang="en-US" sz="84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or an affiliate.</a:t>
            </a:r>
          </a:p>
          <a:p>
            <a:r>
              <a:rPr lang="en-US" sz="84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2016</a:t>
            </a:r>
            <a:r>
              <a:rPr lang="en-US" sz="84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Black Knight Financial Technology Solutions, LLC. </a:t>
            </a:r>
            <a:r>
              <a:rPr lang="en-US" sz="84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 </a:t>
            </a:r>
            <a:r>
              <a:rPr lang="en-US" sz="84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3577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txStyles>
    <p:titleStyle>
      <a:lvl1pPr algn="ctr" defTabSz="548640" rtl="0" eaLnBrk="1" fontAlgn="base" hangingPunct="1">
        <a:spcBef>
          <a:spcPct val="0"/>
        </a:spcBef>
        <a:spcAft>
          <a:spcPct val="0"/>
        </a:spcAft>
        <a:defRPr sz="5280" kern="1200">
          <a:solidFill>
            <a:schemeClr val="tx1"/>
          </a:solidFill>
          <a:latin typeface="+mj-lt"/>
          <a:ea typeface="ヒラギノ角ゴ Pro W3" charset="0"/>
          <a:cs typeface="ヒラギノ角ゴ Pro W3" charset="0"/>
        </a:defRPr>
      </a:lvl1pPr>
      <a:lvl2pPr algn="ctr" defTabSz="548640" rtl="0" eaLnBrk="1" fontAlgn="base" hangingPunct="1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defTabSz="548640" rtl="0" eaLnBrk="1" fontAlgn="base" hangingPunct="1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defTabSz="548640" rtl="0" eaLnBrk="1" fontAlgn="base" hangingPunct="1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defTabSz="548640" rtl="0" eaLnBrk="1" fontAlgn="base" hangingPunct="1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5pPr>
      <a:lvl6pPr marL="548640" algn="ctr" defTabSz="548640" rtl="0" eaLnBrk="1" fontAlgn="base" hangingPunct="1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6pPr>
      <a:lvl7pPr marL="1097280" algn="ctr" defTabSz="548640" rtl="0" eaLnBrk="1" fontAlgn="base" hangingPunct="1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7pPr>
      <a:lvl8pPr marL="1645920" algn="ctr" defTabSz="548640" rtl="0" eaLnBrk="1" fontAlgn="base" hangingPunct="1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8pPr>
      <a:lvl9pPr marL="2194560" algn="ctr" defTabSz="548640" rtl="0" eaLnBrk="1" fontAlgn="base" hangingPunct="1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9pPr>
    </p:titleStyle>
    <p:bodyStyle>
      <a:lvl1pPr marL="411480" indent="-411480" algn="l" defTabSz="54864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84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891540" indent="-342900" algn="l" defTabSz="54864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36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2pPr>
      <a:lvl3pPr marL="1371600" indent="-274320" algn="l" defTabSz="54864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88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3pPr>
      <a:lvl4pPr marL="1920240" indent="-274320" algn="l" defTabSz="54864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4pPr>
      <a:lvl5pPr marL="2468880" indent="-274320" algn="l" defTabSz="54864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Importance of Corporate Social Responsibility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20" dirty="0"/>
              <a:t>Patrick Madden, Terry Yang, Olivia Fernandez, Carlton Thomas, and Monica Hakun</a:t>
            </a:r>
          </a:p>
        </p:txBody>
      </p:sp>
    </p:spTree>
    <p:extLst>
      <p:ext uri="{BB962C8B-B14F-4D97-AF65-F5344CB8AC3E}">
        <p14:creationId xmlns:p14="http://schemas.microsoft.com/office/powerpoint/2010/main" val="200801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Financial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 smtClean="0"/>
              <a:t>WACC</a:t>
            </a:r>
          </a:p>
          <a:p>
            <a:pPr lvl="1"/>
            <a:r>
              <a:rPr lang="en-US" dirty="0" smtClean="0"/>
              <a:t>Cost of Debt: -$9.2 million</a:t>
            </a:r>
          </a:p>
          <a:p>
            <a:pPr lvl="1"/>
            <a:r>
              <a:rPr lang="en-US" dirty="0" smtClean="0"/>
              <a:t>Cost of Equity: unknown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r>
              <a:rPr lang="en-US" dirty="0" smtClean="0"/>
              <a:t>Operating Expenses</a:t>
            </a:r>
          </a:p>
          <a:p>
            <a:pPr lvl="1"/>
            <a:r>
              <a:rPr lang="en-US" dirty="0" smtClean="0"/>
              <a:t>Employees</a:t>
            </a:r>
          </a:p>
          <a:p>
            <a:pPr lvl="2"/>
            <a:r>
              <a:rPr lang="en-US" dirty="0" smtClean="0"/>
              <a:t>Training cost</a:t>
            </a:r>
          </a:p>
          <a:p>
            <a:pPr lvl="2"/>
            <a:r>
              <a:rPr lang="en-US" dirty="0" smtClean="0"/>
              <a:t>Hiring/retention</a:t>
            </a:r>
          </a:p>
          <a:p>
            <a:pPr lvl="1"/>
            <a:r>
              <a:rPr lang="en-US" dirty="0" smtClean="0"/>
              <a:t>Energy</a:t>
            </a:r>
          </a:p>
          <a:p>
            <a:pPr lvl="1"/>
            <a:r>
              <a:rPr lang="en-US" dirty="0" smtClean="0"/>
              <a:t>Taxes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8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Risk</a:t>
            </a:r>
          </a:p>
          <a:p>
            <a:r>
              <a:rPr lang="en-US" dirty="0" smtClean="0"/>
              <a:t>Technological Risk </a:t>
            </a:r>
          </a:p>
          <a:p>
            <a:r>
              <a:rPr lang="en-US" dirty="0" smtClean="0"/>
              <a:t>Economic Risk </a:t>
            </a:r>
          </a:p>
          <a:p>
            <a:r>
              <a:rPr lang="en-US" dirty="0" smtClean="0"/>
              <a:t>Political 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44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How do we measure results?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1"/>
          </p:nvPr>
        </p:nvSpPr>
        <p:spPr>
          <a:xfrm>
            <a:off x="469910" y="1087016"/>
            <a:ext cx="10161271" cy="489112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3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“We already do this”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7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WOW Factor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1308" y="1121367"/>
            <a:ext cx="9054790" cy="47504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85840" y="3311911"/>
            <a:ext cx="89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Video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07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Black Knight Mission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991100" y="1445771"/>
            <a:ext cx="5467350" cy="3194717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 algn="ctr" defTabSz="548618">
              <a:lnSpc>
                <a:spcPct val="140000"/>
              </a:lnSpc>
              <a:spcAft>
                <a:spcPts val="1200"/>
              </a:spcAft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ヒラギノ角ゴ Pro W3" charset="0"/>
                <a:cs typeface="Calibri" pitchFamily="34" charset="0"/>
              </a:rPr>
              <a:t>To be the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ヒラギノ角ゴ Pro W3" charset="0"/>
                <a:cs typeface="Calibri" pitchFamily="34" charset="0"/>
              </a:rPr>
              <a:t>PREMIER BRAND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ヒラギノ角ゴ Pro W3" charset="0"/>
                <a:cs typeface="Calibri" pitchFamily="34" charset="0"/>
              </a:rPr>
              <a:t>for technology 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ヒラギノ角ゴ Pro W3" charset="0"/>
                <a:cs typeface="Calibri" pitchFamily="34" charset="0"/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ヒラギノ角ゴ Pro W3" charset="0"/>
                <a:cs typeface="Calibri" pitchFamily="34" charset="0"/>
              </a:rPr>
              <a:t>in the mortgage industry known for 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ヒラギノ角ゴ Pro W3" charset="0"/>
                <a:cs typeface="Calibri" pitchFamily="34" charset="0"/>
              </a:rPr>
            </a:b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ヒラギノ角ゴ Pro W3" charset="0"/>
                <a:cs typeface="Calibri" pitchFamily="34" charset="0"/>
              </a:rPr>
              <a:t>PRODUCT EXCELLENCE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ヒラギノ角ゴ Pro W3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ヒラギノ角ゴ Pro W3" charset="0"/>
                <a:cs typeface="Calibri" pitchFamily="34" charset="0"/>
              </a:rPr>
              <a:t>and to deliver</a:t>
            </a:r>
            <a:r>
              <a:rPr lang="en-US" sz="2000" dirty="0">
                <a:solidFill>
                  <a:prstClr val="black"/>
                </a:solidFill>
                <a:latin typeface="Arial"/>
                <a:ea typeface="ヒラギノ角ゴ Pro W3" charset="0"/>
                <a:cs typeface="Calibri" pitchFamily="34" charset="0"/>
              </a:rPr>
              <a:t/>
            </a:r>
            <a:br>
              <a:rPr lang="en-US" sz="2000" dirty="0">
                <a:solidFill>
                  <a:prstClr val="black"/>
                </a:solidFill>
                <a:latin typeface="Arial"/>
                <a:ea typeface="ヒラギノ角ゴ Pro W3" charset="0"/>
                <a:cs typeface="Calibri" pitchFamily="34" charset="0"/>
              </a:rPr>
            </a:br>
            <a:r>
              <a:rPr lang="en-US" sz="2000" b="1" i="1" dirty="0">
                <a:solidFill>
                  <a:srgbClr val="00CFF2"/>
                </a:solidFill>
                <a:latin typeface="Arial"/>
                <a:ea typeface="ヒラギノ角ゴ Pro W3" charset="0"/>
                <a:cs typeface="Calibri" pitchFamily="34" charset="0"/>
              </a:rPr>
              <a:t>INNOVATIVE, SEAMLESSLY INTEGRATED PRODUCTS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ヒラギノ角ゴ Pro W3" charset="0"/>
                <a:cs typeface="Calibri" pitchFamily="34" charset="0"/>
              </a:rPr>
              <a:t>with</a:t>
            </a:r>
            <a:r>
              <a:rPr lang="en-US" sz="2000" dirty="0">
                <a:solidFill>
                  <a:prstClr val="black"/>
                </a:solidFill>
                <a:latin typeface="Arial"/>
                <a:ea typeface="ヒラギノ角ゴ Pro W3" charset="0"/>
                <a:cs typeface="Calibri" pitchFamily="34" charset="0"/>
              </a:rPr>
              <a:t> </a:t>
            </a:r>
            <a:r>
              <a:rPr lang="en-US" sz="2000" b="1" i="1" dirty="0">
                <a:solidFill>
                  <a:srgbClr val="00CFF2"/>
                </a:solidFill>
                <a:latin typeface="Arial"/>
                <a:ea typeface="ヒラギノ角ゴ Pro W3" charset="0"/>
                <a:cs typeface="Calibri" pitchFamily="34" charset="0"/>
              </a:rPr>
              <a:t>SUPERIOR CAPABILITIES, FUNCTIONALITY</a:t>
            </a:r>
            <a:r>
              <a:rPr lang="en-US" sz="2000" b="1" i="1" dirty="0">
                <a:solidFill>
                  <a:prstClr val="black"/>
                </a:solidFill>
                <a:latin typeface="Arial"/>
                <a:ea typeface="ヒラギノ角ゴ Pro W3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ヒラギノ角ゴ Pro W3" charset="0"/>
                <a:cs typeface="Calibri" pitchFamily="34" charset="0"/>
              </a:rPr>
              <a:t>and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ヒラギノ角ゴ Pro W3" charset="0"/>
                <a:cs typeface="Calibri" pitchFamily="34" charset="0"/>
              </a:rPr>
              <a:t> </a:t>
            </a:r>
            <a:r>
              <a:rPr lang="en-US" sz="2000" b="1" i="1" dirty="0">
                <a:solidFill>
                  <a:srgbClr val="00CFF2"/>
                </a:solidFill>
                <a:latin typeface="Arial"/>
                <a:ea typeface="ヒラギノ角ゴ Pro W3" charset="0"/>
                <a:cs typeface="Calibri" pitchFamily="34" charset="0"/>
              </a:rPr>
              <a:t>SUPPORT</a:t>
            </a:r>
            <a:r>
              <a:rPr lang="en-US" sz="2000" i="1" dirty="0">
                <a:solidFill>
                  <a:prstClr val="black"/>
                </a:solidFill>
                <a:latin typeface="Arial"/>
                <a:ea typeface="ヒラギノ角ゴ Pro W3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ヒラギノ角ゴ Pro W3" charset="0"/>
                <a:cs typeface="Calibri" pitchFamily="34" charset="0"/>
              </a:rPr>
              <a:t>that enable our clients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ヒラギノ角ゴ Pro W3" charset="0"/>
                <a:cs typeface="Calibri" pitchFamily="34" charset="0"/>
              </a:rPr>
              <a:t>to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ヒラギノ角ゴ Pro W3" charset="0"/>
                <a:cs typeface="Calibri" pitchFamily="34" charset="0"/>
              </a:rPr>
              <a:t>: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991102" y="4659085"/>
            <a:ext cx="5314948" cy="1078240"/>
          </a:xfrm>
          <a:prstGeom prst="rect">
            <a:avLst/>
          </a:prstGeom>
          <a:solidFill>
            <a:srgbClr val="C5981C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36" tIns="45718" rIns="91436" bIns="45718">
            <a:spAutoFit/>
          </a:bodyPr>
          <a:lstStyle/>
          <a:p>
            <a:pPr marL="285727" indent="-285727" defTabSz="548618">
              <a:lnSpc>
                <a:spcPct val="130000"/>
              </a:lnSpc>
              <a:spcAft>
                <a:spcPts val="200"/>
              </a:spcAft>
              <a:buFont typeface="Wingdings" pitchFamily="2" charset="2"/>
              <a:buChar char="ü"/>
              <a:defRPr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ヒラギノ角ゴ Pro W3" charset="0"/>
                <a:cs typeface="Calibri" pitchFamily="34" charset="0"/>
              </a:rPr>
              <a:t>Better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ヒラギノ角ゴ Pro W3" charset="0"/>
                <a:cs typeface="Calibri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ヒラギノ角ゴ Pro W3" charset="0"/>
                <a:cs typeface="Calibri" pitchFamily="34" charset="0"/>
              </a:rPr>
              <a:t>manage and mitigate risk</a:t>
            </a:r>
          </a:p>
          <a:p>
            <a:pPr marL="285727" indent="-285727" defTabSz="548618">
              <a:lnSpc>
                <a:spcPct val="130000"/>
              </a:lnSpc>
              <a:spcAft>
                <a:spcPts val="200"/>
              </a:spcAft>
              <a:buFont typeface="Wingdings" pitchFamily="2" charset="2"/>
              <a:buChar char="ü"/>
              <a:defRPr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ヒラギノ角ゴ Pro W3" charset="0"/>
                <a:cs typeface="Calibri" pitchFamily="34" charset="0"/>
              </a:rPr>
              <a:t>Realize greater efficiencies and drive improved financial performance </a:t>
            </a:r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13" r="63510" b="9140"/>
          <a:stretch>
            <a:fillRect/>
          </a:stretch>
        </p:blipFill>
        <p:spPr>
          <a:xfrm>
            <a:off x="771525" y="1718465"/>
            <a:ext cx="3771901" cy="402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3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Corporate Social Responsibility?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1"/>
          </p:nvPr>
        </p:nvSpPr>
        <p:spPr>
          <a:xfrm>
            <a:off x="469898" y="1162431"/>
            <a:ext cx="11294753" cy="4891129"/>
          </a:xfrm>
        </p:spPr>
        <p:txBody>
          <a:bodyPr/>
          <a:lstStyle/>
          <a:p>
            <a:r>
              <a:rPr lang="en-US" sz="2000" dirty="0"/>
              <a:t>CSR is a business management practice that involves assessing and managing risks and opportunities that arise from environmental, social, and economic impacts of the company and its industry </a:t>
            </a:r>
            <a:endParaRPr lang="en-US" sz="2000" dirty="0" smtClean="0"/>
          </a:p>
          <a:p>
            <a:r>
              <a:rPr lang="en-US" sz="2000" dirty="0" smtClean="0"/>
              <a:t>It covers companies’ active participation in different fields: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It is increasingly viewed, across the world and across all business sectors, as a strategic issue to ensure the development of a sustainable world, and to enhance business competitiveness.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7665" y="2728406"/>
            <a:ext cx="33123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human </a:t>
            </a:r>
            <a:r>
              <a:rPr lang="en-US" sz="1200" dirty="0" smtClean="0"/>
              <a:t>rights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human </a:t>
            </a:r>
            <a:r>
              <a:rPr lang="en-US" sz="1200" dirty="0"/>
              <a:t>resources </a:t>
            </a:r>
            <a:endParaRPr lang="en-US" sz="12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relations </a:t>
            </a:r>
            <a:r>
              <a:rPr lang="en-US" sz="1200" dirty="0"/>
              <a:t>with clients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suppliers </a:t>
            </a:r>
            <a:r>
              <a:rPr lang="en-US" sz="1200" dirty="0"/>
              <a:t>and other stakeholders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14799" y="2728406"/>
            <a:ext cx="3396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corporate governance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environment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contribution to community and society.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8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Why is Corporate Social Responsibility important?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1"/>
          </p:nvPr>
        </p:nvSpPr>
        <p:spPr>
          <a:xfrm>
            <a:off x="469910" y="1134151"/>
            <a:ext cx="10161271" cy="4891129"/>
          </a:xfrm>
        </p:spPr>
        <p:txBody>
          <a:bodyPr/>
          <a:lstStyle/>
          <a:p>
            <a:r>
              <a:rPr lang="en-US" sz="1600" dirty="0"/>
              <a:t>Sustainability reporting is the future of business</a:t>
            </a:r>
          </a:p>
          <a:p>
            <a:pPr lvl="1"/>
            <a:r>
              <a:rPr lang="en-US" sz="1100" dirty="0"/>
              <a:t>All publicly traded companies within the EU will be required to report on sustainability in 2017</a:t>
            </a:r>
          </a:p>
          <a:p>
            <a:pPr lvl="1"/>
            <a:r>
              <a:rPr lang="en-US" sz="1100" dirty="0"/>
              <a:t>A PwC survey found that 1/3 investors considered sustainability in their investment strategy </a:t>
            </a:r>
          </a:p>
          <a:p>
            <a:pPr lvl="1"/>
            <a:r>
              <a:rPr lang="en-US" sz="1100" dirty="0"/>
              <a:t>The State of California requires all retail sellers and manufacturers having worldwide annual revenues of $100 million or more to disclose sustainability reporting </a:t>
            </a:r>
          </a:p>
          <a:p>
            <a:r>
              <a:rPr lang="en-US" sz="1600" dirty="0" smtClean="0"/>
              <a:t>Improves access to capital</a:t>
            </a:r>
          </a:p>
          <a:p>
            <a:r>
              <a:rPr lang="en-US" sz="1600" dirty="0" smtClean="0"/>
              <a:t>Improves </a:t>
            </a:r>
            <a:r>
              <a:rPr lang="en-US" sz="1600" dirty="0"/>
              <a:t>ability to retain and attract employees</a:t>
            </a:r>
          </a:p>
          <a:p>
            <a:r>
              <a:rPr lang="en-US" sz="1600" dirty="0" smtClean="0"/>
              <a:t>Enhances reputation</a:t>
            </a:r>
          </a:p>
          <a:p>
            <a:r>
              <a:rPr lang="en-US" sz="1800" dirty="0"/>
              <a:t>Synthesizes what we currently do at Black Knight into a discrete focused deliverable, delivering incremental value to the organization </a:t>
            </a:r>
            <a:endParaRPr lang="en-US" sz="1800" dirty="0" smtClean="0"/>
          </a:p>
          <a:p>
            <a:pPr lvl="0"/>
            <a:r>
              <a:rPr lang="en-US" sz="1800" dirty="0"/>
              <a:t>Wins shareholder and stakeholder </a:t>
            </a:r>
            <a:r>
              <a:rPr lang="en-US" sz="1800" dirty="0" smtClean="0"/>
              <a:t>trust</a:t>
            </a:r>
          </a:p>
          <a:p>
            <a:pPr lvl="1"/>
            <a:r>
              <a:rPr lang="en-US" sz="1400" dirty="0" smtClean="0"/>
              <a:t>CSR reporters score 15 points higher on trust with investors</a:t>
            </a:r>
            <a:endParaRPr lang="en-US" sz="1800" dirty="0"/>
          </a:p>
          <a:p>
            <a:pPr marL="0" indent="0">
              <a:buNone/>
            </a:pPr>
            <a:endParaRPr lang="en-US" sz="1240" dirty="0"/>
          </a:p>
          <a:p>
            <a:pPr marL="0" lvl="0" indent="0">
              <a:buNone/>
            </a:pPr>
            <a:endParaRPr lang="en-US" dirty="0"/>
          </a:p>
          <a:p>
            <a:pPr lvl="0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77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CSR and its impact on QVR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123848" y="1457291"/>
            <a:ext cx="2456122" cy="43699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7899991" y="1392865"/>
            <a:ext cx="2456122" cy="436998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38" indent="-285738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9" name="Oval 8"/>
          <p:cNvSpPr/>
          <p:nvPr/>
        </p:nvSpPr>
        <p:spPr>
          <a:xfrm>
            <a:off x="1655580" y="898895"/>
            <a:ext cx="786809" cy="77617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Q</a:t>
            </a:r>
          </a:p>
        </p:txBody>
      </p:sp>
      <p:sp>
        <p:nvSpPr>
          <p:cNvPr id="11" name="Oval 10"/>
          <p:cNvSpPr/>
          <p:nvPr/>
        </p:nvSpPr>
        <p:spPr>
          <a:xfrm>
            <a:off x="7657216" y="866776"/>
            <a:ext cx="786809" cy="77617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034957" y="1392865"/>
            <a:ext cx="2469404" cy="43699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38" indent="-285738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4579970" y="898895"/>
            <a:ext cx="786809" cy="77617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07770" y="5827273"/>
            <a:ext cx="3362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Greater Control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50701" y="5827273"/>
            <a:ext cx="3362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Lower Costs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16621" y="5827273"/>
            <a:ext cx="3362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Mitigate Risk</a:t>
            </a:r>
          </a:p>
        </p:txBody>
      </p:sp>
    </p:spTree>
    <p:extLst>
      <p:ext uri="{BB962C8B-B14F-4D97-AF65-F5344CB8AC3E}">
        <p14:creationId xmlns:p14="http://schemas.microsoft.com/office/powerpoint/2010/main" val="369060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10" y="171451"/>
            <a:ext cx="10767734" cy="638174"/>
          </a:xfrm>
        </p:spPr>
        <p:txBody>
          <a:bodyPr/>
          <a:lstStyle/>
          <a:p>
            <a:r>
              <a:rPr lang="en-US" sz="2800" dirty="0" smtClean="0"/>
              <a:t>Sustainability Programs in our Domain</a:t>
            </a:r>
            <a:br>
              <a:rPr lang="en-US" sz="2800" dirty="0" smtClean="0"/>
            </a:br>
            <a:r>
              <a:rPr lang="en-US" sz="2200" dirty="0" smtClean="0">
                <a:solidFill>
                  <a:schemeClr val="accent3"/>
                </a:solidFill>
              </a:rPr>
              <a:t>Our customers expect it. Premier brands do it. Our competitors do not.</a:t>
            </a:r>
            <a:endParaRPr lang="en-US" sz="2200" dirty="0">
              <a:solidFill>
                <a:schemeClr val="accent3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69901" y="1487488"/>
          <a:ext cx="3540123" cy="23154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80041"/>
                <a:gridCol w="1180041"/>
                <a:gridCol w="11800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Company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Formal</a:t>
                      </a:r>
                      <a:r>
                        <a:rPr lang="en-US" sz="1200" baseline="0" dirty="0" smtClean="0"/>
                        <a:t> GRI</a:t>
                      </a:r>
                      <a:r>
                        <a:rPr lang="en-US" sz="1200" dirty="0" smtClean="0"/>
                        <a:t> Reporting</a:t>
                      </a:r>
                      <a:endParaRPr lang="en-US" sz="12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30000" dirty="0" smtClean="0"/>
                        <a:t>†</a:t>
                      </a:r>
                      <a:r>
                        <a:rPr lang="en-US" sz="1200" dirty="0" smtClean="0"/>
                        <a:t>Return on Assets (%)</a:t>
                      </a:r>
                      <a:endParaRPr lang="en-US" sz="1200" dirty="0"/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/>
                        <a:t>BAC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0.23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Chase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0.87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Citigroup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2.38</a:t>
                      </a:r>
                    </a:p>
                  </a:txBody>
                  <a:tcPr anchor="ctr"/>
                </a:tc>
              </a:tr>
              <a:tr h="374904">
                <a:tc>
                  <a:txBody>
                    <a:bodyPr/>
                    <a:lstStyle/>
                    <a:p>
                      <a:pPr marL="0" marR="0" indent="0" algn="l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US Bank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1.53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Wells Fargo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1.44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4100242" y="1485900"/>
          <a:ext cx="3521076" cy="4206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3692"/>
                <a:gridCol w="1173692"/>
                <a:gridCol w="1173692"/>
              </a:tblGrid>
              <a:tr h="4507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Company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Formal</a:t>
                      </a:r>
                      <a:r>
                        <a:rPr lang="en-US" sz="1200" baseline="0" dirty="0" smtClean="0"/>
                        <a:t> GRI</a:t>
                      </a:r>
                      <a:r>
                        <a:rPr lang="en-US" sz="1200" dirty="0" smtClean="0"/>
                        <a:t> Reporting</a:t>
                      </a:r>
                      <a:endParaRPr lang="en-US" sz="12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30000" dirty="0" smtClean="0"/>
                        <a:t>†</a:t>
                      </a:r>
                      <a:r>
                        <a:rPr lang="en-US" sz="1200" dirty="0" smtClean="0"/>
                        <a:t>Return on Assets (%)</a:t>
                      </a:r>
                    </a:p>
                  </a:txBody>
                  <a:tcPr anchor="b"/>
                </a:tc>
              </a:tr>
              <a:tr h="374904">
                <a:tc>
                  <a:txBody>
                    <a:bodyPr/>
                    <a:lstStyle/>
                    <a:p>
                      <a:pPr marL="0" marR="0" indent="0" algn="l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CapitalOne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 smtClean="0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X</a:t>
                      </a:r>
                      <a:endParaRPr lang="en-US" sz="1800" b="1" i="0" dirty="0">
                        <a:solidFill>
                          <a:srgbClr val="FF0000"/>
                        </a:solidFill>
                        <a:latin typeface="Berlin Sans FB Demi" panose="020E0802020502020306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/>
                        <a:t>1.46</a:t>
                      </a:r>
                      <a:endParaRPr lang="en-US" sz="1400" i="0" dirty="0"/>
                    </a:p>
                  </a:txBody>
                  <a:tcPr anchor="ctr"/>
                </a:tc>
              </a:tr>
              <a:tr h="374904">
                <a:tc>
                  <a:txBody>
                    <a:bodyPr/>
                    <a:lstStyle/>
                    <a:p>
                      <a:pPr marL="0" algn="l" defTabSz="548640" rtl="0" eaLnBrk="1" latinLnBrk="0" hangingPunct="1"/>
                      <a:r>
                        <a:rPr lang="en-US" sz="1400" kern="1200" dirty="0" smtClean="0"/>
                        <a:t>Citizens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 smtClean="0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X</a:t>
                      </a:r>
                      <a:endParaRPr lang="en-US" sz="1800" b="1" i="0" dirty="0">
                        <a:solidFill>
                          <a:srgbClr val="FF0000"/>
                        </a:solidFill>
                        <a:latin typeface="Berlin Sans FB Demi" panose="020E0802020502020306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/>
                        <a:t>0.68</a:t>
                      </a:r>
                      <a:endParaRPr lang="en-US" sz="1400" i="0" dirty="0"/>
                    </a:p>
                  </a:txBody>
                  <a:tcPr anchor="ctr"/>
                </a:tc>
              </a:tr>
              <a:tr h="374904">
                <a:tc>
                  <a:txBody>
                    <a:bodyPr/>
                    <a:lstStyle/>
                    <a:p>
                      <a:pPr marL="0" algn="l" defTabSz="54864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*loanDepot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 smtClean="0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X</a:t>
                      </a:r>
                      <a:endParaRPr lang="en-US" sz="1800" b="1" i="0" dirty="0">
                        <a:solidFill>
                          <a:srgbClr val="FF0000"/>
                        </a:solidFill>
                        <a:latin typeface="Berlin Sans FB Demi" panose="020E0802020502020306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/>
                        <a:t>N/A</a:t>
                      </a:r>
                      <a:endParaRPr lang="en-US" sz="1400" i="0" dirty="0"/>
                    </a:p>
                  </a:txBody>
                  <a:tcPr anchor="ctr"/>
                </a:tc>
              </a:tr>
              <a:tr h="374904">
                <a:tc>
                  <a:txBody>
                    <a:bodyPr/>
                    <a:lstStyle/>
                    <a:p>
                      <a:pPr marL="0" algn="l" defTabSz="54864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M&amp;T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 smtClean="0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X</a:t>
                      </a:r>
                      <a:endParaRPr lang="en-US" sz="1800" b="1" i="0" dirty="0">
                        <a:solidFill>
                          <a:srgbClr val="FF0000"/>
                        </a:solidFill>
                        <a:latin typeface="Berlin Sans FB Demi" panose="020E0802020502020306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/>
                        <a:t>1.17</a:t>
                      </a:r>
                      <a:endParaRPr lang="en-US" sz="1400" i="0" dirty="0"/>
                    </a:p>
                  </a:txBody>
                  <a:tcPr anchor="ctr"/>
                </a:tc>
              </a:tr>
              <a:tr h="374904">
                <a:tc>
                  <a:txBody>
                    <a:bodyPr/>
                    <a:lstStyle/>
                    <a:p>
                      <a:pPr marL="0" algn="l" defTabSz="54864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PNC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/>
                        <a:t>1.26</a:t>
                      </a:r>
                      <a:endParaRPr lang="en-US" sz="1400" i="0" dirty="0"/>
                    </a:p>
                  </a:txBody>
                  <a:tcPr anchor="ctr"/>
                </a:tc>
              </a:tr>
              <a:tr h="374904">
                <a:tc>
                  <a:txBody>
                    <a:bodyPr/>
                    <a:lstStyle/>
                    <a:p>
                      <a:pPr marL="0" algn="l" defTabSz="54864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/>
                        <a:t>0.97</a:t>
                      </a:r>
                      <a:endParaRPr lang="en-US" sz="1400" i="0" dirty="0"/>
                    </a:p>
                  </a:txBody>
                  <a:tcPr anchor="ctr"/>
                </a:tc>
              </a:tr>
              <a:tr h="374904">
                <a:tc>
                  <a:txBody>
                    <a:bodyPr/>
                    <a:lstStyle/>
                    <a:p>
                      <a:pPr marL="0" algn="l" defTabSz="54864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Santander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/>
                        <a:t>0.46</a:t>
                      </a:r>
                      <a:endParaRPr lang="en-US" sz="1400" i="0" dirty="0"/>
                    </a:p>
                  </a:txBody>
                  <a:tcPr anchor="ctr"/>
                </a:tc>
              </a:tr>
              <a:tr h="374904">
                <a:tc>
                  <a:txBody>
                    <a:bodyPr/>
                    <a:lstStyle/>
                    <a:p>
                      <a:pPr marL="0" algn="l" defTabSz="54864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*Stearns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 smtClean="0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X</a:t>
                      </a:r>
                      <a:endParaRPr lang="en-US" sz="1800" b="1" i="0" dirty="0">
                        <a:solidFill>
                          <a:srgbClr val="FF0000"/>
                        </a:solidFill>
                        <a:latin typeface="Berlin Sans FB Demi" panose="020E0802020502020306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/>
                        <a:t>N/A</a:t>
                      </a:r>
                      <a:endParaRPr lang="en-US" sz="1400" i="0" dirty="0"/>
                    </a:p>
                  </a:txBody>
                  <a:tcPr anchor="ctr"/>
                </a:tc>
              </a:tr>
              <a:tr h="374904">
                <a:tc>
                  <a:txBody>
                    <a:bodyPr/>
                    <a:lstStyle/>
                    <a:p>
                      <a:pPr marL="0" algn="l" defTabSz="54864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SunTrust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 smtClean="0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X</a:t>
                      </a:r>
                      <a:endParaRPr lang="en-US" sz="1800" b="1" i="0" dirty="0">
                        <a:solidFill>
                          <a:srgbClr val="FF0000"/>
                        </a:solidFill>
                        <a:latin typeface="Berlin Sans FB Demi" panose="020E0802020502020306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/>
                        <a:t>0.97</a:t>
                      </a:r>
                      <a:endParaRPr lang="en-US" sz="1400" i="0" dirty="0"/>
                    </a:p>
                  </a:txBody>
                  <a:tcPr anchor="ctr"/>
                </a:tc>
              </a:tr>
              <a:tr h="374904">
                <a:tc>
                  <a:txBody>
                    <a:bodyPr/>
                    <a:lstStyle/>
                    <a:p>
                      <a:pPr marL="0" algn="l" defTabSz="54864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Union Bank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/>
                        <a:t>1.27</a:t>
                      </a:r>
                      <a:endParaRPr lang="en-US" sz="1400" i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9905" y="1143000"/>
            <a:ext cx="3540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Top 5 Accounts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3369" y="1149794"/>
            <a:ext cx="3857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Key Accounts / LoanSphere Clients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/>
          </p:nvPr>
        </p:nvGraphicFramePr>
        <p:xfrm>
          <a:off x="7705456" y="1477645"/>
          <a:ext cx="3521076" cy="45811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73692"/>
                <a:gridCol w="1173692"/>
                <a:gridCol w="1173692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Company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Formal</a:t>
                      </a:r>
                      <a:r>
                        <a:rPr lang="en-US" sz="1200" baseline="0" dirty="0" smtClean="0"/>
                        <a:t> GRI</a:t>
                      </a:r>
                      <a:r>
                        <a:rPr lang="en-US" sz="1200" dirty="0" smtClean="0"/>
                        <a:t> Reporting</a:t>
                      </a:r>
                      <a:endParaRPr lang="en-US" sz="12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30000" dirty="0" smtClean="0"/>
                        <a:t>†</a:t>
                      </a:r>
                      <a:r>
                        <a:rPr lang="en-US" sz="1200" dirty="0" smtClean="0"/>
                        <a:t>Return on Assets (%)</a:t>
                      </a:r>
                    </a:p>
                  </a:txBody>
                  <a:tcPr anchor="b"/>
                </a:tc>
              </a:tr>
              <a:tr h="37490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CoreLogic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2.25</a:t>
                      </a:r>
                      <a:endParaRPr lang="en-US" sz="1400" dirty="0"/>
                    </a:p>
                  </a:txBody>
                  <a:tcPr anchor="ctr"/>
                </a:tc>
              </a:tr>
              <a:tr h="37490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Broadridge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12.59</a:t>
                      </a:r>
                      <a:endParaRPr lang="en-US" sz="1400" dirty="0"/>
                    </a:p>
                  </a:txBody>
                  <a:tcPr anchor="ctr"/>
                </a:tc>
              </a:tr>
              <a:tr h="37490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Ellie 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5.70</a:t>
                      </a:r>
                    </a:p>
                  </a:txBody>
                  <a:tcPr anchor="ctr"/>
                </a:tc>
              </a:tr>
              <a:tr h="37490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Equifax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7.97</a:t>
                      </a:r>
                      <a:endParaRPr lang="en-US" sz="1400" dirty="0"/>
                    </a:p>
                  </a:txBody>
                  <a:tcPr anchor="ctr"/>
                </a:tc>
              </a:tr>
              <a:tr h="37490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Experian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Berlin Sans FB Demi" panose="020E0802020502020306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9.00</a:t>
                      </a:r>
                      <a:endParaRPr lang="en-US" sz="1400" dirty="0"/>
                    </a:p>
                  </a:txBody>
                  <a:tcPr anchor="ctr"/>
                </a:tc>
              </a:tr>
              <a:tr h="37490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4.77</a:t>
                      </a:r>
                      <a:endParaRPr lang="en-US" sz="1400" dirty="0"/>
                    </a:p>
                  </a:txBody>
                  <a:tcPr anchor="ctr"/>
                </a:tc>
              </a:tr>
              <a:tr h="37490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Fiserv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8.00</a:t>
                      </a:r>
                      <a:endParaRPr lang="en-US" sz="1400" dirty="0"/>
                    </a:p>
                  </a:txBody>
                  <a:tcPr anchor="ctr"/>
                </a:tc>
              </a:tr>
              <a:tr h="374904">
                <a:tc>
                  <a:txBody>
                    <a:bodyPr/>
                    <a:lstStyle/>
                    <a:p>
                      <a:r>
                        <a:rPr lang="en-US" sz="1400" baseline="30000" dirty="0" smtClean="0"/>
                        <a:t>‡</a:t>
                      </a:r>
                      <a:r>
                        <a:rPr lang="en-US" sz="1400" dirty="0" smtClean="0"/>
                        <a:t>Wipro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Berlin Sans FB Demi" panose="020E0802020502020306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15.52</a:t>
                      </a:r>
                      <a:endParaRPr lang="en-US" sz="1400" dirty="0"/>
                    </a:p>
                  </a:txBody>
                  <a:tcPr anchor="ctr"/>
                </a:tc>
              </a:tr>
              <a:tr h="37490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Berlin Sans FB Demi" panose="020E0802020502020306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18.01</a:t>
                      </a:r>
                      <a:endParaRPr lang="en-US" sz="1400" dirty="0"/>
                    </a:p>
                  </a:txBody>
                  <a:tcPr anchor="ctr"/>
                </a:tc>
              </a:tr>
              <a:tr h="37490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IBM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Berlin Sans FB Demi" panose="020E0802020502020306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9.86</a:t>
                      </a:r>
                      <a:endParaRPr lang="en-US" sz="1400" dirty="0"/>
                    </a:p>
                  </a:txBody>
                  <a:tcPr anchor="ctr"/>
                </a:tc>
              </a:tr>
              <a:tr h="37490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Microsoft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Berlin Sans FB Demi" panose="020E0802020502020306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14.02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94345" y="1141635"/>
            <a:ext cx="3543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Peers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47194" y="5719916"/>
            <a:ext cx="24542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*Private Company</a:t>
            </a:r>
            <a:endParaRPr 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7646720" y="6094064"/>
            <a:ext cx="24542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aseline="30000" dirty="0" smtClean="0"/>
              <a:t>‡</a:t>
            </a:r>
            <a:r>
              <a:rPr lang="en-US" sz="900" dirty="0" smtClean="0"/>
              <a:t>Mandatory in India</a:t>
            </a:r>
            <a:endParaRPr lang="en-US" sz="900" dirty="0"/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937" y="2002421"/>
            <a:ext cx="1619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937" y="2350085"/>
            <a:ext cx="1619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937" y="2756402"/>
            <a:ext cx="1619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937" y="3105151"/>
            <a:ext cx="1619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935" y="3873536"/>
            <a:ext cx="1619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936" y="4997440"/>
            <a:ext cx="1619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934" y="5342012"/>
            <a:ext cx="1619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936" y="4619536"/>
            <a:ext cx="1619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661" y="2028404"/>
            <a:ext cx="240600" cy="25073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661" y="2386644"/>
            <a:ext cx="240600" cy="25073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661" y="2752661"/>
            <a:ext cx="240600" cy="25073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661" y="3133165"/>
            <a:ext cx="240600" cy="25073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661" y="3493467"/>
            <a:ext cx="240600" cy="25073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293" y="4273783"/>
            <a:ext cx="240600" cy="25073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293" y="3895923"/>
            <a:ext cx="240600" cy="25073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293" y="3517164"/>
            <a:ext cx="240600" cy="2507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293" y="5364399"/>
            <a:ext cx="240600" cy="25073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246" y="3498113"/>
            <a:ext cx="240600" cy="25073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246" y="4626863"/>
            <a:ext cx="240600" cy="25073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246" y="4987915"/>
            <a:ext cx="240600" cy="25073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246" y="5354873"/>
            <a:ext cx="240600" cy="25073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246" y="5725762"/>
            <a:ext cx="240600" cy="25073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69905" y="4062739"/>
            <a:ext cx="3158768" cy="2031325"/>
          </a:xfrm>
          <a:prstGeom prst="rect">
            <a:avLst/>
          </a:prstGeom>
          <a:solidFill>
            <a:schemeClr val="accent5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Of Black Knight’s peers, those that publish formal sustainability reports outperform those that do not by an average of 48% when measuring Return on Assets.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3230" y="6094064"/>
            <a:ext cx="24542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aseline="30000" dirty="0" smtClean="0"/>
              <a:t>†</a:t>
            </a:r>
            <a:r>
              <a:rPr lang="en-US" sz="900" dirty="0" smtClean="0"/>
              <a:t>Source: GuruFocus (Year Ending 2014)</a:t>
            </a:r>
            <a:endParaRPr 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4047194" y="6088012"/>
            <a:ext cx="24542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Key:       = LoanSphere Enterprise Client   </a:t>
            </a:r>
            <a:endParaRPr lang="en-US" sz="900" dirty="0"/>
          </a:p>
        </p:txBody>
      </p:sp>
      <p:pic>
        <p:nvPicPr>
          <p:cNvPr id="39" name="Picture 3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087" y="6122465"/>
            <a:ext cx="1619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50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2"/>
            <p:extLst>
              <p:ext uri="{D42A27DB-BD31-4B8C-83A1-F6EECF244321}">
                <p14:modId xmlns:p14="http://schemas.microsoft.com/office/powerpoint/2010/main" val="2723077735"/>
              </p:ext>
            </p:extLst>
          </p:nvPr>
        </p:nvGraphicFramePr>
        <p:xfrm>
          <a:off x="4305938" y="367277"/>
          <a:ext cx="3225354" cy="571937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62665"/>
                <a:gridCol w="871260"/>
                <a:gridCol w="716437"/>
                <a:gridCol w="574992"/>
              </a:tblGrid>
              <a:tr h="55265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Company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GRI Reporting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CSR Program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ROA</a:t>
                      </a:r>
                      <a:endParaRPr lang="en-US" sz="1000" dirty="0"/>
                    </a:p>
                  </a:txBody>
                  <a:tcPr/>
                </a:tc>
              </a:tr>
              <a:tr h="245624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Key Bank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0.91%</a:t>
                      </a:r>
                      <a:endParaRPr kumimoji="0" 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5624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Capital One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1.22%</a:t>
                      </a:r>
                      <a:endParaRPr kumimoji="0" 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99138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Fifth Third</a:t>
                      </a:r>
                      <a:r>
                        <a:rPr lang="en-US" sz="1000" b="1" baseline="0" dirty="0" smtClean="0"/>
                        <a:t> 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200" b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</a:endParaRPr>
                    </a:p>
                    <a:p>
                      <a:pPr algn="ctr"/>
                      <a:endParaRPr lang="en-US" sz="1200" b="1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1.18%</a:t>
                      </a:r>
                      <a:endParaRPr kumimoji="0" 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5624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PNC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1.15%</a:t>
                      </a:r>
                      <a:endParaRPr kumimoji="0" 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5624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Regions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0.90%</a:t>
                      </a:r>
                      <a:endParaRPr kumimoji="0" 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5624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Union Bank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0.90%</a:t>
                      </a:r>
                      <a:endParaRPr kumimoji="0" 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52653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BBVA Compass</a:t>
                      </a:r>
                      <a:r>
                        <a:rPr lang="en-US" sz="1000" b="1" baseline="0" dirty="0" smtClean="0"/>
                        <a:t> Bank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200" b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</a:endParaRPr>
                    </a:p>
                    <a:p>
                      <a:pPr algn="ctr"/>
                      <a:endParaRPr lang="en-US" sz="1200" b="1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200" b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</a:endParaRPr>
                    </a:p>
                    <a:p>
                      <a:pPr algn="ctr"/>
                      <a:endParaRPr lang="en-US" sz="1200" b="1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baseline="0" dirty="0" smtClean="0"/>
                        <a:t>N/A</a:t>
                      </a:r>
                      <a:endParaRPr lang="en-US" sz="10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9138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Commerce Bank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200" b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</a:endParaRPr>
                    </a:p>
                    <a:p>
                      <a:pPr algn="ctr"/>
                      <a:endParaRPr lang="en-US" sz="1200" b="1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200" b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</a:endParaRPr>
                    </a:p>
                    <a:p>
                      <a:pPr algn="ctr"/>
                      <a:endParaRPr lang="en-US" sz="1200" b="1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baseline="0" dirty="0" smtClean="0"/>
                        <a:t>1.11%</a:t>
                      </a:r>
                      <a:endParaRPr lang="en-US" sz="10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45624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Genworth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0.16%</a:t>
                      </a:r>
                      <a:endParaRPr kumimoji="0" 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99138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Northern Trust Co.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200" b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</a:endParaRPr>
                    </a:p>
                    <a:p>
                      <a:pPr algn="ctr"/>
                      <a:endParaRPr lang="en-US" sz="1200" b="1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200" b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</a:endParaRPr>
                    </a:p>
                    <a:p>
                      <a:pPr algn="ctr"/>
                      <a:endParaRPr lang="en-US" sz="1200" b="1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baseline="0" dirty="0" smtClean="0"/>
                        <a:t>0.88%</a:t>
                      </a:r>
                      <a:endParaRPr lang="en-US" sz="10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9138">
                <a:tc>
                  <a:txBody>
                    <a:bodyPr/>
                    <a:lstStyle/>
                    <a:p>
                      <a:pPr marL="0" algn="l" defTabSz="548640" rtl="0" eaLnBrk="1" fontAlgn="b" latinLnBrk="0" hangingPunct="1"/>
                      <a:r>
                        <a:rPr lang="en-US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SunTrust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54864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54864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548640" rtl="0" eaLnBrk="1" fontAlgn="b" latinLnBrk="0" hangingPunct="1"/>
                      <a:r>
                        <a:rPr lang="en-US" sz="10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1.02%</a:t>
                      </a:r>
                    </a:p>
                  </a:txBody>
                  <a:tcPr marL="9525" marR="9525" marT="9525" marB="0" anchor="b"/>
                </a:tc>
              </a:tr>
              <a:tr h="399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M&amp;T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dirty="0" smtClean="0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54864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100" b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000" b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.02%</a:t>
                      </a:r>
                    </a:p>
                  </a:txBody>
                  <a:tcPr marL="9525" marR="9525" marT="9525" marB="0" anchor="b"/>
                </a:tc>
              </a:tr>
              <a:tr h="399138">
                <a:tc>
                  <a:txBody>
                    <a:bodyPr/>
                    <a:lstStyle/>
                    <a:p>
                      <a:pPr marL="0" algn="l" defTabSz="548640" rtl="0" eaLnBrk="1" fontAlgn="b" latinLnBrk="0" hangingPunct="1"/>
                      <a:r>
                        <a:rPr lang="en-US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Santander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54864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 smtClean="0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X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54864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 smtClean="0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X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0.53%</a:t>
                      </a:r>
                    </a:p>
                  </a:txBody>
                  <a:tcPr marL="9525" marR="9525" marT="9525" marB="0" anchor="b"/>
                </a:tc>
              </a:tr>
              <a:tr h="399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Citizens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548640" rtl="0" eaLnBrk="1" fontAlgn="b" latinLnBrk="0" hangingPunct="1"/>
                      <a:r>
                        <a:rPr lang="en-US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0.62%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148387"/>
              </p:ext>
            </p:extLst>
          </p:nvPr>
        </p:nvGraphicFramePr>
        <p:xfrm>
          <a:off x="469908" y="1404594"/>
          <a:ext cx="344894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237"/>
                <a:gridCol w="862237"/>
                <a:gridCol w="862237"/>
                <a:gridCol w="862237"/>
              </a:tblGrid>
              <a:tr h="272146">
                <a:tc>
                  <a:txBody>
                    <a:bodyPr/>
                    <a:lstStyle/>
                    <a:p>
                      <a:pPr marL="0" algn="ctr" defTabSz="548640" rtl="0" eaLnBrk="1" latinLnBrk="0" hangingPunct="1"/>
                      <a:r>
                        <a:rPr 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Company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548640" rtl="0" eaLnBrk="1" latinLnBrk="0" hangingPunct="1"/>
                      <a:r>
                        <a:rPr 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GRI Reporting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548640" rtl="0" eaLnBrk="1" latinLnBrk="0" hangingPunct="1"/>
                      <a:r>
                        <a:rPr 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CSR Program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548640" rtl="0" eaLnBrk="1" latinLnBrk="0" hangingPunct="1"/>
                      <a:r>
                        <a:rPr 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ROA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5884">
                <a:tc>
                  <a:txBody>
                    <a:bodyPr/>
                    <a:lstStyle/>
                    <a:p>
                      <a:pPr marL="0" algn="ctr" defTabSz="548640" rtl="0" eaLnBrk="1" latinLnBrk="0" hangingPunct="1"/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Bank of America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1400" b="0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lang="en-US" sz="1400" b="0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0.71%</a:t>
                      </a:r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934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Chase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0.96%</a:t>
                      </a:r>
                    </a:p>
                  </a:txBody>
                  <a:tcPr/>
                </a:tc>
              </a:tr>
              <a:tr h="20934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Citi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0.88%</a:t>
                      </a:r>
                    </a:p>
                  </a:txBody>
                  <a:tcPr/>
                </a:tc>
              </a:tr>
              <a:tr h="35588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US Bank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1.40%</a:t>
                      </a:r>
                    </a:p>
                  </a:txBody>
                  <a:tcPr/>
                </a:tc>
              </a:tr>
              <a:tr h="35588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Wells Fargo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1.28%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036287"/>
              </p:ext>
            </p:extLst>
          </p:nvPr>
        </p:nvGraphicFramePr>
        <p:xfrm>
          <a:off x="8590595" y="1404593"/>
          <a:ext cx="3206548" cy="430929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1637"/>
                <a:gridCol w="801637"/>
                <a:gridCol w="801637"/>
                <a:gridCol w="801637"/>
              </a:tblGrid>
              <a:tr h="537714">
                <a:tc>
                  <a:txBody>
                    <a:bodyPr/>
                    <a:lstStyle/>
                    <a:p>
                      <a:pPr marL="0" algn="ctr" defTabSz="548640" rtl="0" eaLnBrk="1" latinLnBrk="0" hangingPunct="1"/>
                      <a:r>
                        <a:rPr 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Company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548640" rtl="0" eaLnBrk="1" latinLnBrk="0" hangingPunct="1"/>
                      <a:r>
                        <a:rPr 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GRI Reporting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548640" rtl="0" eaLnBrk="1" latinLnBrk="0" hangingPunct="1"/>
                      <a:r>
                        <a:rPr 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CSR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ROA</a:t>
                      </a:r>
                    </a:p>
                    <a:p>
                      <a:pPr marL="0" algn="ctr" defTabSz="548640" rtl="0" eaLnBrk="1" latinLnBrk="0" hangingPunct="1"/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5943">
                <a:tc>
                  <a:txBody>
                    <a:bodyPr/>
                    <a:lstStyle/>
                    <a:p>
                      <a:pPr marL="0" algn="ctr" defTabSz="548640" rtl="0" eaLnBrk="1" fontAlgn="ctr" latinLnBrk="0" hangingPunct="1"/>
                      <a:r>
                        <a:rPr lang="en-US" sz="1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Accenture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54864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54864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548640" rtl="0" eaLnBrk="1" fontAlgn="b" latinLnBrk="0" hangingPunct="1"/>
                      <a:r>
                        <a:rPr lang="en-US" sz="1000" b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16.13%</a:t>
                      </a:r>
                    </a:p>
                  </a:txBody>
                  <a:tcPr marL="9525" marR="9525" marT="9525" marB="0" anchor="b"/>
                </a:tc>
              </a:tr>
              <a:tr h="265943">
                <a:tc>
                  <a:txBody>
                    <a:bodyPr/>
                    <a:lstStyle/>
                    <a:p>
                      <a:pPr marL="0" algn="ctr" defTabSz="548640" rtl="0" eaLnBrk="1" fontAlgn="ctr" latinLnBrk="0" hangingPunct="1"/>
                      <a:r>
                        <a:rPr lang="en-US" sz="10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Altisource</a:t>
                      </a:r>
                      <a:endParaRPr lang="en-US" sz="1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54864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54864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548640" rtl="0" eaLnBrk="1" fontAlgn="b" latinLnBrk="0" hangingPunct="1"/>
                      <a:r>
                        <a:rPr lang="en-US" sz="1000" b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13.31%</a:t>
                      </a:r>
                    </a:p>
                  </a:txBody>
                  <a:tcPr marL="9525" marR="9525" marT="9525" marB="0" anchor="b"/>
                </a:tc>
              </a:tr>
              <a:tr h="265943">
                <a:tc>
                  <a:txBody>
                    <a:bodyPr/>
                    <a:lstStyle/>
                    <a:p>
                      <a:pPr marL="0" algn="ctr" defTabSz="548640" rtl="0" eaLnBrk="1" fontAlgn="ctr" latinLnBrk="0" hangingPunct="1"/>
                      <a:r>
                        <a:rPr lang="en-US" sz="10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Broadridge</a:t>
                      </a:r>
                      <a:endParaRPr lang="en-US" sz="1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54864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54864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lang="en-US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548640" rtl="0" eaLnBrk="1" fontAlgn="b" latinLnBrk="0" hangingPunct="1"/>
                      <a:r>
                        <a:rPr lang="en-US" sz="1000" b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12.94%</a:t>
                      </a:r>
                    </a:p>
                  </a:txBody>
                  <a:tcPr marL="9525" marR="9525" marT="9525" marB="0" anchor="b"/>
                </a:tc>
              </a:tr>
              <a:tr h="265943">
                <a:tc>
                  <a:txBody>
                    <a:bodyPr/>
                    <a:lstStyle/>
                    <a:p>
                      <a:pPr marL="0" algn="ctr" defTabSz="548640" rtl="0" eaLnBrk="1" fontAlgn="ctr" latinLnBrk="0" hangingPunct="1"/>
                      <a:r>
                        <a:rPr lang="en-US" sz="1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CGI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54864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lang="en-US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54864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lang="en-US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548640" rtl="0" eaLnBrk="1" fontAlgn="b" latinLnBrk="0" hangingPunct="1"/>
                      <a:r>
                        <a:rPr lang="en-US" sz="1000" b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8.53%</a:t>
                      </a:r>
                    </a:p>
                  </a:txBody>
                  <a:tcPr marL="9525" marR="9525" marT="9525" marB="0" anchor="b"/>
                </a:tc>
              </a:tr>
              <a:tr h="265943">
                <a:tc>
                  <a:txBody>
                    <a:bodyPr/>
                    <a:lstStyle/>
                    <a:p>
                      <a:pPr marL="0" algn="ctr" defTabSz="548640" rtl="0" eaLnBrk="1" fontAlgn="ctr" latinLnBrk="0" hangingPunct="1"/>
                      <a:r>
                        <a:rPr lang="en-US" sz="10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CoreLogic</a:t>
                      </a:r>
                      <a:endParaRPr lang="en-US" sz="1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54864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54864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548640" rtl="0" eaLnBrk="1" fontAlgn="b" latinLnBrk="0" hangingPunct="1"/>
                      <a:r>
                        <a:rPr lang="en-US" sz="1000" b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3.88%</a:t>
                      </a:r>
                    </a:p>
                  </a:txBody>
                  <a:tcPr marL="9525" marR="9525" marT="9525" marB="0" anchor="b"/>
                </a:tc>
              </a:tr>
              <a:tr h="265943">
                <a:tc>
                  <a:txBody>
                    <a:bodyPr/>
                    <a:lstStyle/>
                    <a:p>
                      <a:pPr marL="0" algn="ctr" defTabSz="548640" rtl="0" eaLnBrk="1" fontAlgn="ctr" latinLnBrk="0" hangingPunct="1"/>
                      <a:r>
                        <a:rPr lang="en-US" sz="1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D+H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54864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54864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548640" rtl="0" eaLnBrk="1" fontAlgn="b" latinLnBrk="0" hangingPunct="1"/>
                      <a:r>
                        <a:rPr lang="en-US" sz="1000" b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2.82%</a:t>
                      </a:r>
                    </a:p>
                  </a:txBody>
                  <a:tcPr marL="9525" marR="9525" marT="9525" marB="0" anchor="b"/>
                </a:tc>
              </a:tr>
              <a:tr h="265943">
                <a:tc>
                  <a:txBody>
                    <a:bodyPr/>
                    <a:lstStyle/>
                    <a:p>
                      <a:pPr marL="0" algn="ctr" defTabSz="548640" rtl="0" eaLnBrk="1" fontAlgn="ctr" latinLnBrk="0" hangingPunct="1"/>
                      <a:r>
                        <a:rPr lang="en-US" sz="1000" b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Ellie Mae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54864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54864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548640" rtl="0" eaLnBrk="1" fontAlgn="b" latinLnBrk="0" hangingPunct="1"/>
                      <a:r>
                        <a:rPr lang="en-US" sz="1000" b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5.80%</a:t>
                      </a:r>
                    </a:p>
                  </a:txBody>
                  <a:tcPr marL="9525" marR="9525" marT="9525" marB="0" anchor="b"/>
                </a:tc>
              </a:tr>
              <a:tr h="265943">
                <a:tc>
                  <a:txBody>
                    <a:bodyPr/>
                    <a:lstStyle/>
                    <a:p>
                      <a:pPr marL="0" algn="ctr" defTabSz="548640" rtl="0" eaLnBrk="1" fontAlgn="ctr" latinLnBrk="0" hangingPunct="1"/>
                      <a:r>
                        <a:rPr lang="en-US" sz="1000" b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Ellie Mae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54864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54864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548640" rtl="0" eaLnBrk="1" fontAlgn="b" latinLnBrk="0" hangingPunct="1"/>
                      <a:r>
                        <a:rPr lang="en-US" sz="1000" b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5.80%</a:t>
                      </a:r>
                    </a:p>
                  </a:txBody>
                  <a:tcPr marL="9525" marR="9525" marT="9525" marB="0" anchor="b"/>
                </a:tc>
              </a:tr>
              <a:tr h="265943">
                <a:tc>
                  <a:txBody>
                    <a:bodyPr/>
                    <a:lstStyle/>
                    <a:p>
                      <a:pPr marL="0" algn="ctr" defTabSz="548640" rtl="0" eaLnBrk="1" fontAlgn="ctr" latinLnBrk="0" hangingPunct="1"/>
                      <a:r>
                        <a:rPr lang="en-US" sz="1000" b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Equifax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54864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54864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548640" rtl="0" eaLnBrk="1" fontAlgn="b" latinLnBrk="0" hangingPunct="1"/>
                      <a:r>
                        <a:rPr lang="en-US" sz="1000" b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7.90%</a:t>
                      </a:r>
                    </a:p>
                  </a:txBody>
                  <a:tcPr marL="9525" marR="9525" marT="9525" marB="0" anchor="b"/>
                </a:tc>
              </a:tr>
              <a:tr h="265943">
                <a:tc>
                  <a:txBody>
                    <a:bodyPr/>
                    <a:lstStyle/>
                    <a:p>
                      <a:pPr marL="0" algn="ctr" defTabSz="548640" rtl="0" eaLnBrk="1" fontAlgn="ctr" latinLnBrk="0" hangingPunct="1"/>
                      <a:r>
                        <a:rPr lang="en-US" sz="1000" b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Exprian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54864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54864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548640" rtl="0" eaLnBrk="1" fontAlgn="b" latinLnBrk="0" hangingPunct="1"/>
                      <a:r>
                        <a:rPr lang="en-US" sz="1000" b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8.67%</a:t>
                      </a:r>
                    </a:p>
                  </a:txBody>
                  <a:tcPr marL="9525" marR="9525" marT="9525" marB="0" anchor="b"/>
                </a:tc>
              </a:tr>
              <a:tr h="265943">
                <a:tc>
                  <a:txBody>
                    <a:bodyPr/>
                    <a:lstStyle/>
                    <a:p>
                      <a:pPr marL="0" algn="ctr" defTabSz="548640" rtl="0" eaLnBrk="1" fontAlgn="ctr" latinLnBrk="0" hangingPunct="1"/>
                      <a:r>
                        <a:rPr lang="en-US" sz="1000" b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 American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54864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54864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548640" rtl="0" eaLnBrk="1" fontAlgn="b" latinLnBrk="0" hangingPunct="1"/>
                      <a:r>
                        <a:rPr lang="en-US" sz="1000" b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3.76%</a:t>
                      </a:r>
                    </a:p>
                  </a:txBody>
                  <a:tcPr marL="9525" marR="9525" marT="9525" marB="0" anchor="b"/>
                </a:tc>
              </a:tr>
              <a:tr h="265943">
                <a:tc>
                  <a:txBody>
                    <a:bodyPr/>
                    <a:lstStyle/>
                    <a:p>
                      <a:pPr marL="0" algn="ctr" defTabSz="548640" rtl="0" eaLnBrk="1" fontAlgn="ctr" latinLnBrk="0" hangingPunct="1"/>
                      <a:r>
                        <a:rPr lang="en-US" sz="1000" b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54864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54864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548640" rtl="0" eaLnBrk="1" fontAlgn="b" latinLnBrk="0" hangingPunct="1"/>
                      <a:r>
                        <a:rPr lang="en-US" sz="1000" b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3.78%</a:t>
                      </a:r>
                    </a:p>
                  </a:txBody>
                  <a:tcPr marL="9525" marR="9525" marT="9525" marB="0" anchor="b"/>
                </a:tc>
              </a:tr>
              <a:tr h="265943">
                <a:tc>
                  <a:txBody>
                    <a:bodyPr/>
                    <a:lstStyle/>
                    <a:p>
                      <a:pPr marL="0" algn="ctr" defTabSz="548640" rtl="0" eaLnBrk="1" fontAlgn="ctr" latinLnBrk="0" hangingPunct="1"/>
                      <a:r>
                        <a:rPr lang="en-US" sz="1000" b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Fiserv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54864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54864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548640" rtl="0" eaLnBrk="1" fontAlgn="ctr" latinLnBrk="0" hangingPunct="1"/>
                      <a:r>
                        <a:rPr lang="en-US" sz="1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8.91%</a:t>
                      </a:r>
                    </a:p>
                  </a:txBody>
                  <a:tcPr marL="9525" marR="9525" marT="9525" marB="0" anchor="ctr"/>
                </a:tc>
              </a:tr>
              <a:tr h="265943">
                <a:tc>
                  <a:txBody>
                    <a:bodyPr/>
                    <a:lstStyle/>
                    <a:p>
                      <a:pPr marL="0" algn="ctr" defTabSz="548640" rtl="0" eaLnBrk="1" fontAlgn="ctr" latinLnBrk="0" hangingPunct="1"/>
                      <a:r>
                        <a:rPr lang="en-US" sz="1000" b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Wipro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54864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54864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548640" rtl="0" eaLnBrk="1" fontAlgn="b" latinLnBrk="0" hangingPunct="1"/>
                      <a:r>
                        <a:rPr lang="en-US" sz="1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8.79%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33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Trends - </a:t>
            </a:r>
            <a:r>
              <a:rPr lang="en-US" sz="2400" dirty="0">
                <a:latin typeface="Calibri" panose="020F0502020204030204" pitchFamily="34" charset="0"/>
              </a:rPr>
              <a:t>Premier Brands produce GRI in-depth sustainability reports</a:t>
            </a:r>
            <a:endParaRPr lang="en-US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2"/>
          </p:nvPr>
        </p:nvPicPr>
        <p:blipFill>
          <a:blip r:embed="rId2"/>
          <a:stretch>
            <a:fillRect/>
          </a:stretch>
        </p:blipFill>
        <p:spPr>
          <a:xfrm>
            <a:off x="469910" y="4543378"/>
            <a:ext cx="3724979" cy="1463167"/>
          </a:xfrm>
          <a:prstGeom prst="rect">
            <a:avLst/>
          </a:prstGeom>
        </p:spPr>
      </p:pic>
      <p:pic>
        <p:nvPicPr>
          <p:cNvPr id="5" name="Content Placeholder 3"/>
          <p:cNvPicPr>
            <a:picLocks noGrp="1" noChangeAspect="1"/>
          </p:cNvPicPr>
          <p:nvPr>
            <p:ph sz="half" idx="11"/>
          </p:nvPr>
        </p:nvPicPr>
        <p:blipFill rotWithShape="1">
          <a:blip r:embed="rId3"/>
          <a:srcRect l="49342" t="11137" r="6129" b="5036"/>
          <a:stretch/>
        </p:blipFill>
        <p:spPr>
          <a:xfrm>
            <a:off x="469910" y="1294829"/>
            <a:ext cx="3878165" cy="23371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051" y="4115325"/>
            <a:ext cx="2217787" cy="4280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8075" y="1643316"/>
            <a:ext cx="7402732" cy="251293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06073" y="4197172"/>
            <a:ext cx="3045270" cy="4662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libri" panose="020F0502020204030204" pitchFamily="34" charset="0"/>
              </a:rPr>
              <a:t>On Average, this group of GRI reporters outperformed the Dow Jones Industrial by 17.55%</a:t>
            </a:r>
          </a:p>
        </p:txBody>
      </p:sp>
    </p:spTree>
    <p:extLst>
      <p:ext uri="{BB962C8B-B14F-4D97-AF65-F5344CB8AC3E}">
        <p14:creationId xmlns:p14="http://schemas.microsoft.com/office/powerpoint/2010/main" val="66079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BKFS_Template_Wide">
  <a:themeElements>
    <a:clrScheme name="Black Knight Colors">
      <a:dk1>
        <a:sysClr val="windowText" lastClr="000000"/>
      </a:dk1>
      <a:lt1>
        <a:sysClr val="window" lastClr="FFFFFF"/>
      </a:lt1>
      <a:dk2>
        <a:srgbClr val="636463"/>
      </a:dk2>
      <a:lt2>
        <a:srgbClr val="EEECE1"/>
      </a:lt2>
      <a:accent1>
        <a:srgbClr val="C5981C"/>
      </a:accent1>
      <a:accent2>
        <a:srgbClr val="C8A82B"/>
      </a:accent2>
      <a:accent3>
        <a:srgbClr val="006575"/>
      </a:accent3>
      <a:accent4>
        <a:srgbClr val="1FA8BA"/>
      </a:accent4>
      <a:accent5>
        <a:srgbClr val="79B832"/>
      </a:accent5>
      <a:accent6>
        <a:srgbClr val="AA3621"/>
      </a:accent6>
      <a:hlink>
        <a:srgbClr val="0000FF"/>
      </a:hlink>
      <a:folHlink>
        <a:srgbClr val="2D1C6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_BKFS [Read-Only]" id="{3E51E7AB-375F-44A7-8770-182908F2E157}" vid="{B99D82EC-273C-41AF-86BE-D542C9CC0C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PPT_BKFS</Template>
  <TotalTime>271</TotalTime>
  <Words>743</Words>
  <Application>Microsoft Office PowerPoint</Application>
  <PresentationFormat>Widescreen</PresentationFormat>
  <Paragraphs>289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Berlin Sans FB Demi</vt:lpstr>
      <vt:lpstr>Calibri</vt:lpstr>
      <vt:lpstr>Wingdings</vt:lpstr>
      <vt:lpstr>ヒラギノ角ゴ Pro W3</vt:lpstr>
      <vt:lpstr>PPT_BKFS_Template_Wide</vt:lpstr>
      <vt:lpstr>The Importance of Corporate Social Responsibility</vt:lpstr>
      <vt:lpstr>WOW Factor</vt:lpstr>
      <vt:lpstr>The Black Knight Mission</vt:lpstr>
      <vt:lpstr>What is Corporate Social Responsibility?</vt:lpstr>
      <vt:lpstr>Why is Corporate Social Responsibility important?</vt:lpstr>
      <vt:lpstr>CSR and its impact on QVR</vt:lpstr>
      <vt:lpstr>Sustainability Programs in our Domain Our customers expect it. Premier brands do it. Our competitors do not.</vt:lpstr>
      <vt:lpstr>PowerPoint Presentation</vt:lpstr>
      <vt:lpstr>Trends - Premier Brands produce GRI in-depth sustainability reports</vt:lpstr>
      <vt:lpstr>Financial</vt:lpstr>
      <vt:lpstr>Risk</vt:lpstr>
      <vt:lpstr>How do we measure results?</vt:lpstr>
      <vt:lpstr>“We already do this”</vt:lpstr>
    </vt:vector>
  </TitlesOfParts>
  <Company>Black Knight Financial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Importance of Corporate Social Responsibility</dc:title>
  <dc:creator>Hakun, Monica L</dc:creator>
  <cp:lastModifiedBy>Madden, Patrick A</cp:lastModifiedBy>
  <cp:revision>11</cp:revision>
  <dcterms:created xsi:type="dcterms:W3CDTF">2016-07-14T19:34:31Z</dcterms:created>
  <dcterms:modified xsi:type="dcterms:W3CDTF">2016-07-15T20:24:39Z</dcterms:modified>
</cp:coreProperties>
</file>