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60" r:id="rId3"/>
    <p:sldId id="257" r:id="rId4"/>
    <p:sldId id="258" r:id="rId5"/>
    <p:sldId id="262" r:id="rId6"/>
    <p:sldId id="259" r:id="rId7"/>
    <p:sldId id="266"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159" d="100"/>
          <a:sy n="159" d="100"/>
        </p:scale>
        <p:origin x="15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August 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1122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August 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3114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August 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9608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August 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661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August 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1328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August 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6056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August 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5766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August 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8470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August 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1958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August 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82444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August 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3665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August 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18857119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E50CD-6996-566A-5C8A-AD13E59AC940}"/>
              </a:ext>
            </a:extLst>
          </p:cNvPr>
          <p:cNvSpPr>
            <a:spLocks noGrp="1"/>
          </p:cNvSpPr>
          <p:nvPr>
            <p:ph type="ctrTitle"/>
          </p:nvPr>
        </p:nvSpPr>
        <p:spPr>
          <a:xfrm>
            <a:off x="6203950" y="549275"/>
            <a:ext cx="5437187" cy="2986234"/>
          </a:xfrm>
        </p:spPr>
        <p:txBody>
          <a:bodyPr anchor="b">
            <a:normAutofit/>
          </a:bodyPr>
          <a:lstStyle/>
          <a:p>
            <a:pPr algn="ctr">
              <a:lnSpc>
                <a:spcPct val="90000"/>
              </a:lnSpc>
            </a:pPr>
            <a:r>
              <a:rPr lang="en-US" sz="5400" dirty="0">
                <a:latin typeface="Times New Roman" panose="02020603050405020304" pitchFamily="18" charset="0"/>
                <a:cs typeface="Times New Roman" panose="02020603050405020304" pitchFamily="18" charset="0"/>
              </a:rPr>
              <a:t>Survival Analysis and Treatment Outcomes in Leukemia Patients</a:t>
            </a:r>
          </a:p>
        </p:txBody>
      </p:sp>
      <p:sp>
        <p:nvSpPr>
          <p:cNvPr id="3" name="Subtitle 2">
            <a:extLst>
              <a:ext uri="{FF2B5EF4-FFF2-40B4-BE49-F238E27FC236}">
                <a16:creationId xmlns:a16="http://schemas.microsoft.com/office/drawing/2014/main" id="{987A74D0-97D8-DBB6-1867-F67F94A43988}"/>
              </a:ext>
            </a:extLst>
          </p:cNvPr>
          <p:cNvSpPr>
            <a:spLocks noGrp="1"/>
          </p:cNvSpPr>
          <p:nvPr>
            <p:ph type="subTitle" idx="1"/>
          </p:nvPr>
        </p:nvSpPr>
        <p:spPr>
          <a:xfrm>
            <a:off x="6203950" y="3827610"/>
            <a:ext cx="5437187" cy="2265216"/>
          </a:xfrm>
        </p:spPr>
        <p:txBody>
          <a:bodyPr>
            <a:normAutofit/>
          </a:bodyPr>
          <a:lstStyle/>
          <a:p>
            <a:pPr algn="ctr"/>
            <a:r>
              <a:rPr lang="en-US" dirty="0">
                <a:solidFill>
                  <a:schemeClr val="tx1">
                    <a:alpha val="60000"/>
                  </a:schemeClr>
                </a:solidFill>
                <a:latin typeface="Times New Roman" panose="02020603050405020304" pitchFamily="18" charset="0"/>
                <a:cs typeface="Times New Roman" panose="02020603050405020304" pitchFamily="18" charset="0"/>
              </a:rPr>
              <a:t>A Case Study using the Gehan Dataset</a:t>
            </a:r>
          </a:p>
          <a:p>
            <a:pPr algn="ctr"/>
            <a:r>
              <a:rPr lang="en-US" sz="1600" dirty="0">
                <a:solidFill>
                  <a:schemeClr val="tx1">
                    <a:alpha val="60000"/>
                  </a:schemeClr>
                </a:solidFill>
                <a:latin typeface="Times New Roman" panose="02020603050405020304" pitchFamily="18" charset="0"/>
                <a:cs typeface="Times New Roman" panose="02020603050405020304" pitchFamily="18" charset="0"/>
              </a:rPr>
              <a:t>Presented by </a:t>
            </a:r>
          </a:p>
          <a:p>
            <a:pPr algn="ctr"/>
            <a:r>
              <a:rPr lang="en-US" dirty="0">
                <a:solidFill>
                  <a:schemeClr val="tx1">
                    <a:alpha val="60000"/>
                  </a:schemeClr>
                </a:solidFill>
                <a:latin typeface="Times New Roman" panose="02020603050405020304" pitchFamily="18" charset="0"/>
                <a:cs typeface="Times New Roman" panose="02020603050405020304" pitchFamily="18" charset="0"/>
              </a:rPr>
              <a:t>Patrick Mensah</a:t>
            </a:r>
          </a:p>
          <a:p>
            <a:pPr algn="ctr"/>
            <a:r>
              <a:rPr lang="en-US" dirty="0">
                <a:solidFill>
                  <a:schemeClr val="tx1">
                    <a:alpha val="60000"/>
                  </a:schemeClr>
                </a:solidFill>
                <a:latin typeface="Times New Roman" panose="02020603050405020304" pitchFamily="18" charset="0"/>
                <a:cs typeface="Times New Roman" panose="02020603050405020304" pitchFamily="18" charset="0"/>
              </a:rPr>
              <a:t>08/03/2023</a:t>
            </a:r>
          </a:p>
          <a:p>
            <a:pPr algn="ctr"/>
            <a:endParaRPr lang="en-US" dirty="0">
              <a:solidFill>
                <a:schemeClr val="tx1">
                  <a:alpha val="60000"/>
                </a:schemeClr>
              </a:solidFill>
            </a:endParaRPr>
          </a:p>
        </p:txBody>
      </p:sp>
      <p:pic>
        <p:nvPicPr>
          <p:cNvPr id="4" name="Picture 3" descr="A row of samples for medical testing">
            <a:extLst>
              <a:ext uri="{FF2B5EF4-FFF2-40B4-BE49-F238E27FC236}">
                <a16:creationId xmlns:a16="http://schemas.microsoft.com/office/drawing/2014/main" id="{8CB38596-6DF8-5245-991B-089BF2716F7B}"/>
              </a:ext>
            </a:extLst>
          </p:cNvPr>
          <p:cNvPicPr>
            <a:picLocks noChangeAspect="1"/>
          </p:cNvPicPr>
          <p:nvPr/>
        </p:nvPicPr>
        <p:blipFill rotWithShape="1">
          <a:blip r:embed="rId2"/>
          <a:srcRect l="10178" r="-1" b="-1"/>
          <a:stretch/>
        </p:blipFill>
        <p:spPr>
          <a:xfrm>
            <a:off x="550863" y="1299657"/>
            <a:ext cx="5102225" cy="4260273"/>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106905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par>
                                <p:cTn id="23" presetID="10" presetClass="entr" presetSubtype="0" fill="hold" grpId="0" nodeType="withEffect">
                                  <p:stCondLst>
                                    <p:cond delay="1000"/>
                                  </p:stCondLst>
                                  <p:iterate>
                                    <p:tmPct val="10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EC44E-E15A-0F0C-9078-05E1EDF8F74F}"/>
              </a:ext>
            </a:extLst>
          </p:cNvPr>
          <p:cNvSpPr txBox="1"/>
          <p:nvPr/>
        </p:nvSpPr>
        <p:spPr>
          <a:xfrm>
            <a:off x="1179095" y="487277"/>
            <a:ext cx="9625263" cy="477054"/>
          </a:xfrm>
          <a:prstGeom prst="rect">
            <a:avLst/>
          </a:prstGeom>
          <a:noFill/>
        </p:spPr>
        <p:txBody>
          <a:bodyPr wrap="square" rtlCol="0">
            <a:spAutoFit/>
          </a:bodyPr>
          <a:lstStyle/>
          <a:p>
            <a:pPr algn="ctr"/>
            <a:r>
              <a:rPr lang="en-US" sz="2500">
                <a:latin typeface="Times New Roman" panose="02020603050405020304" pitchFamily="18" charset="0"/>
                <a:cs typeface="Times New Roman" panose="02020603050405020304" pitchFamily="18" charset="0"/>
              </a:rPr>
              <a:t>CENSORING PLOT OF LEUKEMIA PATIENTS</a:t>
            </a:r>
            <a:endParaRPr lang="en-US" sz="2500" dirty="0">
              <a:latin typeface="Times New Roman" panose="02020603050405020304" pitchFamily="18" charset="0"/>
              <a:cs typeface="Times New Roman" panose="02020603050405020304" pitchFamily="18" charset="0"/>
            </a:endParaRPr>
          </a:p>
        </p:txBody>
      </p:sp>
      <p:pic>
        <p:nvPicPr>
          <p:cNvPr id="6" name="Picture 5" descr="A graph with red dots and blue dots&#10;&#10;Description automatically generated">
            <a:extLst>
              <a:ext uri="{FF2B5EF4-FFF2-40B4-BE49-F238E27FC236}">
                <a16:creationId xmlns:a16="http://schemas.microsoft.com/office/drawing/2014/main" id="{F8764235-78EF-EC22-DEAB-BAA46F193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816" y="1143000"/>
            <a:ext cx="6470336" cy="4614646"/>
          </a:xfrm>
          <a:prstGeom prst="rect">
            <a:avLst/>
          </a:prstGeom>
        </p:spPr>
      </p:pic>
      <p:sp>
        <p:nvSpPr>
          <p:cNvPr id="7" name="TextBox 6">
            <a:extLst>
              <a:ext uri="{FF2B5EF4-FFF2-40B4-BE49-F238E27FC236}">
                <a16:creationId xmlns:a16="http://schemas.microsoft.com/office/drawing/2014/main" id="{DBF3D308-64DC-AB8F-0511-2264A847430C}"/>
              </a:ext>
            </a:extLst>
          </p:cNvPr>
          <p:cNvSpPr txBox="1"/>
          <p:nvPr/>
        </p:nvSpPr>
        <p:spPr>
          <a:xfrm>
            <a:off x="474258" y="1095233"/>
            <a:ext cx="5000110" cy="3170099"/>
          </a:xfrm>
          <a:prstGeom prst="rect">
            <a:avLst/>
          </a:prstGeom>
          <a:noFill/>
        </p:spPr>
        <p:txBody>
          <a:bodyPr wrap="square" rtlCol="0">
            <a:spAutoFit/>
          </a:bodyPr>
          <a:lstStyle/>
          <a:p>
            <a:r>
              <a:rPr lang="en-US" sz="2000" b="0" i="0" dirty="0">
                <a:solidFill>
                  <a:srgbClr val="D1D5DB"/>
                </a:solidFill>
                <a:effectLst/>
                <a:latin typeface="Times New Roman" panose="02020603050405020304" pitchFamily="18" charset="0"/>
                <a:cs typeface="Times New Roman" panose="02020603050405020304" pitchFamily="18" charset="0"/>
              </a:rPr>
              <a:t>From the censoring plot, it is apparent that 17 patients experienced censoring, meaning their remission times were not fully observed, while 11 patients had the event, indicating that their remission times were observed before the end of the study. This combination of observed events and right-censored data provides critical information for survival analysis and helps us better understand the patient outcomes in the leukemia study.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7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E41407-295F-81F8-B18B-BDA2E3A0E1CD}"/>
              </a:ext>
            </a:extLst>
          </p:cNvPr>
          <p:cNvSpPr txBox="1"/>
          <p:nvPr/>
        </p:nvSpPr>
        <p:spPr>
          <a:xfrm>
            <a:off x="3609474" y="2971800"/>
            <a:ext cx="4307305"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59E12BE0-61FD-7676-6E89-436F1B0AC332}"/>
              </a:ext>
            </a:extLst>
          </p:cNvPr>
          <p:cNvSpPr txBox="1"/>
          <p:nvPr/>
        </p:nvSpPr>
        <p:spPr>
          <a:xfrm>
            <a:off x="1660358" y="234706"/>
            <a:ext cx="8037094" cy="186292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D333F93E-A160-FDA3-09CE-B5BE35BA8397}"/>
              </a:ext>
            </a:extLst>
          </p:cNvPr>
          <p:cNvSpPr txBox="1"/>
          <p:nvPr/>
        </p:nvSpPr>
        <p:spPr>
          <a:xfrm>
            <a:off x="2177716" y="445168"/>
            <a:ext cx="6942220" cy="86177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KAPLAN-MEIER SURVIVAL PLOT FOR LEUKEMIA PATIENTS</a:t>
            </a:r>
          </a:p>
        </p:txBody>
      </p:sp>
      <p:pic>
        <p:nvPicPr>
          <p:cNvPr id="7" name="Picture 6" descr="A graph of a patient&#10;&#10;Description automatically generated">
            <a:extLst>
              <a:ext uri="{FF2B5EF4-FFF2-40B4-BE49-F238E27FC236}">
                <a16:creationId xmlns:a16="http://schemas.microsoft.com/office/drawing/2014/main" id="{1F887293-0A3E-BA60-6949-CA6430190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8220" y="1688002"/>
            <a:ext cx="5545914" cy="3955348"/>
          </a:xfrm>
          <a:prstGeom prst="rect">
            <a:avLst/>
          </a:prstGeom>
        </p:spPr>
      </p:pic>
      <p:sp>
        <p:nvSpPr>
          <p:cNvPr id="9" name="TextBox 8">
            <a:extLst>
              <a:ext uri="{FF2B5EF4-FFF2-40B4-BE49-F238E27FC236}">
                <a16:creationId xmlns:a16="http://schemas.microsoft.com/office/drawing/2014/main" id="{0A14220B-4FA1-74AF-A46A-509A14E253DE}"/>
              </a:ext>
            </a:extLst>
          </p:cNvPr>
          <p:cNvSpPr txBox="1"/>
          <p:nvPr/>
        </p:nvSpPr>
        <p:spPr>
          <a:xfrm>
            <a:off x="247866" y="1449805"/>
            <a:ext cx="6062697" cy="5078313"/>
          </a:xfrm>
          <a:prstGeom prst="rect">
            <a:avLst/>
          </a:prstGeom>
          <a:noFill/>
        </p:spPr>
        <p:txBody>
          <a:bodyPr wrap="square" rtlCol="0">
            <a:spAutoFit/>
          </a:bodyPr>
          <a:lstStyle/>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At week 0, 21 patients were at risk in both the 6-mercaptopurine (6-MP) and control groups.</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At week 10, 15 patients treated with 6-MP and 8 patients treated with control were still at risk.</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At week 20, 8 patients treated with 6-MP and 2 patients treated with control were at risk.</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At week 30, 4 patients treated with 6-MP were at risk, and there were no patients at risk in the control group.</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At week 40, there were no patients at risk in either the 6-MP or control group.</a:t>
            </a:r>
          </a:p>
          <a:p>
            <a:pPr algn="l"/>
            <a:r>
              <a:rPr lang="en-US" b="0" i="0" dirty="0">
                <a:solidFill>
                  <a:srgbClr val="D1D5DB"/>
                </a:solidFill>
                <a:effectLst/>
                <a:latin typeface="Times New Roman" panose="02020603050405020304" pitchFamily="18" charset="0"/>
                <a:cs typeface="Times New Roman" panose="02020603050405020304" pitchFamily="18" charset="0"/>
              </a:rPr>
              <a:t>The log-rank test yielded a significant p-value of 0.0001 with a 95% confidence interval, indicating a substantial difference in survival rates between the two treatment groups. Notably, patients treated with 6-MP exhibited a higher survival rate of approximately 46% compared to those treated with control, suggesting the potential efficacy of 6-MP in improving leukemia patient outcomes.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864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59B21-AF27-1AF3-394C-E49F2211726C}"/>
              </a:ext>
            </a:extLst>
          </p:cNvPr>
          <p:cNvSpPr txBox="1"/>
          <p:nvPr/>
        </p:nvSpPr>
        <p:spPr>
          <a:xfrm>
            <a:off x="2917658" y="282739"/>
            <a:ext cx="6845968" cy="890339"/>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DATA ANALYSIS </a:t>
            </a:r>
          </a:p>
          <a:p>
            <a:pPr algn="ctr"/>
            <a:r>
              <a:rPr lang="en-US" sz="2500" dirty="0">
                <a:latin typeface="Times New Roman" panose="02020603050405020304" pitchFamily="18" charset="0"/>
                <a:cs typeface="Times New Roman" panose="02020603050405020304" pitchFamily="18" charset="0"/>
              </a:rPr>
              <a:t>THE LOG-RANK TEST </a:t>
            </a:r>
          </a:p>
        </p:txBody>
      </p:sp>
      <p:pic>
        <p:nvPicPr>
          <p:cNvPr id="5" name="Picture 4" descr="A white background with black text&#10;&#10;Description automatically generated">
            <a:extLst>
              <a:ext uri="{FF2B5EF4-FFF2-40B4-BE49-F238E27FC236}">
                <a16:creationId xmlns:a16="http://schemas.microsoft.com/office/drawing/2014/main" id="{1FBDC726-2161-CD7B-5C99-47DE8BB70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936" y="1877169"/>
            <a:ext cx="5397612" cy="1892408"/>
          </a:xfrm>
          <a:prstGeom prst="rect">
            <a:avLst/>
          </a:prstGeom>
        </p:spPr>
      </p:pic>
      <p:sp>
        <p:nvSpPr>
          <p:cNvPr id="7" name="TextBox 6">
            <a:extLst>
              <a:ext uri="{FF2B5EF4-FFF2-40B4-BE49-F238E27FC236}">
                <a16:creationId xmlns:a16="http://schemas.microsoft.com/office/drawing/2014/main" id="{0B1AB60E-4D42-2A74-DC5D-5837A02DFA68}"/>
              </a:ext>
            </a:extLst>
          </p:cNvPr>
          <p:cNvSpPr txBox="1"/>
          <p:nvPr/>
        </p:nvSpPr>
        <p:spPr>
          <a:xfrm>
            <a:off x="457278" y="1392212"/>
            <a:ext cx="5991648" cy="2862322"/>
          </a:xfrm>
          <a:prstGeom prst="rect">
            <a:avLst/>
          </a:prstGeom>
          <a:noFill/>
        </p:spPr>
        <p:txBody>
          <a:bodyPr wrap="square" rtlCol="0">
            <a:spAutoFit/>
          </a:bodyPr>
          <a:lstStyle/>
          <a:p>
            <a:r>
              <a:rPr lang="en-US" b="0" i="0" dirty="0">
                <a:solidFill>
                  <a:srgbClr val="D1D5DB"/>
                </a:solidFill>
                <a:effectLst/>
                <a:latin typeface="Times New Roman" panose="02020603050405020304" pitchFamily="18" charset="0"/>
                <a:cs typeface="Times New Roman" panose="02020603050405020304" pitchFamily="18" charset="0"/>
              </a:rPr>
              <a:t>The log-rank test was performed to compare the survival distributions between the two treatment groups in the Gehan dataset. The test revealed a chi-squared statistic of 16.8 on 1 degree of freedom, resulting in a highly significant p-value of 0.00004. This indicates a substantial difference in survival rates between the patients treated with 6-mercaptopurine (6-MP) and those in the control group. The log-rank test is a powerful tool for assessing the impact of treatments on patient survival, and in this case, it highlights the potential efficacy of 6-MP in improving leukemia patient outcomes.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68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59B21-AF27-1AF3-394C-E49F2211726C}"/>
              </a:ext>
            </a:extLst>
          </p:cNvPr>
          <p:cNvSpPr txBox="1"/>
          <p:nvPr/>
        </p:nvSpPr>
        <p:spPr>
          <a:xfrm>
            <a:off x="2917658" y="282739"/>
            <a:ext cx="6845968" cy="890339"/>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DATA ANALYSIS </a:t>
            </a:r>
          </a:p>
          <a:p>
            <a:pPr algn="ctr"/>
            <a:r>
              <a:rPr lang="en-US" sz="2500" dirty="0">
                <a:latin typeface="Times New Roman" panose="02020603050405020304" pitchFamily="18" charset="0"/>
                <a:cs typeface="Times New Roman" panose="02020603050405020304" pitchFamily="18" charset="0"/>
              </a:rPr>
              <a:t>COX PROPORTIONAL HAZARDS MODEL</a:t>
            </a:r>
          </a:p>
        </p:txBody>
      </p:sp>
      <p:sp>
        <p:nvSpPr>
          <p:cNvPr id="7" name="TextBox 6">
            <a:extLst>
              <a:ext uri="{FF2B5EF4-FFF2-40B4-BE49-F238E27FC236}">
                <a16:creationId xmlns:a16="http://schemas.microsoft.com/office/drawing/2014/main" id="{0B1AB60E-4D42-2A74-DC5D-5837A02DFA68}"/>
              </a:ext>
            </a:extLst>
          </p:cNvPr>
          <p:cNvSpPr txBox="1"/>
          <p:nvPr/>
        </p:nvSpPr>
        <p:spPr>
          <a:xfrm>
            <a:off x="457278" y="1392212"/>
            <a:ext cx="5991648" cy="4247317"/>
          </a:xfrm>
          <a:prstGeom prst="rect">
            <a:avLst/>
          </a:prstGeom>
          <a:noFill/>
        </p:spPr>
        <p:txBody>
          <a:bodyPr wrap="square" rtlCol="0">
            <a:spAutoFit/>
          </a:bodyPr>
          <a:lstStyle/>
          <a:p>
            <a:r>
              <a:rPr lang="en-US" b="0" i="0" dirty="0">
                <a:solidFill>
                  <a:srgbClr val="D1D5DB"/>
                </a:solidFill>
                <a:effectLst/>
                <a:latin typeface="Times New Roman" panose="02020603050405020304" pitchFamily="18" charset="0"/>
                <a:cs typeface="Times New Roman" panose="02020603050405020304" pitchFamily="18" charset="0"/>
              </a:rPr>
              <a:t>The Cox Proportional Hazards Model was applied to assess the impact of the treatment variable on survival times in the Gehan dataset.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significant p-values in all three tests (LR test, Wald test, and Score test) indicate that the treatment group variable has a strong and statistically significant effect on the hazard of relapse.</a:t>
            </a:r>
          </a:p>
          <a:p>
            <a:r>
              <a:rPr lang="en-US" dirty="0">
                <a:latin typeface="Times New Roman" panose="02020603050405020304" pitchFamily="18" charset="0"/>
                <a:cs typeface="Times New Roman" panose="02020603050405020304" pitchFamily="18" charset="0"/>
              </a:rPr>
              <a:t>The hazard ratio of 4.817 means that the hazard of relapse is significantly higher in the 6-MP treatment group compared to the control group.</a:t>
            </a:r>
          </a:p>
          <a:p>
            <a:r>
              <a:rPr lang="en-US" dirty="0">
                <a:latin typeface="Times New Roman" panose="02020603050405020304" pitchFamily="18" charset="0"/>
                <a:cs typeface="Times New Roman" panose="02020603050405020304" pitchFamily="18" charset="0"/>
              </a:rPr>
              <a:t>Overall, the Cox proportional hazards model confirms that the treatment group has a significant impact## on the survival outcome in the </a:t>
            </a:r>
            <a:r>
              <a:rPr lang="en-US" dirty="0" err="1">
                <a:latin typeface="Times New Roman" panose="02020603050405020304" pitchFamily="18" charset="0"/>
                <a:cs typeface="Times New Roman" panose="02020603050405020304" pitchFamily="18" charset="0"/>
              </a:rPr>
              <a:t>Gehan</a:t>
            </a:r>
            <a:r>
              <a:rPr lang="en-US" dirty="0">
                <a:latin typeface="Times New Roman" panose="02020603050405020304" pitchFamily="18" charset="0"/>
                <a:cs typeface="Times New Roman" panose="02020603050405020304" pitchFamily="18" charset="0"/>
              </a:rPr>
              <a:t> dataset, and patients in the 6-MP treatment group are at a higher  risk of relapse compared to those in the control group</a:t>
            </a:r>
          </a:p>
        </p:txBody>
      </p:sp>
      <p:pic>
        <p:nvPicPr>
          <p:cNvPr id="4" name="Picture 3" descr="A white text with black numbers&#10;&#10;Description automatically generated">
            <a:extLst>
              <a:ext uri="{FF2B5EF4-FFF2-40B4-BE49-F238E27FC236}">
                <a16:creationId xmlns:a16="http://schemas.microsoft.com/office/drawing/2014/main" id="{6FC38C06-3117-6282-3663-76DC8D77D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926" y="1550378"/>
            <a:ext cx="5701966" cy="3136082"/>
          </a:xfrm>
          <a:prstGeom prst="rect">
            <a:avLst/>
          </a:prstGeom>
        </p:spPr>
      </p:pic>
    </p:spTree>
    <p:extLst>
      <p:ext uri="{BB962C8B-B14F-4D97-AF65-F5344CB8AC3E}">
        <p14:creationId xmlns:p14="http://schemas.microsoft.com/office/powerpoint/2010/main" val="212436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0D28-88AA-B347-6708-69C902D83CD6}"/>
              </a:ext>
            </a:extLst>
          </p:cNvPr>
          <p:cNvSpPr>
            <a:spLocks noGrp="1"/>
          </p:cNvSpPr>
          <p:nvPr>
            <p:ph type="title"/>
          </p:nvPr>
        </p:nvSpPr>
        <p:spPr>
          <a:xfrm>
            <a:off x="566269" y="318838"/>
            <a:ext cx="11074867" cy="673768"/>
          </a:xfrm>
        </p:spPr>
        <p:txBody>
          <a:bodyPr>
            <a:noAutofit/>
          </a:bodyPr>
          <a:lstStyle/>
          <a:p>
            <a:pPr algn="ctr"/>
            <a:r>
              <a:rPr lang="en-US" sz="3000" b="0" i="0" dirty="0">
                <a:solidFill>
                  <a:srgbClr val="D1D5DB"/>
                </a:solidFill>
                <a:effectLst/>
                <a:latin typeface="Times New Roman" panose="02020603050405020304" pitchFamily="18" charset="0"/>
                <a:cs typeface="Times New Roman" panose="02020603050405020304" pitchFamily="18" charset="0"/>
              </a:rPr>
              <a:t>PREDICTED SURVIVAL PROBABILITIES FOR NEW PATIENTS</a:t>
            </a:r>
            <a:endParaRPr lang="en-US" sz="3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634EC45-042B-F90D-B047-E91830007A82}"/>
              </a:ext>
            </a:extLst>
          </p:cNvPr>
          <p:cNvSpPr>
            <a:spLocks noGrp="1"/>
          </p:cNvSpPr>
          <p:nvPr>
            <p:ph type="body" idx="1"/>
          </p:nvPr>
        </p:nvSpPr>
        <p:spPr>
          <a:xfrm>
            <a:off x="415089" y="1124953"/>
            <a:ext cx="11226047" cy="5233735"/>
          </a:xfrm>
        </p:spPr>
        <p:txBody>
          <a:bodyPr/>
          <a:lstStyle/>
          <a:p>
            <a:pPr marL="342900" indent="-342900" algn="l">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The Cox Proportional Hazards Model was employed to predict the likelihood of survival for new patients based on the analysis of the Gehan dataset.</a:t>
            </a:r>
          </a:p>
          <a:p>
            <a:pPr marL="342900" indent="-342900" algn="l">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For patients with remission times of 10, 20, and 30 weeks, the estimated survival probabilities are approximately 34.7%, 63.3%, and 2.0%, respectively.</a:t>
            </a:r>
          </a:p>
          <a:p>
            <a:pPr marL="342900" indent="-342900" algn="l">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These survival probabilities offer valuable insights into the expected outcomes for patients with different remission times and treatments, enabling healthcare professionals to make informed decisions about potential interventions and care plans for individual patients. The model's predictions serve as a valuable tool to assess the potential efficacy of treatments and aid in tailoring personalized therapeutic strategies for leukemia patients.</a:t>
            </a:r>
          </a:p>
          <a:p>
            <a:pPr marL="342900" indent="-342900">
              <a:buFont typeface="Wingdings" panose="05000000000000000000" pitchFamily="2" charset="2"/>
              <a:buChar char="v"/>
            </a:pPr>
            <a:endParaRPr lang="en-US" dirty="0"/>
          </a:p>
        </p:txBody>
      </p:sp>
    </p:spTree>
    <p:extLst>
      <p:ext uri="{BB962C8B-B14F-4D97-AF65-F5344CB8AC3E}">
        <p14:creationId xmlns:p14="http://schemas.microsoft.com/office/powerpoint/2010/main" val="351531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0D28-88AA-B347-6708-69C902D83CD6}"/>
              </a:ext>
            </a:extLst>
          </p:cNvPr>
          <p:cNvSpPr>
            <a:spLocks noGrp="1"/>
          </p:cNvSpPr>
          <p:nvPr>
            <p:ph type="title"/>
          </p:nvPr>
        </p:nvSpPr>
        <p:spPr>
          <a:xfrm>
            <a:off x="589547" y="0"/>
            <a:ext cx="11051589" cy="559468"/>
          </a:xfrm>
        </p:spPr>
        <p:txBody>
          <a:bodyPr>
            <a:normAutofit/>
          </a:bodyPr>
          <a:lstStyle/>
          <a:p>
            <a:pPr algn="ctr"/>
            <a:r>
              <a:rPr lang="en-US" sz="3200" b="0" i="0" dirty="0">
                <a:solidFill>
                  <a:srgbClr val="D1D5DB"/>
                </a:solidFill>
                <a:effectLst/>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634EC45-042B-F90D-B047-E91830007A82}"/>
              </a:ext>
            </a:extLst>
          </p:cNvPr>
          <p:cNvSpPr>
            <a:spLocks noGrp="1"/>
          </p:cNvSpPr>
          <p:nvPr>
            <p:ph type="body" idx="1"/>
          </p:nvPr>
        </p:nvSpPr>
        <p:spPr>
          <a:xfrm>
            <a:off x="300789" y="559468"/>
            <a:ext cx="11340347" cy="5799221"/>
          </a:xfrm>
        </p:spPr>
        <p:txBody>
          <a:bodyPr>
            <a:normAutofit fontScale="92500" lnSpcReduction="10000"/>
          </a:bodyPr>
          <a:lstStyle/>
          <a:p>
            <a:pPr marL="342900" indent="-342900">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In this research work, we analyzed the Gehan dataset, which consisted of 42 leukemia patients treated with 6-mercaptopurine (6-MP) and a control group.</a:t>
            </a:r>
          </a:p>
          <a:p>
            <a:pPr marL="342900" indent="-342900">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 Our exploratory data analysis revealed significant differences in remission times between the treatment groups. </a:t>
            </a:r>
          </a:p>
          <a:p>
            <a:pPr marL="342900" indent="-342900">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The Kaplan-Meier survival plot indicated a higher survival probability for patients treated with 6-MP compared to the control group, and the log-rank test confirmed the statistical significance of this difference. </a:t>
            </a:r>
          </a:p>
          <a:p>
            <a:pPr marL="342900" indent="-342900">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Additionally, the Cox Proportional Hazards Model demonstrated that patients receiving 6-MP treatment had approximately 4.82 times higher likelihood of remission. These findings suggest that 6-MP treatment may positively influence leukemia patient outcomes.</a:t>
            </a:r>
          </a:p>
          <a:p>
            <a:pPr marL="342900" indent="-342900">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 Furthermore, we predicted the survival probabilities for new patients based on the model, providing valuable insights for personalized treatment planning. Overall, this research contributes to a better understanding of the effectiveness of 6-MP treatment in leukemia management and highlights the importance of survival analysis in clinical decision-making for improved patient care.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562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0D28-88AA-B347-6708-69C902D83CD6}"/>
              </a:ext>
            </a:extLst>
          </p:cNvPr>
          <p:cNvSpPr>
            <a:spLocks noGrp="1"/>
          </p:cNvSpPr>
          <p:nvPr>
            <p:ph type="title"/>
          </p:nvPr>
        </p:nvSpPr>
        <p:spPr>
          <a:xfrm>
            <a:off x="589547" y="0"/>
            <a:ext cx="11051589" cy="559468"/>
          </a:xfrm>
        </p:spPr>
        <p:txBody>
          <a:bodyPr>
            <a:normAutofit/>
          </a:bodyPr>
          <a:lstStyle/>
          <a:p>
            <a:pPr algn="ctr"/>
            <a:r>
              <a:rPr lang="en-US" sz="3200" b="0" i="0" dirty="0">
                <a:solidFill>
                  <a:srgbClr val="D1D5DB"/>
                </a:solidFill>
                <a:effectLst/>
                <a:latin typeface="Times New Roman" panose="02020603050405020304" pitchFamily="18" charset="0"/>
                <a:cs typeface="Times New Roman" panose="02020603050405020304" pitchFamily="18" charset="0"/>
              </a:rPr>
              <a:t>RECOMMENDATION </a:t>
            </a:r>
            <a:endParaRPr lang="en-US"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634EC45-042B-F90D-B047-E91830007A82}"/>
              </a:ext>
            </a:extLst>
          </p:cNvPr>
          <p:cNvSpPr>
            <a:spLocks noGrp="1"/>
          </p:cNvSpPr>
          <p:nvPr>
            <p:ph type="body" idx="1"/>
          </p:nvPr>
        </p:nvSpPr>
        <p:spPr>
          <a:xfrm>
            <a:off x="300789" y="559468"/>
            <a:ext cx="11340347" cy="5799221"/>
          </a:xfrm>
        </p:spPr>
        <p:txBody>
          <a:bodyPr>
            <a:normAutofit/>
          </a:bodyPr>
          <a:lstStyle/>
          <a:p>
            <a:pPr marL="342900" indent="-342900">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Based on the findings of this research work, we recommend further investigation and clinical trials to validate the effectiveness of 6-mercaptopurine (6-MP) treatment in leukemia patients, considering various prognostic factors and treatment modalities. Specifically, future studies should explore the impact of disease subtypes, genetic markers, co-morbidities, and drug combinations on treatment outcomes. </a:t>
            </a:r>
          </a:p>
          <a:p>
            <a:pPr marL="342900" indent="-342900">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Additionally, optimizing dosing regimens, evaluating supportive care measures, and assessing the influence of age and gender on treatment responses can lead to personalized therapeutic strategies that enhance overall patient outcomes and quality of life.</a:t>
            </a:r>
          </a:p>
          <a:p>
            <a:pPr marL="342900" indent="-342900">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 Collaborative efforts among healthcare institutions and researchers are crucial to developing evidence-based guidelines that optimize leukemia management and improve patient survival rates.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53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7658-1B92-B5DA-DD92-682EF3E36BA7}"/>
              </a:ext>
            </a:extLst>
          </p:cNvPr>
          <p:cNvSpPr>
            <a:spLocks noGrp="1"/>
          </p:cNvSpPr>
          <p:nvPr>
            <p:ph type="title"/>
          </p:nvPr>
        </p:nvSpPr>
        <p:spPr>
          <a:xfrm>
            <a:off x="151904" y="68506"/>
            <a:ext cx="11914005" cy="696969"/>
          </a:xfrm>
        </p:spPr>
        <p:txBody>
          <a:bodyPr>
            <a:normAutofit fontScale="90000"/>
          </a:bodyPr>
          <a:lstStyle/>
          <a:p>
            <a:pPr algn="ctr"/>
            <a:r>
              <a:rPr lang="en-US" sz="5800" dirty="0">
                <a:latin typeface="Times New Roman" panose="02020603050405020304" pitchFamily="18" charset="0"/>
                <a:cs typeface="Times New Roman" panose="02020603050405020304" pitchFamily="18" charset="0"/>
              </a:rPr>
              <a:t>OVERVIEW </a:t>
            </a:r>
          </a:p>
        </p:txBody>
      </p:sp>
      <p:sp>
        <p:nvSpPr>
          <p:cNvPr id="3" name="Text Placeholder 2">
            <a:extLst>
              <a:ext uri="{FF2B5EF4-FFF2-40B4-BE49-F238E27FC236}">
                <a16:creationId xmlns:a16="http://schemas.microsoft.com/office/drawing/2014/main" id="{1ED95F0B-B30F-74FB-F098-1CE59E03007A}"/>
              </a:ext>
            </a:extLst>
          </p:cNvPr>
          <p:cNvSpPr>
            <a:spLocks noGrp="1"/>
          </p:cNvSpPr>
          <p:nvPr>
            <p:ph type="body" idx="1"/>
          </p:nvPr>
        </p:nvSpPr>
        <p:spPr>
          <a:xfrm>
            <a:off x="244237" y="738669"/>
            <a:ext cx="11396900" cy="5570058"/>
          </a:xfrm>
        </p:spPr>
        <p:txBody>
          <a:bodyPr>
            <a:normAutofit fontScale="70000" lnSpcReduction="20000"/>
          </a:bodyPr>
          <a:lstStyle/>
          <a:p>
            <a:r>
              <a:rPr lang="en-US" sz="2600" dirty="0">
                <a:solidFill>
                  <a:schemeClr val="tx1"/>
                </a:solidFill>
                <a:latin typeface="Times New Roman" panose="02020603050405020304" pitchFamily="18" charset="0"/>
                <a:cs typeface="Times New Roman" panose="02020603050405020304" pitchFamily="18" charset="0"/>
              </a:rPr>
              <a:t>Topic: </a:t>
            </a:r>
          </a:p>
          <a:p>
            <a:pPr marL="914400" lvl="1" indent="-457200">
              <a:buFont typeface="Wingdings" panose="05000000000000000000" pitchFamily="2" charset="2"/>
              <a:buChar char="v"/>
            </a:pPr>
            <a:r>
              <a:rPr lang="en-US" sz="2200" b="0" i="0" dirty="0">
                <a:solidFill>
                  <a:schemeClr val="tx1"/>
                </a:solidFill>
                <a:effectLst/>
                <a:latin typeface="Times New Roman" panose="02020603050405020304" pitchFamily="18" charset="0"/>
                <a:cs typeface="Times New Roman" panose="02020603050405020304" pitchFamily="18" charset="0"/>
              </a:rPr>
              <a:t>Survival Analysis and Treatment Outcomes in Leukemia Patients</a:t>
            </a:r>
          </a:p>
          <a:p>
            <a:r>
              <a:rPr lang="en-US" sz="2600" b="0" i="0" dirty="0">
                <a:solidFill>
                  <a:schemeClr val="tx1"/>
                </a:solidFill>
                <a:effectLst/>
                <a:latin typeface="Times New Roman" panose="02020603050405020304" pitchFamily="18" charset="0"/>
                <a:cs typeface="Times New Roman" panose="02020603050405020304" pitchFamily="18" charset="0"/>
              </a:rPr>
              <a:t>The Gehan Dataset:</a:t>
            </a:r>
          </a:p>
          <a:p>
            <a:pPr marL="914400" lvl="1" indent="-457200">
              <a:buFont typeface="Wingdings" panose="05000000000000000000" pitchFamily="2" charset="2"/>
              <a:buChar char="v"/>
            </a:pPr>
            <a:r>
              <a:rPr lang="en-US" sz="2200" b="0" i="0" dirty="0">
                <a:solidFill>
                  <a:schemeClr val="tx1"/>
                </a:solidFill>
                <a:effectLst/>
                <a:latin typeface="Times New Roman" panose="02020603050405020304" pitchFamily="18" charset="0"/>
                <a:cs typeface="Times New Roman" panose="02020603050405020304" pitchFamily="18" charset="0"/>
              </a:rPr>
              <a:t>A rich source of information on remission times of leukemia patients.</a:t>
            </a:r>
          </a:p>
          <a:p>
            <a:r>
              <a:rPr lang="en-US" sz="2600" b="0" i="0" dirty="0">
                <a:solidFill>
                  <a:schemeClr val="tx1"/>
                </a:solidFill>
                <a:effectLst/>
                <a:latin typeface="Times New Roman" panose="02020603050405020304" pitchFamily="18" charset="0"/>
                <a:cs typeface="Times New Roman" panose="02020603050405020304" pitchFamily="18" charset="0"/>
              </a:rPr>
              <a:t>Understanding Treatment Outcomes:</a:t>
            </a:r>
          </a:p>
          <a:p>
            <a:pPr marL="800100" lvl="1" indent="-342900">
              <a:buFont typeface="Wingdings" panose="05000000000000000000" pitchFamily="2" charset="2"/>
              <a:buChar char="v"/>
            </a:pPr>
            <a:r>
              <a:rPr lang="en-US" sz="2200" b="0" i="0" dirty="0">
                <a:solidFill>
                  <a:schemeClr val="tx1"/>
                </a:solidFill>
                <a:effectLst/>
                <a:latin typeface="Times New Roman" panose="02020603050405020304" pitchFamily="18" charset="0"/>
                <a:cs typeface="Times New Roman" panose="02020603050405020304" pitchFamily="18" charset="0"/>
              </a:rPr>
              <a:t>Investigating the impact of 6-mercaptopurine treatment on survival probabilities.</a:t>
            </a:r>
          </a:p>
          <a:p>
            <a:r>
              <a:rPr lang="en-US" sz="2600" b="1" i="0" dirty="0">
                <a:solidFill>
                  <a:schemeClr val="tx1"/>
                </a:solidFill>
                <a:effectLst/>
                <a:latin typeface="Times New Roman" panose="02020603050405020304" pitchFamily="18" charset="0"/>
                <a:cs typeface="Times New Roman" panose="02020603050405020304" pitchFamily="18" charset="0"/>
              </a:rPr>
              <a:t>Why is this important?</a:t>
            </a:r>
            <a:endParaRPr lang="en-US" sz="2600" b="0" i="0" dirty="0">
              <a:solidFill>
                <a:schemeClr val="tx1"/>
              </a:solidFill>
              <a:effectLst/>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sz="2200" b="0" i="0" dirty="0">
                <a:solidFill>
                  <a:schemeClr val="tx1"/>
                </a:solidFill>
                <a:effectLst/>
                <a:latin typeface="Times New Roman" panose="02020603050405020304" pitchFamily="18" charset="0"/>
                <a:cs typeface="Times New Roman" panose="02020603050405020304" pitchFamily="18" charset="0"/>
              </a:rPr>
              <a:t>Leukemia remains a critical health concern, and understanding treatment outcomes is vital for improving patient care.</a:t>
            </a:r>
          </a:p>
          <a:p>
            <a:pPr marL="800100" lvl="1" indent="-342900">
              <a:buFont typeface="Wingdings" panose="05000000000000000000" pitchFamily="2" charset="2"/>
              <a:buChar char="v"/>
            </a:pPr>
            <a:r>
              <a:rPr lang="en-US" sz="2200" b="0" i="0" dirty="0">
                <a:solidFill>
                  <a:schemeClr val="tx1"/>
                </a:solidFill>
                <a:effectLst/>
                <a:latin typeface="Times New Roman" panose="02020603050405020304" pitchFamily="18" charset="0"/>
                <a:cs typeface="Times New Roman" panose="02020603050405020304" pitchFamily="18" charset="0"/>
              </a:rPr>
              <a:t>Survival analysis provides a robust framework to analyze time-to-event data, revealing patient survival patterns and treatment effectiveness.</a:t>
            </a:r>
          </a:p>
          <a:p>
            <a:r>
              <a:rPr lang="en-US" sz="2600" b="1" i="0" dirty="0">
                <a:solidFill>
                  <a:schemeClr val="tx1"/>
                </a:solidFill>
                <a:effectLst/>
                <a:latin typeface="Times New Roman" panose="02020603050405020304" pitchFamily="18" charset="0"/>
                <a:cs typeface="Times New Roman" panose="02020603050405020304" pitchFamily="18" charset="0"/>
              </a:rPr>
              <a:t>Our Objectives:</a:t>
            </a:r>
            <a:endParaRPr lang="en-US" sz="2600" b="0" i="0" dirty="0">
              <a:solidFill>
                <a:schemeClr val="tx1"/>
              </a:solidFill>
              <a:effectLst/>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sz="2200" b="0" i="0" dirty="0">
                <a:solidFill>
                  <a:srgbClr val="D1D5DB"/>
                </a:solidFill>
                <a:effectLst/>
                <a:latin typeface="Times New Roman" panose="02020603050405020304" pitchFamily="18" charset="0"/>
                <a:cs typeface="Times New Roman" panose="02020603050405020304" pitchFamily="18" charset="0"/>
              </a:rPr>
              <a:t>To analyze the Gehan dataset and explore its implications for leukemia treatment research.</a:t>
            </a:r>
          </a:p>
          <a:p>
            <a:pPr marL="800100" lvl="1" indent="-342900">
              <a:buFont typeface="Wingdings" panose="05000000000000000000" pitchFamily="2" charset="2"/>
              <a:buChar char="v"/>
            </a:pPr>
            <a:r>
              <a:rPr lang="en-US" sz="2200" b="0" i="0" dirty="0">
                <a:solidFill>
                  <a:srgbClr val="D1D5DB"/>
                </a:solidFill>
                <a:effectLst/>
                <a:latin typeface="Times New Roman" panose="02020603050405020304" pitchFamily="18" charset="0"/>
                <a:cs typeface="Times New Roman" panose="02020603050405020304" pitchFamily="18" charset="0"/>
              </a:rPr>
              <a:t>To compare survival probabilities between treatment groups using Kaplan-Meier survival curves.</a:t>
            </a:r>
          </a:p>
          <a:p>
            <a:pPr marL="800100" lvl="1" indent="-342900">
              <a:buFont typeface="Wingdings" panose="05000000000000000000" pitchFamily="2" charset="2"/>
              <a:buChar char="v"/>
            </a:pPr>
            <a:r>
              <a:rPr lang="en-US" sz="2200" b="0" i="0" dirty="0">
                <a:solidFill>
                  <a:srgbClr val="D1D5DB"/>
                </a:solidFill>
                <a:effectLst/>
                <a:latin typeface="Times New Roman" panose="02020603050405020304" pitchFamily="18" charset="0"/>
                <a:cs typeface="Times New Roman" panose="02020603050405020304" pitchFamily="18" charset="0"/>
              </a:rPr>
              <a:t>To perform statistical tests, including the log-rank test and Cox proportional hazards model, for insightful analyses.</a:t>
            </a:r>
          </a:p>
          <a:p>
            <a:pPr marL="800100" lvl="1" indent="-342900">
              <a:buFont typeface="Wingdings" panose="05000000000000000000" pitchFamily="2" charset="2"/>
              <a:buChar char="v"/>
            </a:pPr>
            <a:r>
              <a:rPr lang="en-US" sz="2200" b="0" i="0" dirty="0">
                <a:solidFill>
                  <a:srgbClr val="D1D5DB"/>
                </a:solidFill>
                <a:effectLst/>
                <a:latin typeface="Times New Roman" panose="02020603050405020304" pitchFamily="18" charset="0"/>
                <a:cs typeface="Times New Roman" panose="02020603050405020304" pitchFamily="18" charset="0"/>
              </a:rPr>
              <a:t>To predict survival probabilities for new patients based on the fitted model.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3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5F7A-DACF-3680-67F1-1399744FDB1B}"/>
              </a:ext>
            </a:extLst>
          </p:cNvPr>
          <p:cNvSpPr>
            <a:spLocks noGrp="1"/>
          </p:cNvSpPr>
          <p:nvPr>
            <p:ph type="title"/>
          </p:nvPr>
        </p:nvSpPr>
        <p:spPr>
          <a:xfrm>
            <a:off x="3279330" y="474347"/>
            <a:ext cx="6016574" cy="639614"/>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a16="http://schemas.microsoft.com/office/drawing/2014/main" id="{C79F69C9-6F69-B58F-FACD-3380393FC852}"/>
              </a:ext>
            </a:extLst>
          </p:cNvPr>
          <p:cNvSpPr>
            <a:spLocks noGrp="1"/>
          </p:cNvSpPr>
          <p:nvPr>
            <p:ph type="body" idx="1"/>
          </p:nvPr>
        </p:nvSpPr>
        <p:spPr>
          <a:xfrm>
            <a:off x="214452" y="1245014"/>
            <a:ext cx="11426685" cy="5063711"/>
          </a:xfrm>
        </p:spPr>
        <p:txBody>
          <a:bodyPr>
            <a:normAutofit fontScale="92500"/>
          </a:bodyPr>
          <a:lstStyle/>
          <a:p>
            <a:pPr marL="0" marR="0">
              <a:lnSpc>
                <a:spcPct val="107000"/>
              </a:lnSpc>
              <a:spcBef>
                <a:spcPts val="0"/>
              </a:spcBef>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Leukemia is a type of cancer that affects the blood and bone marrow. There are different types of leukemia, with the four main types being acute myeloid leukemia (AML), chronic myeloid leukemia (CML), acute lymphoblastic leukemia (ALL), and chronic lymphocytic leukemia (CLL).</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remission time for leukemia patients can range from a few months to several years or more. Some patients may achieve complete remission, where no evidence of leukemia can be found in their body, while others may achieve partial remission, where the disease is significantly reduced but not completely gone. Additionally, some patients may experience relapse after a period of remission, which means the leukemia returns.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Treatment for leukemia often involves chemotherapy, radiation therapy, targeted therapy, and/or stem cell transplantation, depending on the type and stage of the disease. Advances in medical research and treatments continue to improve the outlook for leukemia patients, and ongoing clinical trials are exploring new therapies to further enhance remission rates and durations.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5512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7658-1B92-B5DA-DD92-682EF3E36BA7}"/>
              </a:ext>
            </a:extLst>
          </p:cNvPr>
          <p:cNvSpPr>
            <a:spLocks noGrp="1"/>
          </p:cNvSpPr>
          <p:nvPr>
            <p:ph type="title"/>
          </p:nvPr>
        </p:nvSpPr>
        <p:spPr>
          <a:xfrm>
            <a:off x="229344" y="68506"/>
            <a:ext cx="11836565" cy="1221185"/>
          </a:xfrm>
        </p:spPr>
        <p:txBody>
          <a:bodyPr>
            <a:normAutofit/>
          </a:bodyPr>
          <a:lstStyle/>
          <a:p>
            <a:pPr algn="ctr"/>
            <a:r>
              <a:rPr lang="en-US" sz="5800" dirty="0">
                <a:latin typeface="Times New Roman" panose="02020603050405020304" pitchFamily="18" charset="0"/>
                <a:cs typeface="Times New Roman" panose="02020603050405020304" pitchFamily="18" charset="0"/>
              </a:rPr>
              <a:t>RESEARCH OBJECTIVES </a:t>
            </a:r>
          </a:p>
        </p:txBody>
      </p:sp>
      <p:sp>
        <p:nvSpPr>
          <p:cNvPr id="3" name="Text Placeholder 2">
            <a:extLst>
              <a:ext uri="{FF2B5EF4-FFF2-40B4-BE49-F238E27FC236}">
                <a16:creationId xmlns:a16="http://schemas.microsoft.com/office/drawing/2014/main" id="{1ED95F0B-B30F-74FB-F098-1CE59E03007A}"/>
              </a:ext>
            </a:extLst>
          </p:cNvPr>
          <p:cNvSpPr>
            <a:spLocks noGrp="1"/>
          </p:cNvSpPr>
          <p:nvPr>
            <p:ph type="body" idx="1"/>
          </p:nvPr>
        </p:nvSpPr>
        <p:spPr>
          <a:xfrm>
            <a:off x="315721" y="1382026"/>
            <a:ext cx="11325416" cy="4926700"/>
          </a:xfrm>
        </p:spPr>
        <p:txBody>
          <a:bodyPr/>
          <a:lstStyle/>
          <a:p>
            <a:pPr marL="342900" indent="-342900" algn="l">
              <a:buFont typeface="Wingdings" panose="05000000000000000000" pitchFamily="2" charset="2"/>
              <a:buChar char="v"/>
            </a:pPr>
            <a:r>
              <a:rPr lang="en-US" sz="3000" b="0" i="0" dirty="0">
                <a:solidFill>
                  <a:srgbClr val="D1D5DB"/>
                </a:solidFill>
                <a:effectLst/>
                <a:latin typeface="Times New Roman" panose="02020603050405020304" pitchFamily="18" charset="0"/>
                <a:cs typeface="Times New Roman" panose="02020603050405020304" pitchFamily="18" charset="0"/>
              </a:rPr>
              <a:t>To analyze the Gehan dataset and explore its implications for leukemia treatment research.</a:t>
            </a:r>
          </a:p>
          <a:p>
            <a:pPr marL="342900" indent="-342900" algn="l">
              <a:buFont typeface="Wingdings" panose="05000000000000000000" pitchFamily="2" charset="2"/>
              <a:buChar char="v"/>
            </a:pPr>
            <a:r>
              <a:rPr lang="en-US" sz="3000" b="0" i="0" dirty="0">
                <a:solidFill>
                  <a:srgbClr val="D1D5DB"/>
                </a:solidFill>
                <a:effectLst/>
                <a:latin typeface="Times New Roman" panose="02020603050405020304" pitchFamily="18" charset="0"/>
                <a:cs typeface="Times New Roman" panose="02020603050405020304" pitchFamily="18" charset="0"/>
              </a:rPr>
              <a:t>To compare survival probabilities between treatment groups using Kaplan-Meier survival curves.</a:t>
            </a:r>
          </a:p>
          <a:p>
            <a:pPr marL="342900" indent="-342900" algn="l">
              <a:buFont typeface="Wingdings" panose="05000000000000000000" pitchFamily="2" charset="2"/>
              <a:buChar char="v"/>
            </a:pPr>
            <a:r>
              <a:rPr lang="en-US" sz="3000" b="0" i="0" dirty="0">
                <a:solidFill>
                  <a:srgbClr val="D1D5DB"/>
                </a:solidFill>
                <a:effectLst/>
                <a:latin typeface="Times New Roman" panose="02020603050405020304" pitchFamily="18" charset="0"/>
                <a:cs typeface="Times New Roman" panose="02020603050405020304" pitchFamily="18" charset="0"/>
              </a:rPr>
              <a:t>To perform statistical tests, including the log-rank test and Cox proportional hazards model, for insightful analyses.</a:t>
            </a:r>
          </a:p>
          <a:p>
            <a:pPr marL="342900" indent="-342900" algn="l">
              <a:buFont typeface="Wingdings" panose="05000000000000000000" pitchFamily="2" charset="2"/>
              <a:buChar char="v"/>
            </a:pPr>
            <a:r>
              <a:rPr lang="en-US" sz="3000" b="0" i="0" dirty="0">
                <a:solidFill>
                  <a:srgbClr val="D1D5DB"/>
                </a:solidFill>
                <a:effectLst/>
                <a:latin typeface="Times New Roman" panose="02020603050405020304" pitchFamily="18" charset="0"/>
                <a:cs typeface="Times New Roman" panose="02020603050405020304" pitchFamily="18" charset="0"/>
              </a:rPr>
              <a:t>To predict survival probabilities for new patients based on the fitted model.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9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7658-1B92-B5DA-DD92-682EF3E36BA7}"/>
              </a:ext>
            </a:extLst>
          </p:cNvPr>
          <p:cNvSpPr>
            <a:spLocks noGrp="1"/>
          </p:cNvSpPr>
          <p:nvPr>
            <p:ph type="title"/>
          </p:nvPr>
        </p:nvSpPr>
        <p:spPr>
          <a:xfrm>
            <a:off x="1110981" y="68506"/>
            <a:ext cx="10954928" cy="816109"/>
          </a:xfrm>
        </p:spPr>
        <p:txBody>
          <a:bodyPr>
            <a:normAutofit fontScale="90000"/>
          </a:bodyPr>
          <a:lstStyle/>
          <a:p>
            <a:pPr algn="ctr"/>
            <a:r>
              <a:rPr lang="en-US" sz="5800" dirty="0">
                <a:latin typeface="Times New Roman" panose="02020603050405020304" pitchFamily="18" charset="0"/>
                <a:cs typeface="Times New Roman" panose="02020603050405020304" pitchFamily="18" charset="0"/>
              </a:rPr>
              <a:t>GEHAN DATASET </a:t>
            </a:r>
          </a:p>
        </p:txBody>
      </p:sp>
      <p:sp>
        <p:nvSpPr>
          <p:cNvPr id="3" name="Text Placeholder 2">
            <a:extLst>
              <a:ext uri="{FF2B5EF4-FFF2-40B4-BE49-F238E27FC236}">
                <a16:creationId xmlns:a16="http://schemas.microsoft.com/office/drawing/2014/main" id="{1ED95F0B-B30F-74FB-F098-1CE59E03007A}"/>
              </a:ext>
            </a:extLst>
          </p:cNvPr>
          <p:cNvSpPr>
            <a:spLocks noGrp="1"/>
          </p:cNvSpPr>
          <p:nvPr>
            <p:ph type="body" idx="1"/>
          </p:nvPr>
        </p:nvSpPr>
        <p:spPr>
          <a:xfrm>
            <a:off x="315720" y="1036519"/>
            <a:ext cx="11794867" cy="5685959"/>
          </a:xfrm>
        </p:spPr>
        <p:txBody>
          <a:bodyPr>
            <a:normAutofit fontScale="77500" lnSpcReduction="20000"/>
          </a:bodyPr>
          <a:lstStyle/>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Overview:</a:t>
            </a:r>
          </a:p>
          <a:p>
            <a:pPr marL="800100" lvl="1" indent="-342900" algn="l">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The Gehan dataset comprises data from a trial involving 42 leukemia patients.</a:t>
            </a:r>
          </a:p>
          <a:p>
            <a:pPr marL="800100" lvl="1" indent="-342900" algn="l">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Patients were either treated with the drug 6-mercaptopurine (6-MP) or served as controls.</a:t>
            </a:r>
          </a:p>
          <a:p>
            <a:pPr marL="800100" lvl="1" indent="-342900" algn="l">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The trial was designed as matched pairs, with patients withdrawn when either came out of remission.</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Columns in the Dataset:</a:t>
            </a:r>
          </a:p>
          <a:p>
            <a:pPr marL="800100" lvl="1" indent="-342900" algn="l">
              <a:buFont typeface="Wingdings" panose="05000000000000000000" pitchFamily="2" charset="2"/>
              <a:buChar char="v"/>
            </a:pPr>
            <a:r>
              <a:rPr lang="en-US" b="1" i="0" dirty="0">
                <a:solidFill>
                  <a:srgbClr val="D1D5DB"/>
                </a:solidFill>
                <a:effectLst/>
                <a:latin typeface="Times New Roman" panose="02020603050405020304" pitchFamily="18" charset="0"/>
                <a:cs typeface="Times New Roman" panose="02020603050405020304" pitchFamily="18" charset="0"/>
              </a:rPr>
              <a:t>pair</a:t>
            </a:r>
            <a:r>
              <a:rPr lang="en-US" b="0" i="0" dirty="0">
                <a:solidFill>
                  <a:srgbClr val="D1D5DB"/>
                </a:solidFill>
                <a:effectLst/>
                <a:latin typeface="Times New Roman" panose="02020603050405020304" pitchFamily="18" charset="0"/>
                <a:cs typeface="Times New Roman" panose="02020603050405020304" pitchFamily="18" charset="0"/>
              </a:rPr>
              <a:t>: A label for each pair of patients.</a:t>
            </a:r>
          </a:p>
          <a:p>
            <a:pPr marL="800100" lvl="1" indent="-342900" algn="l">
              <a:buFont typeface="Wingdings" panose="05000000000000000000" pitchFamily="2" charset="2"/>
              <a:buChar char="v"/>
            </a:pPr>
            <a:r>
              <a:rPr lang="en-US" b="1" i="0" dirty="0">
                <a:solidFill>
                  <a:srgbClr val="D1D5DB"/>
                </a:solidFill>
                <a:effectLst/>
                <a:latin typeface="Times New Roman" panose="02020603050405020304" pitchFamily="18" charset="0"/>
                <a:cs typeface="Times New Roman" panose="02020603050405020304" pitchFamily="18" charset="0"/>
              </a:rPr>
              <a:t>time</a:t>
            </a:r>
            <a:r>
              <a:rPr lang="en-US" b="0" i="0" dirty="0">
                <a:solidFill>
                  <a:srgbClr val="D1D5DB"/>
                </a:solidFill>
                <a:effectLst/>
                <a:latin typeface="Times New Roman" panose="02020603050405020304" pitchFamily="18" charset="0"/>
                <a:cs typeface="Times New Roman" panose="02020603050405020304" pitchFamily="18" charset="0"/>
              </a:rPr>
              <a:t>: Remission time in weeks.</a:t>
            </a:r>
          </a:p>
          <a:p>
            <a:pPr marL="800100" lvl="1" indent="-342900" algn="l">
              <a:buFont typeface="Wingdings" panose="05000000000000000000" pitchFamily="2" charset="2"/>
              <a:buChar char="v"/>
            </a:pPr>
            <a:r>
              <a:rPr lang="en-US" b="1" i="0" dirty="0" err="1">
                <a:solidFill>
                  <a:srgbClr val="D1D5DB"/>
                </a:solidFill>
                <a:effectLst/>
                <a:latin typeface="Times New Roman" panose="02020603050405020304" pitchFamily="18" charset="0"/>
                <a:cs typeface="Times New Roman" panose="02020603050405020304" pitchFamily="18" charset="0"/>
              </a:rPr>
              <a:t>cens</a:t>
            </a:r>
            <a:r>
              <a:rPr lang="en-US" b="0" i="0" dirty="0">
                <a:solidFill>
                  <a:srgbClr val="D1D5DB"/>
                </a:solidFill>
                <a:effectLst/>
                <a:latin typeface="Times New Roman" panose="02020603050405020304" pitchFamily="18" charset="0"/>
                <a:cs typeface="Times New Roman" panose="02020603050405020304" pitchFamily="18" charset="0"/>
              </a:rPr>
              <a:t>: Censoring status (0 for observed events, 1 for right-censored events).</a:t>
            </a:r>
          </a:p>
          <a:p>
            <a:pPr marL="800100" lvl="1" indent="-342900" algn="l">
              <a:buFont typeface="Wingdings" panose="05000000000000000000" pitchFamily="2" charset="2"/>
              <a:buChar char="v"/>
            </a:pPr>
            <a:r>
              <a:rPr lang="en-US" b="1" i="0" dirty="0">
                <a:solidFill>
                  <a:srgbClr val="D1D5DB"/>
                </a:solidFill>
                <a:effectLst/>
                <a:latin typeface="Times New Roman" panose="02020603050405020304" pitchFamily="18" charset="0"/>
                <a:cs typeface="Times New Roman" panose="02020603050405020304" pitchFamily="18" charset="0"/>
              </a:rPr>
              <a:t>treat</a:t>
            </a:r>
            <a:r>
              <a:rPr lang="en-US" b="0" i="0" dirty="0">
                <a:solidFill>
                  <a:srgbClr val="D1D5DB"/>
                </a:solidFill>
                <a:effectLst/>
                <a:latin typeface="Times New Roman" panose="02020603050405020304" pitchFamily="18" charset="0"/>
                <a:cs typeface="Times New Roman" panose="02020603050405020304" pitchFamily="18" charset="0"/>
              </a:rPr>
              <a:t>: Treatment group (control or 6-MP).</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Purpose:</a:t>
            </a:r>
          </a:p>
          <a:p>
            <a:pPr marL="800100" lvl="1" indent="-342900" algn="l">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The dataset enables us to analyze and compare remission times and treatment outcomes between the control and 6-MP groups.</a:t>
            </a:r>
          </a:p>
          <a:p>
            <a:pPr marL="800100" lvl="1" indent="-342900" algn="l">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It serves as the foundation for our survival analysis and evaluation of leukemia treatment efficacy.</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Significance:</a:t>
            </a:r>
          </a:p>
          <a:p>
            <a:pPr marL="800100" lvl="1" indent="-342900" algn="l">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Understanding the Gehan dataset's insights is critical for advancing leukemia research and improving patient care.</a:t>
            </a:r>
          </a:p>
          <a:p>
            <a:pPr marL="800100" lvl="1" indent="-342900" algn="l">
              <a:buFont typeface="Wingdings" panose="05000000000000000000" pitchFamily="2" charset="2"/>
              <a:buChar char="v"/>
            </a:pPr>
            <a:r>
              <a:rPr lang="en-US" b="0" i="0" dirty="0">
                <a:solidFill>
                  <a:srgbClr val="D1D5DB"/>
                </a:solidFill>
                <a:effectLst/>
                <a:latin typeface="Times New Roman" panose="02020603050405020304" pitchFamily="18" charset="0"/>
                <a:cs typeface="Times New Roman" panose="02020603050405020304" pitchFamily="18" charset="0"/>
              </a:rPr>
              <a:t>Through survival analysis, we can draw meaningful conclusions and make informed decisions for leukemia treatments.</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D0F2346-717B-58A8-3265-A2EF26FFFABB}"/>
              </a:ext>
            </a:extLst>
          </p:cNvPr>
          <p:cNvPicPr>
            <a:picLocks noChangeAspect="1"/>
          </p:cNvPicPr>
          <p:nvPr/>
        </p:nvPicPr>
        <p:blipFill>
          <a:blip r:embed="rId2"/>
          <a:stretch>
            <a:fillRect/>
          </a:stretch>
        </p:blipFill>
        <p:spPr>
          <a:xfrm>
            <a:off x="9543059" y="1191641"/>
            <a:ext cx="2432745" cy="2155597"/>
          </a:xfrm>
          <a:prstGeom prst="rect">
            <a:avLst/>
          </a:prstGeom>
        </p:spPr>
      </p:pic>
    </p:spTree>
    <p:extLst>
      <p:ext uri="{BB962C8B-B14F-4D97-AF65-F5344CB8AC3E}">
        <p14:creationId xmlns:p14="http://schemas.microsoft.com/office/powerpoint/2010/main" val="365683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7658-1B92-B5DA-DD92-682EF3E36BA7}"/>
              </a:ext>
            </a:extLst>
          </p:cNvPr>
          <p:cNvSpPr>
            <a:spLocks noGrp="1"/>
          </p:cNvSpPr>
          <p:nvPr>
            <p:ph type="title"/>
          </p:nvPr>
        </p:nvSpPr>
        <p:spPr>
          <a:xfrm>
            <a:off x="991841" y="68508"/>
            <a:ext cx="10549853" cy="640376"/>
          </a:xfrm>
        </p:spPr>
        <p:txBody>
          <a:bodyPr>
            <a:normAutofit fontScale="90000"/>
          </a:bodyPr>
          <a:lstStyle/>
          <a:p>
            <a:pPr algn="ctr"/>
            <a:r>
              <a:rPr lang="en-US" sz="5800" dirty="0">
                <a:latin typeface="Times New Roman" panose="02020603050405020304" pitchFamily="18" charset="0"/>
                <a:cs typeface="Times New Roman" panose="02020603050405020304" pitchFamily="18" charset="0"/>
              </a:rPr>
              <a:t>EXPLORATORY DATA ANALYSIS</a:t>
            </a:r>
          </a:p>
        </p:txBody>
      </p:sp>
      <p:sp>
        <p:nvSpPr>
          <p:cNvPr id="3" name="Text Placeholder 2">
            <a:extLst>
              <a:ext uri="{FF2B5EF4-FFF2-40B4-BE49-F238E27FC236}">
                <a16:creationId xmlns:a16="http://schemas.microsoft.com/office/drawing/2014/main" id="{1ED95F0B-B30F-74FB-F098-1CE59E03007A}"/>
              </a:ext>
            </a:extLst>
          </p:cNvPr>
          <p:cNvSpPr>
            <a:spLocks noGrp="1"/>
          </p:cNvSpPr>
          <p:nvPr>
            <p:ph type="body" idx="1"/>
          </p:nvPr>
        </p:nvSpPr>
        <p:spPr>
          <a:xfrm>
            <a:off x="422947" y="789303"/>
            <a:ext cx="11351070" cy="5519423"/>
          </a:xfrm>
        </p:spPr>
        <p:txBody>
          <a:bodyPr>
            <a:normAutofit/>
          </a:bodyPr>
          <a:lstStyle/>
          <a:p>
            <a:endParaRPr lang="en-US" sz="1400" dirty="0">
              <a:latin typeface="Times New Roman" panose="02020603050405020304" pitchFamily="18" charset="0"/>
              <a:cs typeface="Times New Roman" panose="02020603050405020304" pitchFamily="18" charset="0"/>
            </a:endParaRPr>
          </a:p>
        </p:txBody>
      </p:sp>
      <p:pic>
        <p:nvPicPr>
          <p:cNvPr id="5" name="Picture 4" descr="A screenshot of a computer screen&#10;&#10;Description automatically generated">
            <a:extLst>
              <a:ext uri="{FF2B5EF4-FFF2-40B4-BE49-F238E27FC236}">
                <a16:creationId xmlns:a16="http://schemas.microsoft.com/office/drawing/2014/main" id="{DDAC0182-5043-2E2B-1C55-C106296AF634}"/>
              </a:ext>
            </a:extLst>
          </p:cNvPr>
          <p:cNvPicPr>
            <a:picLocks noChangeAspect="1"/>
          </p:cNvPicPr>
          <p:nvPr/>
        </p:nvPicPr>
        <p:blipFill>
          <a:blip r:embed="rId2"/>
          <a:stretch>
            <a:fillRect/>
          </a:stretch>
        </p:blipFill>
        <p:spPr>
          <a:xfrm>
            <a:off x="6534597" y="1037123"/>
            <a:ext cx="5068774" cy="1555682"/>
          </a:xfrm>
          <a:prstGeom prst="rect">
            <a:avLst/>
          </a:prstGeom>
        </p:spPr>
      </p:pic>
      <p:pic>
        <p:nvPicPr>
          <p:cNvPr id="7" name="Picture 6" descr="A number of numbers and a line of lines&#10;&#10;Description automatically generated with medium confidence">
            <a:extLst>
              <a:ext uri="{FF2B5EF4-FFF2-40B4-BE49-F238E27FC236}">
                <a16:creationId xmlns:a16="http://schemas.microsoft.com/office/drawing/2014/main" id="{FC05DFCF-D0A6-B073-DB77-FE6E8AAD4930}"/>
              </a:ext>
            </a:extLst>
          </p:cNvPr>
          <p:cNvPicPr>
            <a:picLocks noChangeAspect="1"/>
          </p:cNvPicPr>
          <p:nvPr/>
        </p:nvPicPr>
        <p:blipFill>
          <a:blip r:embed="rId3"/>
          <a:stretch>
            <a:fillRect/>
          </a:stretch>
        </p:blipFill>
        <p:spPr>
          <a:xfrm>
            <a:off x="6479869" y="3910263"/>
            <a:ext cx="5388559" cy="1859049"/>
          </a:xfrm>
          <a:prstGeom prst="rect">
            <a:avLst/>
          </a:prstGeom>
        </p:spPr>
      </p:pic>
      <p:sp>
        <p:nvSpPr>
          <p:cNvPr id="8" name="TextBox 7">
            <a:extLst>
              <a:ext uri="{FF2B5EF4-FFF2-40B4-BE49-F238E27FC236}">
                <a16:creationId xmlns:a16="http://schemas.microsoft.com/office/drawing/2014/main" id="{046525CF-3367-79AD-5B8D-7B113F009676}"/>
              </a:ext>
            </a:extLst>
          </p:cNvPr>
          <p:cNvSpPr txBox="1"/>
          <p:nvPr/>
        </p:nvSpPr>
        <p:spPr>
          <a:xfrm>
            <a:off x="5639802" y="2830429"/>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9BA55680-F174-BEA8-3E82-13590B7E60AE}"/>
              </a:ext>
            </a:extLst>
          </p:cNvPr>
          <p:cNvSpPr txBox="1"/>
          <p:nvPr/>
        </p:nvSpPr>
        <p:spPr>
          <a:xfrm>
            <a:off x="517358" y="1037124"/>
            <a:ext cx="6194058" cy="5909310"/>
          </a:xfrm>
          <a:prstGeom prst="rect">
            <a:avLst/>
          </a:prstGeom>
          <a:noFill/>
        </p:spPr>
        <p:txBody>
          <a:bodyPr wrap="square" rtlCol="0">
            <a:spAutoFit/>
          </a:bodyPr>
          <a:lstStyle/>
          <a:p>
            <a:pPr algn="l"/>
            <a:r>
              <a:rPr lang="en-US" b="0" i="0" dirty="0">
                <a:solidFill>
                  <a:srgbClr val="D1D5DB"/>
                </a:solidFill>
                <a:effectLst/>
                <a:latin typeface="Times New Roman" panose="02020603050405020304" pitchFamily="18" charset="0"/>
                <a:cs typeface="Times New Roman" panose="02020603050405020304" pitchFamily="18" charset="0"/>
              </a:rPr>
              <a:t>Summary Statistics:</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The dataset consists of 42 leukemia patients, evenly distributed between the 6-mercaptopurine (6-MP) and control groups.</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Remission times range from 1 to 35 weeks, with a median of 10.5 weeks and a mean of approximately 12.88 weeks.</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About 71.43% of the events are right-censored, suggesting that some patients' remission times are not fully observed.</a:t>
            </a:r>
          </a:p>
          <a:p>
            <a:pPr algn="l">
              <a:buFont typeface="Arial" panose="020B0604020202020204" pitchFamily="34" charset="0"/>
              <a:buChar char="•"/>
            </a:pPr>
            <a:endParaRPr lang="en-US" b="0" i="0" dirty="0">
              <a:solidFill>
                <a:srgbClr val="D1D5DB"/>
              </a:solidFill>
              <a:effectLst/>
              <a:latin typeface="Times New Roman" panose="02020603050405020304" pitchFamily="18" charset="0"/>
              <a:cs typeface="Times New Roman" panose="02020603050405020304" pitchFamily="18" charset="0"/>
            </a:endParaRPr>
          </a:p>
          <a:p>
            <a:pPr algn="l"/>
            <a:r>
              <a:rPr lang="en-US" b="0" i="0" dirty="0">
                <a:solidFill>
                  <a:srgbClr val="D1D5DB"/>
                </a:solidFill>
                <a:effectLst/>
                <a:latin typeface="Times New Roman" panose="02020603050405020304" pitchFamily="18" charset="0"/>
                <a:cs typeface="Times New Roman" panose="02020603050405020304" pitchFamily="18" charset="0"/>
              </a:rPr>
              <a:t>Treatment Comparison:</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For patients treated with 6-MP:</a:t>
            </a:r>
          </a:p>
          <a:p>
            <a:pPr marL="742950" lvl="1" indent="-285750"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The minimum remission time is 6 weeks, and the maximum is 35 weeks.</a:t>
            </a:r>
          </a:p>
          <a:p>
            <a:pPr marL="742950" lvl="1" indent="-285750"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The median remission time is 16 weeks, while the mean is approximately 17.1 weeks.</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For patients in the control group:</a:t>
            </a:r>
          </a:p>
          <a:p>
            <a:pPr marL="742950" lvl="1" indent="-285750"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The minimum remission time is 1 week, and the maximum is 23 weeks.</a:t>
            </a:r>
          </a:p>
          <a:p>
            <a:pPr marL="742950" lvl="1" indent="-285750"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The median remission time is 8 weeks, with a mean of approximately 8.67 weeks.</a:t>
            </a:r>
          </a:p>
          <a:p>
            <a:pPr algn="l">
              <a:buFont typeface="Arial" panose="020B0604020202020204" pitchFamily="34" charset="0"/>
              <a:buChar char="•"/>
            </a:pPr>
            <a:endParaRPr lang="en-US" b="0" i="0" dirty="0">
              <a:solidFill>
                <a:srgbClr val="D1D5DB"/>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FF674-2434-1EDE-2A76-1B2C171AFE1B}"/>
              </a:ext>
            </a:extLst>
          </p:cNvPr>
          <p:cNvSpPr txBox="1"/>
          <p:nvPr/>
        </p:nvSpPr>
        <p:spPr>
          <a:xfrm>
            <a:off x="5639802" y="2971800"/>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347361FD-F9F2-4B48-287E-FAE84EB63F48}"/>
              </a:ext>
            </a:extLst>
          </p:cNvPr>
          <p:cNvSpPr txBox="1"/>
          <p:nvPr/>
        </p:nvSpPr>
        <p:spPr>
          <a:xfrm>
            <a:off x="5639802" y="2971800"/>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AD00C2AE-2F2E-1975-A61E-37FE81F4A2E8}"/>
              </a:ext>
            </a:extLst>
          </p:cNvPr>
          <p:cNvSpPr txBox="1"/>
          <p:nvPr/>
        </p:nvSpPr>
        <p:spPr>
          <a:xfrm>
            <a:off x="1251284" y="138363"/>
            <a:ext cx="9547058" cy="861774"/>
          </a:xfrm>
          <a:prstGeom prst="rect">
            <a:avLst/>
          </a:prstGeom>
          <a:noFill/>
        </p:spPr>
        <p:txBody>
          <a:bodyPr wrap="square" rtlCol="0">
            <a:spAutoFit/>
          </a:bodyPr>
          <a:lstStyle/>
          <a:p>
            <a:pPr algn="ctr"/>
            <a:r>
              <a:rPr lang="en-US" sz="2500" b="1" i="0" dirty="0">
                <a:effectLst/>
                <a:latin typeface="Times New Roman" panose="02020603050405020304" pitchFamily="18" charset="0"/>
                <a:cs typeface="Times New Roman" panose="02020603050405020304" pitchFamily="18" charset="0"/>
              </a:rPr>
              <a:t>BOXPLOT COMPARING REMISSION TIMES BY TREATMENT GROUP</a:t>
            </a:r>
            <a:endParaRPr lang="en-US" sz="2500" dirty="0">
              <a:latin typeface="Times New Roman" panose="02020603050405020304" pitchFamily="18" charset="0"/>
              <a:cs typeface="Times New Roman" panose="02020603050405020304" pitchFamily="18" charset="0"/>
            </a:endParaRPr>
          </a:p>
        </p:txBody>
      </p:sp>
      <p:pic>
        <p:nvPicPr>
          <p:cNvPr id="8" name="Picture 7" descr="A graph showing a patient's condition&#10;&#10;Description automatically generated with medium confidence">
            <a:extLst>
              <a:ext uri="{FF2B5EF4-FFF2-40B4-BE49-F238E27FC236}">
                <a16:creationId xmlns:a16="http://schemas.microsoft.com/office/drawing/2014/main" id="{338F0093-DB1F-24DD-196C-8FA7D8C65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731" y="1262419"/>
            <a:ext cx="6754989" cy="4817660"/>
          </a:xfrm>
          <a:prstGeom prst="rect">
            <a:avLst/>
          </a:prstGeom>
        </p:spPr>
      </p:pic>
      <p:sp>
        <p:nvSpPr>
          <p:cNvPr id="10" name="TextBox 9">
            <a:extLst>
              <a:ext uri="{FF2B5EF4-FFF2-40B4-BE49-F238E27FC236}">
                <a16:creationId xmlns:a16="http://schemas.microsoft.com/office/drawing/2014/main" id="{5C16E3E6-2690-2D88-2E55-709A8C5C29A8}"/>
              </a:ext>
            </a:extLst>
          </p:cNvPr>
          <p:cNvSpPr txBox="1"/>
          <p:nvPr/>
        </p:nvSpPr>
        <p:spPr>
          <a:xfrm>
            <a:off x="101280" y="1641764"/>
            <a:ext cx="5089286" cy="3170099"/>
          </a:xfrm>
          <a:prstGeom prst="rect">
            <a:avLst/>
          </a:prstGeom>
          <a:noFill/>
        </p:spPr>
        <p:txBody>
          <a:bodyPr wrap="square" rtlCol="0">
            <a:spAutoFit/>
          </a:bodyPr>
          <a:lstStyle/>
          <a:p>
            <a:r>
              <a:rPr lang="en-US" sz="2000" b="0" i="0" dirty="0">
                <a:solidFill>
                  <a:srgbClr val="D1D5DB"/>
                </a:solidFill>
                <a:effectLst/>
                <a:latin typeface="Times New Roman" panose="02020603050405020304" pitchFamily="18" charset="0"/>
                <a:cs typeface="Times New Roman" panose="02020603050405020304" pitchFamily="18" charset="0"/>
              </a:rPr>
              <a:t>When comparing the treatment groups, patients treated with 6-MP have a longer median remission time of 16 weeks, with a mean of about 17.1 weeks. On the other hand, patients in the control group have a shorter median remission time of 8 weeks and a mean of approximately 8.67 weeks. These preliminary statistics shed light on the dataset's distribution and will serve as a foundation for further survival analyses and treatment comparisons.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42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FF674-2434-1EDE-2A76-1B2C171AFE1B}"/>
              </a:ext>
            </a:extLst>
          </p:cNvPr>
          <p:cNvSpPr txBox="1"/>
          <p:nvPr/>
        </p:nvSpPr>
        <p:spPr>
          <a:xfrm>
            <a:off x="5639802" y="2971800"/>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347361FD-F9F2-4B48-287E-FAE84EB63F48}"/>
              </a:ext>
            </a:extLst>
          </p:cNvPr>
          <p:cNvSpPr txBox="1"/>
          <p:nvPr/>
        </p:nvSpPr>
        <p:spPr>
          <a:xfrm>
            <a:off x="5639802" y="2971800"/>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AD00C2AE-2F2E-1975-A61E-37FE81F4A2E8}"/>
              </a:ext>
            </a:extLst>
          </p:cNvPr>
          <p:cNvSpPr txBox="1"/>
          <p:nvPr/>
        </p:nvSpPr>
        <p:spPr>
          <a:xfrm>
            <a:off x="1251284" y="138363"/>
            <a:ext cx="9547058" cy="861774"/>
          </a:xfrm>
          <a:prstGeom prst="rect">
            <a:avLst/>
          </a:prstGeom>
          <a:noFill/>
        </p:spPr>
        <p:txBody>
          <a:bodyPr wrap="square" rtlCol="0">
            <a:spAutoFit/>
          </a:bodyPr>
          <a:lstStyle/>
          <a:p>
            <a:pPr algn="ctr"/>
            <a:r>
              <a:rPr lang="en-US" sz="2500" b="1" i="0" dirty="0">
                <a:effectLst/>
                <a:latin typeface="Times New Roman" panose="02020603050405020304" pitchFamily="18" charset="0"/>
                <a:cs typeface="Times New Roman" panose="02020603050405020304" pitchFamily="18" charset="0"/>
              </a:rPr>
              <a:t>BOXPLOT COMPARING REMISSION TIMES BY </a:t>
            </a:r>
            <a:r>
              <a:rPr lang="en-US" sz="2500" b="1" dirty="0">
                <a:latin typeface="Times New Roman" panose="02020603050405020304" pitchFamily="18" charset="0"/>
                <a:cs typeface="Times New Roman" panose="02020603050405020304" pitchFamily="18" charset="0"/>
              </a:rPr>
              <a:t>CENSORING STATUS </a:t>
            </a:r>
            <a:endParaRPr lang="en-US" sz="25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C16E3E6-2690-2D88-2E55-709A8C5C29A8}"/>
              </a:ext>
            </a:extLst>
          </p:cNvPr>
          <p:cNvSpPr txBox="1"/>
          <p:nvPr/>
        </p:nvSpPr>
        <p:spPr>
          <a:xfrm>
            <a:off x="101280" y="1641764"/>
            <a:ext cx="5089286" cy="2862322"/>
          </a:xfrm>
          <a:prstGeom prst="rect">
            <a:avLst/>
          </a:prstGeom>
          <a:noFill/>
        </p:spPr>
        <p:txBody>
          <a:bodyPr wrap="square" rtlCol="0">
            <a:spAutoFit/>
          </a:bodyPr>
          <a:lstStyle/>
          <a:p>
            <a:r>
              <a:rPr lang="en-US" sz="2000" b="0" i="0" dirty="0">
                <a:solidFill>
                  <a:srgbClr val="D1D5DB"/>
                </a:solidFill>
                <a:effectLst/>
                <a:latin typeface="Times New Roman" panose="02020603050405020304" pitchFamily="18" charset="0"/>
                <a:cs typeface="Times New Roman" panose="02020603050405020304" pitchFamily="18" charset="0"/>
              </a:rPr>
              <a:t>When comparing the censoring status, patients who had the event have a longer median remission time of approximately 18 weeks,. On the other hand, patients who were censored have a shorter median remission time of 8 weeks. These preliminary statistics shed light on the dataset's distribution and will serve as a foundation for further survival analyses and censoring status.</a:t>
            </a:r>
            <a:endParaRPr lang="en-US" sz="2000" dirty="0">
              <a:latin typeface="Times New Roman" panose="02020603050405020304" pitchFamily="18" charset="0"/>
              <a:cs typeface="Times New Roman" panose="02020603050405020304" pitchFamily="18" charset="0"/>
            </a:endParaRPr>
          </a:p>
        </p:txBody>
      </p:sp>
      <p:pic>
        <p:nvPicPr>
          <p:cNvPr id="5" name="Picture 4" descr="A graph showing a number of patients&#10;&#10;Description automatically generated">
            <a:extLst>
              <a:ext uri="{FF2B5EF4-FFF2-40B4-BE49-F238E27FC236}">
                <a16:creationId xmlns:a16="http://schemas.microsoft.com/office/drawing/2014/main" id="{A396D05D-B30B-F4B3-9470-DADD36D02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095" y="1343891"/>
            <a:ext cx="6847625" cy="4883728"/>
          </a:xfrm>
          <a:prstGeom prst="rect">
            <a:avLst/>
          </a:prstGeom>
        </p:spPr>
      </p:pic>
    </p:spTree>
    <p:extLst>
      <p:ext uri="{BB962C8B-B14F-4D97-AF65-F5344CB8AC3E}">
        <p14:creationId xmlns:p14="http://schemas.microsoft.com/office/powerpoint/2010/main" val="45980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FF674-2434-1EDE-2A76-1B2C171AFE1B}"/>
              </a:ext>
            </a:extLst>
          </p:cNvPr>
          <p:cNvSpPr txBox="1"/>
          <p:nvPr/>
        </p:nvSpPr>
        <p:spPr>
          <a:xfrm>
            <a:off x="5639802" y="2971800"/>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347361FD-F9F2-4B48-287E-FAE84EB63F48}"/>
              </a:ext>
            </a:extLst>
          </p:cNvPr>
          <p:cNvSpPr txBox="1"/>
          <p:nvPr/>
        </p:nvSpPr>
        <p:spPr>
          <a:xfrm>
            <a:off x="5639802" y="2971800"/>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AD00C2AE-2F2E-1975-A61E-37FE81F4A2E8}"/>
              </a:ext>
            </a:extLst>
          </p:cNvPr>
          <p:cNvSpPr txBox="1"/>
          <p:nvPr/>
        </p:nvSpPr>
        <p:spPr>
          <a:xfrm>
            <a:off x="1251284" y="138363"/>
            <a:ext cx="9547058" cy="477054"/>
          </a:xfrm>
          <a:prstGeom prst="rect">
            <a:avLst/>
          </a:prstGeom>
          <a:noFill/>
        </p:spPr>
        <p:txBody>
          <a:bodyPr wrap="square" rtlCol="0">
            <a:spAutoFit/>
          </a:bodyPr>
          <a:lstStyle/>
          <a:p>
            <a:pPr algn="ctr"/>
            <a:r>
              <a:rPr lang="en-US" sz="2500" b="1" i="0" dirty="0">
                <a:effectLst/>
                <a:latin typeface="Times New Roman" panose="02020603050405020304" pitchFamily="18" charset="0"/>
                <a:cs typeface="Times New Roman" panose="02020603050405020304" pitchFamily="18" charset="0"/>
              </a:rPr>
              <a:t>BOXPLOT COMPARING REMISSION TIMES PAIR LABELS </a:t>
            </a:r>
            <a:endParaRPr lang="en-US" sz="25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C16E3E6-2690-2D88-2E55-709A8C5C29A8}"/>
              </a:ext>
            </a:extLst>
          </p:cNvPr>
          <p:cNvSpPr txBox="1"/>
          <p:nvPr/>
        </p:nvSpPr>
        <p:spPr>
          <a:xfrm>
            <a:off x="101280" y="1641764"/>
            <a:ext cx="5089286" cy="594008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the boxplot comparing remission times by pair labels, it is evident that pair number 17 exhibited the highest median remission time of approximately 28 weeks, signifying a potentially favorable treatment response. Conversely, pair number 20 had the lowest median remission time, approximately 4 weeks, indicating a relatively shorter treatment outcome. These observations underscore the variability in patient responses within the matched pairs and emphasize the importance of further investigation to understand the factors influencing treatment efficacy.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Picture 6" descr="A graph of different colored rectangles&#10;&#10;Description automatically generated">
            <a:extLst>
              <a:ext uri="{FF2B5EF4-FFF2-40B4-BE49-F238E27FC236}">
                <a16:creationId xmlns:a16="http://schemas.microsoft.com/office/drawing/2014/main" id="{32F90B5A-58AC-817E-0F9E-034B23D75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725" y="1040732"/>
            <a:ext cx="7147275" cy="4999840"/>
          </a:xfrm>
          <a:prstGeom prst="rect">
            <a:avLst/>
          </a:prstGeom>
        </p:spPr>
      </p:pic>
    </p:spTree>
    <p:extLst>
      <p:ext uri="{BB962C8B-B14F-4D97-AF65-F5344CB8AC3E}">
        <p14:creationId xmlns:p14="http://schemas.microsoft.com/office/powerpoint/2010/main" val="53067304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216</TotalTime>
  <Words>1885</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Times New Roman</vt:lpstr>
      <vt:lpstr>Wingdings</vt:lpstr>
      <vt:lpstr>3DFloatVTI</vt:lpstr>
      <vt:lpstr>Survival Analysis and Treatment Outcomes in Leukemia Patients</vt:lpstr>
      <vt:lpstr>OVERVIEW </vt:lpstr>
      <vt:lpstr>INTRODUCTION </vt:lpstr>
      <vt:lpstr>RESEARCH OBJECTIVES </vt:lpstr>
      <vt:lpstr>GEHAN DATASET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PREDICTED SURVIVAL PROBABILITIES FOR NEW PATIENTS</vt:lpstr>
      <vt:lpstr>CONCLUSION</vt:lpstr>
      <vt:lpstr>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and Treatment Outcomes in Leukemia Patients</dc:title>
  <dc:creator>Patrick Mensah</dc:creator>
  <cp:lastModifiedBy>Patrick Mensah</cp:lastModifiedBy>
  <cp:revision>1</cp:revision>
  <dcterms:created xsi:type="dcterms:W3CDTF">2023-08-03T00:40:41Z</dcterms:created>
  <dcterms:modified xsi:type="dcterms:W3CDTF">2023-08-03T04:17:10Z</dcterms:modified>
</cp:coreProperties>
</file>