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76" r:id="rId6"/>
    <p:sldId id="280" r:id="rId7"/>
    <p:sldId id="281" r:id="rId8"/>
    <p:sldId id="279" r:id="rId9"/>
    <p:sldId id="282" r:id="rId10"/>
    <p:sldId id="283" r:id="rId11"/>
    <p:sldId id="284" r:id="rId12"/>
    <p:sldId id="266" r:id="rId13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594" y="4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hu-HU" dirty="0"/>
            <a:t>Szászfai Júlia:</a:t>
          </a:r>
          <a:endParaRPr lang="hu-HU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5560356D-F538-4A47-BF3C-788F2C3EAA1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MTMT és Google </a:t>
          </a:r>
          <a:r>
            <a:rPr lang="hu-HU" dirty="0" err="1"/>
            <a:t>Scholar</a:t>
          </a:r>
          <a:r>
            <a:rPr lang="hu-HU" dirty="0"/>
            <a:t> rendszerek elemzése </a:t>
          </a:r>
        </a:p>
      </dgm:t>
    </dgm:pt>
    <dgm:pt modelId="{08D1DA1B-EA00-450C-A5E3-53918CDB30D5}" type="parTrans" cxnId="{003BED70-77CF-4DAD-92DB-728EB042E2A5}">
      <dgm:prSet/>
      <dgm:spPr/>
      <dgm:t>
        <a:bodyPr/>
        <a:lstStyle/>
        <a:p>
          <a:endParaRPr lang="hu-HU"/>
        </a:p>
      </dgm:t>
    </dgm:pt>
    <dgm:pt modelId="{3F5A76C1-22F8-4902-8178-64A8F41CB0D0}" type="sibTrans" cxnId="{003BED70-77CF-4DAD-92DB-728EB042E2A5}">
      <dgm:prSet/>
      <dgm:spPr/>
      <dgm:t>
        <a:bodyPr/>
        <a:lstStyle/>
        <a:p>
          <a:endParaRPr lang="hu-HU"/>
        </a:p>
      </dgm:t>
    </dgm:pt>
    <dgm:pt modelId="{500D297B-FF29-434E-BEF4-AF1A21F3802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Osztályok kialakítása</a:t>
          </a:r>
        </a:p>
      </dgm:t>
    </dgm:pt>
    <dgm:pt modelId="{B43D7527-4635-488C-8C51-206629A4BCD5}" type="parTrans" cxnId="{FF98AEF9-C7BC-46A7-835F-50EC5BD5B39B}">
      <dgm:prSet/>
      <dgm:spPr/>
      <dgm:t>
        <a:bodyPr/>
        <a:lstStyle/>
        <a:p>
          <a:endParaRPr lang="hu-HU"/>
        </a:p>
      </dgm:t>
    </dgm:pt>
    <dgm:pt modelId="{860D1D0B-9F23-4853-9B6A-2E52E703D115}" type="sibTrans" cxnId="{FF98AEF9-C7BC-46A7-835F-50EC5BD5B39B}">
      <dgm:prSet/>
      <dgm:spPr/>
      <dgm:t>
        <a:bodyPr/>
        <a:lstStyle/>
        <a:p>
          <a:endParaRPr lang="hu-HU"/>
        </a:p>
      </dgm:t>
    </dgm:pt>
    <dgm:pt modelId="{2855DDDB-1DC7-4B57-A7C8-4455DA204E7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Adatok összehasonlítása, különbségek keresése</a:t>
          </a:r>
        </a:p>
      </dgm:t>
    </dgm:pt>
    <dgm:pt modelId="{A3FD5586-C65D-4856-986A-AC13C4AC193B}" type="parTrans" cxnId="{0093732E-1B97-4D7C-B779-6907F86A0F79}">
      <dgm:prSet/>
      <dgm:spPr/>
      <dgm:t>
        <a:bodyPr/>
        <a:lstStyle/>
        <a:p>
          <a:endParaRPr lang="hu-HU"/>
        </a:p>
      </dgm:t>
    </dgm:pt>
    <dgm:pt modelId="{9D118209-304F-4EE7-A9A6-87457993FB73}" type="sibTrans" cxnId="{0093732E-1B97-4D7C-B779-6907F86A0F79}">
      <dgm:prSet/>
      <dgm:spPr/>
      <dgm:t>
        <a:bodyPr/>
        <a:lstStyle/>
        <a:p>
          <a:endParaRPr lang="hu-HU"/>
        </a:p>
      </dgm:t>
    </dgm:pt>
    <dgm:pt modelId="{CE8CB509-7CE6-4818-8E14-42CDCFFEC486}">
      <dgm:prSet/>
      <dgm:spPr/>
      <dgm:t>
        <a:bodyPr/>
        <a:lstStyle/>
        <a:p>
          <a:r>
            <a:rPr lang="hu-HU"/>
            <a:t>Csizmazia Máté:</a:t>
          </a:r>
        </a:p>
      </dgm:t>
    </dgm:pt>
    <dgm:pt modelId="{855BB91B-E39C-4593-BED3-208F21DFE584}" type="parTrans" cxnId="{756813AD-8BA0-49F4-8706-4D73B7D82EFB}">
      <dgm:prSet/>
      <dgm:spPr/>
      <dgm:t>
        <a:bodyPr/>
        <a:lstStyle/>
        <a:p>
          <a:endParaRPr lang="hu-HU"/>
        </a:p>
      </dgm:t>
    </dgm:pt>
    <dgm:pt modelId="{E8930119-8EAA-4479-B37C-136821FF59A5}" type="sibTrans" cxnId="{756813AD-8BA0-49F4-8706-4D73B7D82EFB}">
      <dgm:prSet/>
      <dgm:spPr/>
      <dgm:t>
        <a:bodyPr/>
        <a:lstStyle/>
        <a:p>
          <a:endParaRPr lang="hu-HU"/>
        </a:p>
      </dgm:t>
    </dgm:pt>
    <dgm:pt modelId="{E5C15CFA-2822-4CD3-9C00-649B9B2F9AF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API-ok elemzése</a:t>
          </a:r>
        </a:p>
      </dgm:t>
    </dgm:pt>
    <dgm:pt modelId="{32EF5030-FA45-4059-831E-0A22807BB3E7}" type="parTrans" cxnId="{76732D57-8A3C-4230-B9A9-680902D974BF}">
      <dgm:prSet/>
      <dgm:spPr/>
      <dgm:t>
        <a:bodyPr/>
        <a:lstStyle/>
        <a:p>
          <a:endParaRPr lang="hu-HU"/>
        </a:p>
      </dgm:t>
    </dgm:pt>
    <dgm:pt modelId="{CC751F4C-96D0-4BE1-9F5B-D00242171E09}" type="sibTrans" cxnId="{76732D57-8A3C-4230-B9A9-680902D974BF}">
      <dgm:prSet/>
      <dgm:spPr/>
      <dgm:t>
        <a:bodyPr/>
        <a:lstStyle/>
        <a:p>
          <a:endParaRPr lang="hu-HU"/>
        </a:p>
      </dgm:t>
    </dgm:pt>
    <dgm:pt modelId="{D6324C5F-7875-40E6-9CA1-DDAC0968FA3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Google </a:t>
          </a:r>
          <a:r>
            <a:rPr lang="hu-HU" dirty="0" err="1"/>
            <a:t>Scholar-ból</a:t>
          </a:r>
          <a:r>
            <a:rPr lang="hu-HU" dirty="0"/>
            <a:t> adatok lekérdezése</a:t>
          </a:r>
        </a:p>
      </dgm:t>
    </dgm:pt>
    <dgm:pt modelId="{2D06A59E-AEBB-4169-9C42-DD732795FA03}" type="parTrans" cxnId="{3FA81729-B11B-469F-A610-3236065549DB}">
      <dgm:prSet/>
      <dgm:spPr/>
      <dgm:t>
        <a:bodyPr/>
        <a:lstStyle/>
        <a:p>
          <a:endParaRPr lang="hu-HU"/>
        </a:p>
      </dgm:t>
    </dgm:pt>
    <dgm:pt modelId="{406C6C3B-5D38-412C-ACE8-AA07A26646F5}" type="sibTrans" cxnId="{3FA81729-B11B-469F-A610-3236065549DB}">
      <dgm:prSet/>
      <dgm:spPr/>
      <dgm:t>
        <a:bodyPr/>
        <a:lstStyle/>
        <a:p>
          <a:endParaRPr lang="hu-HU"/>
        </a:p>
      </dgm:t>
    </dgm:pt>
    <dgm:pt modelId="{BAF30D05-5BFE-4BB6-9D52-17B744AFBF9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Flask REST API létrehozása</a:t>
          </a:r>
        </a:p>
      </dgm:t>
    </dgm:pt>
    <dgm:pt modelId="{993D7D29-D683-40FC-A6AA-16E27752789C}" type="parTrans" cxnId="{6421CFD8-88E1-41AC-BF8E-C806052A3DC6}">
      <dgm:prSet/>
      <dgm:spPr/>
      <dgm:t>
        <a:bodyPr/>
        <a:lstStyle/>
        <a:p>
          <a:endParaRPr lang="hu-HU"/>
        </a:p>
      </dgm:t>
    </dgm:pt>
    <dgm:pt modelId="{F2A6CE09-D4D7-48EA-8C44-B7DA0A211403}" type="sibTrans" cxnId="{6421CFD8-88E1-41AC-BF8E-C806052A3DC6}">
      <dgm:prSet/>
      <dgm:spPr/>
      <dgm:t>
        <a:bodyPr/>
        <a:lstStyle/>
        <a:p>
          <a:endParaRPr lang="hu-HU"/>
        </a:p>
      </dgm:t>
    </dgm:pt>
    <dgm:pt modelId="{DF2DF026-6AE9-4A9D-90C2-21A673E3255D}">
      <dgm:prSet/>
      <dgm:spPr/>
      <dgm:t>
        <a:bodyPr/>
        <a:lstStyle/>
        <a:p>
          <a:r>
            <a:rPr lang="hu-HU"/>
            <a:t>Pataki Miklós:</a:t>
          </a:r>
        </a:p>
      </dgm:t>
    </dgm:pt>
    <dgm:pt modelId="{D9B17F00-DACD-4F57-878C-DDCE14C11BA2}" type="parTrans" cxnId="{AAD63F43-CE17-4B94-B99F-35E89F53E566}">
      <dgm:prSet/>
      <dgm:spPr/>
      <dgm:t>
        <a:bodyPr/>
        <a:lstStyle/>
        <a:p>
          <a:endParaRPr lang="hu-HU"/>
        </a:p>
      </dgm:t>
    </dgm:pt>
    <dgm:pt modelId="{041860F2-D526-4AA1-9A64-A4796C2F28F1}" type="sibTrans" cxnId="{AAD63F43-CE17-4B94-B99F-35E89F53E566}">
      <dgm:prSet/>
      <dgm:spPr/>
      <dgm:t>
        <a:bodyPr/>
        <a:lstStyle/>
        <a:p>
          <a:endParaRPr lang="hu-HU"/>
        </a:p>
      </dgm:t>
    </dgm:pt>
    <dgm:pt modelId="{EC835DA8-1F39-4180-9DD0-5A965DAB251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Webscraping technológia elemzése, kiértékelése</a:t>
          </a:r>
        </a:p>
      </dgm:t>
    </dgm:pt>
    <dgm:pt modelId="{0E62F4B0-EAFD-4F87-8EC2-B5BED0DCB440}" type="parTrans" cxnId="{FDDDB249-6C18-43C6-82CD-D203961C97D2}">
      <dgm:prSet/>
      <dgm:spPr/>
      <dgm:t>
        <a:bodyPr/>
        <a:lstStyle/>
        <a:p>
          <a:endParaRPr lang="hu-HU"/>
        </a:p>
      </dgm:t>
    </dgm:pt>
    <dgm:pt modelId="{B6A2CBCA-F7EF-4627-BF5B-72297E85BE5D}" type="sibTrans" cxnId="{FDDDB249-6C18-43C6-82CD-D203961C97D2}">
      <dgm:prSet/>
      <dgm:spPr/>
      <dgm:t>
        <a:bodyPr/>
        <a:lstStyle/>
        <a:p>
          <a:endParaRPr lang="hu-HU"/>
        </a:p>
      </dgm:t>
    </dgm:pt>
    <dgm:pt modelId="{FBAA7C09-E8D6-46F9-B47D-1EC5748445F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rendszerből adatok letöltése</a:t>
          </a:r>
        </a:p>
      </dgm:t>
    </dgm:pt>
    <dgm:pt modelId="{D1EDD189-E113-412A-93FA-A66340D3B4E8}" type="parTrans" cxnId="{C599254D-9943-4855-8F2E-BC39BEF856AA}">
      <dgm:prSet/>
      <dgm:spPr/>
      <dgm:t>
        <a:bodyPr/>
        <a:lstStyle/>
        <a:p>
          <a:endParaRPr lang="hu-HU"/>
        </a:p>
      </dgm:t>
    </dgm:pt>
    <dgm:pt modelId="{C4CDC571-CEBB-4456-B528-EBB6EA1BB462}" type="sibTrans" cxnId="{C599254D-9943-4855-8F2E-BC39BEF856AA}">
      <dgm:prSet/>
      <dgm:spPr/>
      <dgm:t>
        <a:bodyPr/>
        <a:lstStyle/>
        <a:p>
          <a:endParaRPr lang="hu-HU"/>
        </a:p>
      </dgm:t>
    </dgm:pt>
    <dgm:pt modelId="{DAAD4976-FE71-4C10-9DD7-EA2AE50D92A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és Google Scholar adatok integrációja</a:t>
          </a:r>
        </a:p>
      </dgm:t>
    </dgm:pt>
    <dgm:pt modelId="{11381C55-BCC7-422A-926A-517F0D3E036B}" type="parTrans" cxnId="{89687208-D946-437A-8B4B-F1C88195352B}">
      <dgm:prSet/>
      <dgm:spPr/>
      <dgm:t>
        <a:bodyPr/>
        <a:lstStyle/>
        <a:p>
          <a:endParaRPr lang="hu-HU"/>
        </a:p>
      </dgm:t>
    </dgm:pt>
    <dgm:pt modelId="{025BE3F7-C7C0-42E5-B8A4-6ABEED7EFF9A}" type="sibTrans" cxnId="{89687208-D946-437A-8B4B-F1C88195352B}">
      <dgm:prSet/>
      <dgm:spPr/>
      <dgm:t>
        <a:bodyPr/>
        <a:lstStyle/>
        <a:p>
          <a:endParaRPr lang="hu-HU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337" custLinFactNeighborY="-4827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F7C13A6E-D598-4EF8-BD3C-7BB3D87DCD4C}" type="pres">
      <dgm:prSet presAssocID="{CE8CB509-7CE6-4818-8E14-42CDCFFEC4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F9C706-E749-4EC1-A308-8CEA2AC740EE}" type="pres">
      <dgm:prSet presAssocID="{CE8CB509-7CE6-4818-8E14-42CDCFFEC486}" presName="childText" presStyleLbl="revTx" presStyleIdx="1" presStyleCnt="3">
        <dgm:presLayoutVars>
          <dgm:bulletEnabled val="1"/>
        </dgm:presLayoutVars>
      </dgm:prSet>
      <dgm:spPr/>
    </dgm:pt>
    <dgm:pt modelId="{57943031-CC97-46C6-8F0D-640A15E2BBB1}" type="pres">
      <dgm:prSet presAssocID="{DF2DF026-6AE9-4A9D-90C2-21A673E325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5A0C19-A9BE-4D54-9C30-42BD5DBF5986}" type="pres">
      <dgm:prSet presAssocID="{DF2DF026-6AE9-4A9D-90C2-21A673E325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89687208-D946-437A-8B4B-F1C88195352B}" srcId="{DF2DF026-6AE9-4A9D-90C2-21A673E3255D}" destId="{DAAD4976-FE71-4C10-9DD7-EA2AE50D92A9}" srcOrd="2" destOrd="0" parTransId="{11381C55-BCC7-422A-926A-517F0D3E036B}" sibTransId="{025BE3F7-C7C0-42E5-B8A4-6ABEED7EFF9A}"/>
    <dgm:cxn modelId="{24782913-E823-4CA4-B001-561BB1712C7A}" type="presOf" srcId="{E5C15CFA-2822-4CD3-9C00-649B9B2F9AF1}" destId="{D3F9C706-E749-4EC1-A308-8CEA2AC740EE}" srcOrd="0" destOrd="0" presId="urn:microsoft.com/office/officeart/2005/8/layout/vList2"/>
    <dgm:cxn modelId="{3FA81729-B11B-469F-A610-3236065549DB}" srcId="{CE8CB509-7CE6-4818-8E14-42CDCFFEC486}" destId="{D6324C5F-7875-40E6-9CA1-DDAC0968FA31}" srcOrd="1" destOrd="0" parTransId="{2D06A59E-AEBB-4169-9C42-DD732795FA03}" sibTransId="{406C6C3B-5D38-412C-ACE8-AA07A26646F5}"/>
    <dgm:cxn modelId="{0093732E-1B97-4D7C-B779-6907F86A0F79}" srcId="{477D14C5-CED9-4CFC-B338-DFB0C8090B9F}" destId="{2855DDDB-1DC7-4B57-A7C8-4455DA204E75}" srcOrd="2" destOrd="0" parTransId="{A3FD5586-C65D-4856-986A-AC13C4AC193B}" sibTransId="{9D118209-304F-4EE7-A9A6-87457993FB73}"/>
    <dgm:cxn modelId="{3A6A6161-3FC0-40AB-9330-C0128467FD86}" type="presOf" srcId="{D6324C5F-7875-40E6-9CA1-DDAC0968FA31}" destId="{D3F9C706-E749-4EC1-A308-8CEA2AC740EE}" srcOrd="0" destOrd="1" presId="urn:microsoft.com/office/officeart/2005/8/layout/vList2"/>
    <dgm:cxn modelId="{FFB80362-2EB8-45DC-A78D-02FA71AF7D94}" type="presOf" srcId="{EC835DA8-1F39-4180-9DD0-5A965DAB2519}" destId="{1B5A0C19-A9BE-4D54-9C30-42BD5DBF5986}" srcOrd="0" destOrd="0" presId="urn:microsoft.com/office/officeart/2005/8/layout/vList2"/>
    <dgm:cxn modelId="{AAD63F43-CE17-4B94-B99F-35E89F53E566}" srcId="{90119837-5B71-4D44-BB01-DB0B084933C8}" destId="{DF2DF026-6AE9-4A9D-90C2-21A673E3255D}" srcOrd="2" destOrd="0" parTransId="{D9B17F00-DACD-4F57-878C-DDCE14C11BA2}" sibTransId="{041860F2-D526-4AA1-9A64-A4796C2F28F1}"/>
    <dgm:cxn modelId="{1C3FEC65-60F0-4369-AE88-33935736DC3A}" type="presOf" srcId="{DF2DF026-6AE9-4A9D-90C2-21A673E3255D}" destId="{57943031-CC97-46C6-8F0D-640A15E2BBB1}" srcOrd="0" destOrd="0" presId="urn:microsoft.com/office/officeart/2005/8/layout/vList2"/>
    <dgm:cxn modelId="{FDDDB249-6C18-43C6-82CD-D203961C97D2}" srcId="{DF2DF026-6AE9-4A9D-90C2-21A673E3255D}" destId="{EC835DA8-1F39-4180-9DD0-5A965DAB2519}" srcOrd="0" destOrd="0" parTransId="{0E62F4B0-EAFD-4F87-8EC2-B5BED0DCB440}" sibTransId="{B6A2CBCA-F7EF-4627-BF5B-72297E85BE5D}"/>
    <dgm:cxn modelId="{C599254D-9943-4855-8F2E-BC39BEF856AA}" srcId="{DF2DF026-6AE9-4A9D-90C2-21A673E3255D}" destId="{FBAA7C09-E8D6-46F9-B47D-1EC5748445FB}" srcOrd="1" destOrd="0" parTransId="{D1EDD189-E113-412A-93FA-A66340D3B4E8}" sibTransId="{C4CDC571-CEBB-4456-B528-EBB6EA1BB462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003BED70-77CF-4DAD-92DB-728EB042E2A5}" srcId="{477D14C5-CED9-4CFC-B338-DFB0C8090B9F}" destId="{5560356D-F538-4A47-BF3C-788F2C3EAA1F}" srcOrd="0" destOrd="0" parTransId="{08D1DA1B-EA00-450C-A5E3-53918CDB30D5}" sibTransId="{3F5A76C1-22F8-4902-8178-64A8F41CB0D0}"/>
    <dgm:cxn modelId="{76732D57-8A3C-4230-B9A9-680902D974BF}" srcId="{CE8CB509-7CE6-4818-8E14-42CDCFFEC486}" destId="{E5C15CFA-2822-4CD3-9C00-649B9B2F9AF1}" srcOrd="0" destOrd="0" parTransId="{32EF5030-FA45-4059-831E-0A22807BB3E7}" sibTransId="{CC751F4C-96D0-4BE1-9F5B-D00242171E09}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7294B298-6CAE-4126-AA45-97E3D7A6D9FB}" type="presOf" srcId="{5560356D-F538-4A47-BF3C-788F2C3EAA1F}" destId="{CD5F6E02-AD43-4E7A-935B-DDF5D6C74800}" srcOrd="0" destOrd="0" presId="urn:microsoft.com/office/officeart/2005/8/layout/vList2"/>
    <dgm:cxn modelId="{AB24D8A3-DFDB-4A2D-9BC4-CA0D5DC87704}" type="presOf" srcId="{CE8CB509-7CE6-4818-8E14-42CDCFFEC486}" destId="{F7C13A6E-D598-4EF8-BD3C-7BB3D87DCD4C}" srcOrd="0" destOrd="0" presId="urn:microsoft.com/office/officeart/2005/8/layout/vList2"/>
    <dgm:cxn modelId="{756813AD-8BA0-49F4-8706-4D73B7D82EFB}" srcId="{90119837-5B71-4D44-BB01-DB0B084933C8}" destId="{CE8CB509-7CE6-4818-8E14-42CDCFFEC486}" srcOrd="1" destOrd="0" parTransId="{855BB91B-E39C-4593-BED3-208F21DFE584}" sibTransId="{E8930119-8EAA-4479-B37C-136821FF59A5}"/>
    <dgm:cxn modelId="{707A1EBB-CAB8-46D5-9B7C-9EE0C4EEEA99}" type="presOf" srcId="{DAAD4976-FE71-4C10-9DD7-EA2AE50D92A9}" destId="{1B5A0C19-A9BE-4D54-9C30-42BD5DBF5986}" srcOrd="0" destOrd="2" presId="urn:microsoft.com/office/officeart/2005/8/layout/vList2"/>
    <dgm:cxn modelId="{E99F73BE-60C1-4548-B57B-1C24BEB3D5F2}" type="presOf" srcId="{2855DDDB-1DC7-4B57-A7C8-4455DA204E75}" destId="{CD5F6E02-AD43-4E7A-935B-DDF5D6C74800}" srcOrd="0" destOrd="2" presId="urn:microsoft.com/office/officeart/2005/8/layout/vList2"/>
    <dgm:cxn modelId="{AA1141D5-C07F-49EE-9CB8-58F75D693AE6}" type="presOf" srcId="{500D297B-FF29-434E-BEF4-AF1A21F38020}" destId="{CD5F6E02-AD43-4E7A-935B-DDF5D6C74800}" srcOrd="0" destOrd="1" presId="urn:microsoft.com/office/officeart/2005/8/layout/vList2"/>
    <dgm:cxn modelId="{6421CFD8-88E1-41AC-BF8E-C806052A3DC6}" srcId="{CE8CB509-7CE6-4818-8E14-42CDCFFEC486}" destId="{BAF30D05-5BFE-4BB6-9D52-17B744AFBF96}" srcOrd="2" destOrd="0" parTransId="{993D7D29-D683-40FC-A6AA-16E27752789C}" sibTransId="{F2A6CE09-D4D7-48EA-8C44-B7DA0A211403}"/>
    <dgm:cxn modelId="{4642D4ED-BA3D-4BB3-80B8-E219E10DF2BE}" type="presOf" srcId="{FBAA7C09-E8D6-46F9-B47D-1EC5748445FB}" destId="{1B5A0C19-A9BE-4D54-9C30-42BD5DBF5986}" srcOrd="0" destOrd="1" presId="urn:microsoft.com/office/officeart/2005/8/layout/vList2"/>
    <dgm:cxn modelId="{FF98AEF9-C7BC-46A7-835F-50EC5BD5B39B}" srcId="{477D14C5-CED9-4CFC-B338-DFB0C8090B9F}" destId="{500D297B-FF29-434E-BEF4-AF1A21F38020}" srcOrd="1" destOrd="0" parTransId="{B43D7527-4635-488C-8C51-206629A4BCD5}" sibTransId="{860D1D0B-9F23-4853-9B6A-2E52E703D115}"/>
    <dgm:cxn modelId="{95CB0DFA-568C-478A-B1B8-BE2BD6CEB68A}" type="presOf" srcId="{BAF30D05-5BFE-4BB6-9D52-17B744AFBF96}" destId="{D3F9C706-E749-4EC1-A308-8CEA2AC740EE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E968F75D-3306-4BC4-9081-BDC63BEC5C44}" type="presParOf" srcId="{ED5DCCC5-BCA8-4491-AA37-BAF153ECA184}" destId="{F7C13A6E-D598-4EF8-BD3C-7BB3D87DCD4C}" srcOrd="2" destOrd="0" presId="urn:microsoft.com/office/officeart/2005/8/layout/vList2"/>
    <dgm:cxn modelId="{66E8B324-2327-4502-BB52-852D56A619DA}" type="presParOf" srcId="{ED5DCCC5-BCA8-4491-AA37-BAF153ECA184}" destId="{D3F9C706-E749-4EC1-A308-8CEA2AC740EE}" srcOrd="3" destOrd="0" presId="urn:microsoft.com/office/officeart/2005/8/layout/vList2"/>
    <dgm:cxn modelId="{CC5533B1-B669-44C6-A70A-67FF81AEEA2A}" type="presParOf" srcId="{ED5DCCC5-BCA8-4491-AA37-BAF153ECA184}" destId="{57943031-CC97-46C6-8F0D-640A15E2BBB1}" srcOrd="4" destOrd="0" presId="urn:microsoft.com/office/officeart/2005/8/layout/vList2"/>
    <dgm:cxn modelId="{175B5C75-9598-42E5-9D45-16AE8BE2D7CB}" type="presParOf" srcId="{ED5DCCC5-BCA8-4491-AA37-BAF153ECA184}" destId="{1B5A0C19-A9BE-4D54-9C30-42BD5DBF59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Szászfai Júlia:</a:t>
          </a:r>
          <a:endParaRPr lang="hu-HU" sz="2400" kern="1200" noProof="0" dirty="0"/>
        </a:p>
      </dsp:txBody>
      <dsp:txXfrm>
        <a:off x="28100" y="28100"/>
        <a:ext cx="10100863" cy="519439"/>
      </dsp:txXfrm>
    </dsp:sp>
    <dsp:sp modelId="{CD5F6E02-AD43-4E7A-935B-DDF5D6C74800}">
      <dsp:nvSpPr>
        <dsp:cNvPr id="0" name=""/>
        <dsp:cNvSpPr/>
      </dsp:nvSpPr>
      <dsp:spPr>
        <a:xfrm>
          <a:off x="0" y="673499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MTMT és Google </a:t>
          </a:r>
          <a:r>
            <a:rPr lang="hu-HU" sz="1900" kern="1200" dirty="0" err="1"/>
            <a:t>Scholar</a:t>
          </a:r>
          <a:r>
            <a:rPr lang="hu-HU" sz="1900" kern="1200" dirty="0"/>
            <a:t> rendszerek elemzése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Osztályok kialakítása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Adatok összehasonlítása, különbségek keresése</a:t>
          </a:r>
        </a:p>
      </dsp:txBody>
      <dsp:txXfrm>
        <a:off x="0" y="673499"/>
        <a:ext cx="10157063" cy="993600"/>
      </dsp:txXfrm>
    </dsp:sp>
    <dsp:sp modelId="{F7C13A6E-D598-4EF8-BD3C-7BB3D87DCD4C}">
      <dsp:nvSpPr>
        <dsp:cNvPr id="0" name=""/>
        <dsp:cNvSpPr/>
      </dsp:nvSpPr>
      <dsp:spPr>
        <a:xfrm>
          <a:off x="0" y="166710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Csizmazia Máté:</a:t>
          </a:r>
        </a:p>
      </dsp:txBody>
      <dsp:txXfrm>
        <a:off x="28100" y="1695200"/>
        <a:ext cx="10100863" cy="519439"/>
      </dsp:txXfrm>
    </dsp:sp>
    <dsp:sp modelId="{D3F9C706-E749-4EC1-A308-8CEA2AC740EE}">
      <dsp:nvSpPr>
        <dsp:cNvPr id="0" name=""/>
        <dsp:cNvSpPr/>
      </dsp:nvSpPr>
      <dsp:spPr>
        <a:xfrm>
          <a:off x="0" y="224274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API-ok elemzése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Google </a:t>
          </a:r>
          <a:r>
            <a:rPr lang="hu-HU" sz="1900" kern="1200" dirty="0" err="1"/>
            <a:t>Scholar-ból</a:t>
          </a:r>
          <a:r>
            <a:rPr lang="hu-HU" sz="1900" kern="1200" dirty="0"/>
            <a:t> adatok lekérdezése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Flask REST API létrehozása</a:t>
          </a:r>
        </a:p>
      </dsp:txBody>
      <dsp:txXfrm>
        <a:off x="0" y="2242740"/>
        <a:ext cx="10157063" cy="993600"/>
      </dsp:txXfrm>
    </dsp:sp>
    <dsp:sp modelId="{57943031-CC97-46C6-8F0D-640A15E2BBB1}">
      <dsp:nvSpPr>
        <dsp:cNvPr id="0" name=""/>
        <dsp:cNvSpPr/>
      </dsp:nvSpPr>
      <dsp:spPr>
        <a:xfrm>
          <a:off x="0" y="323634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Pataki Miklós:</a:t>
          </a:r>
        </a:p>
      </dsp:txBody>
      <dsp:txXfrm>
        <a:off x="28100" y="3264440"/>
        <a:ext cx="10100863" cy="519439"/>
      </dsp:txXfrm>
    </dsp:sp>
    <dsp:sp modelId="{1B5A0C19-A9BE-4D54-9C30-42BD5DBF5986}">
      <dsp:nvSpPr>
        <dsp:cNvPr id="0" name=""/>
        <dsp:cNvSpPr/>
      </dsp:nvSpPr>
      <dsp:spPr>
        <a:xfrm>
          <a:off x="0" y="381198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Webscraping technológia elemzése, kiértékelése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rendszerből adatok letöltése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és Google Scholar adatok integrációja</a:t>
          </a:r>
        </a:p>
      </dsp:txBody>
      <dsp:txXfrm>
        <a:off x="0" y="3811980"/>
        <a:ext cx="10157063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EDA7075-86FF-42B2-8927-7F322A15F833}" type="datetime1">
              <a:rPr lang="hu-HU" smtClean="0">
                <a:solidFill>
                  <a:schemeClr val="tx2"/>
                </a:solidFill>
              </a:rPr>
              <a:pPr algn="r" rtl="0"/>
              <a:t>2021. 03. 23.</a:t>
            </a:fld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hu-HU" smtClean="0">
                <a:solidFill>
                  <a:schemeClr val="tx2"/>
                </a:solidFill>
              </a:rPr>
              <a:pPr algn="r" rtl="0"/>
              <a:t>‹#›</a:t>
            </a:fld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6648EB40-417A-43B6-8398-70047EA5A74C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867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E2763D-E032-4DFF-B0B3-3D8422FFCF0E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7ABD3E-B90B-44E6-BFFE-432971789295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6C6E60-1866-4758-8791-4C4E45C36254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8FF994-63F4-4649-B3EC-87876C8F5873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2DD76-DA38-4175-BA3B-63CD08093EE0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77CE3F-4691-403E-A0B4-65592C908B08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C7133D-4DC0-4E2A-8D81-F8B473E814B4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78BBDA-88A6-480E-A129-7B2F79ABA348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81C038-294F-4567-9ADB-CFB54F107354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982AADB5-EBED-4173-BC4E-244A8186BD03}" type="datetime1">
              <a:rPr lang="hu-HU" smtClean="0"/>
              <a:pPr/>
              <a:t>2021. 03. 23.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MSIPCMContentMarking" descr="{&quot;HashCode&quot;:-1739798571,&quot;Placement&quot;:&quot;Footer&quot;,&quot;Top&quot;:519.343,&quot;Left&quot;:430.9267,&quot;SlideWidth&quot;:959,&quot;SlideHeight&quot;:540}">
            <a:extLst>
              <a:ext uri="{FF2B5EF4-FFF2-40B4-BE49-F238E27FC236}">
                <a16:creationId xmlns:a16="http://schemas.microsoft.com/office/drawing/2014/main" id="{48E21E14-F531-4AF6-9B7C-6879FBB6B53B}"/>
              </a:ext>
            </a:extLst>
          </p:cNvPr>
          <p:cNvSpPr txBox="1"/>
          <p:nvPr userDrawn="1"/>
        </p:nvSpPr>
        <p:spPr>
          <a:xfrm>
            <a:off x="5472769" y="6595656"/>
            <a:ext cx="12432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hu-HU" sz="1000">
                <a:solidFill>
                  <a:srgbClr val="000000"/>
                </a:solidFill>
                <a:latin typeface="Calibri" panose="020F0502020204030204" pitchFamily="34" charset="0"/>
              </a:rPr>
              <a:t>Adient - INTERNAL</a:t>
            </a:r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332656"/>
            <a:ext cx="7008574" cy="3672407"/>
          </a:xfrm>
        </p:spPr>
        <p:txBody>
          <a:bodyPr rtlCol="0">
            <a:norm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SzPct val="100000"/>
            </a:pPr>
            <a:r>
              <a:rPr lang="hu-HU" dirty="0"/>
              <a:t>Publikációs listák szinkronizálása</a:t>
            </a:r>
            <a:br>
              <a:rPr lang="hu-HU" dirty="0"/>
            </a:br>
            <a:br>
              <a:rPr lang="hu-HU" dirty="0"/>
            </a:br>
            <a: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  <a:t>Témavezető: Szekér Szabolcs</a:t>
            </a:r>
            <a:b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509120"/>
            <a:ext cx="7008574" cy="1663080"/>
          </a:xfrm>
        </p:spPr>
        <p:txBody>
          <a:bodyPr rtlCol="0">
            <a:normAutofit lnSpcReduction="10000"/>
          </a:bodyPr>
          <a:lstStyle/>
          <a:p>
            <a:pPr algn="r"/>
            <a:r>
              <a:rPr lang="hu-HU" b="1" dirty="0"/>
              <a:t>Csapatattagok:</a:t>
            </a:r>
          </a:p>
          <a:p>
            <a:pPr algn="r"/>
            <a:r>
              <a:rPr lang="hu-HU" dirty="0"/>
              <a:t>	Szászfai Júlia</a:t>
            </a:r>
          </a:p>
          <a:p>
            <a:pPr algn="r"/>
            <a:r>
              <a:rPr lang="hu-HU" dirty="0"/>
              <a:t>	Csizmazia Máté</a:t>
            </a:r>
          </a:p>
          <a:p>
            <a:pPr algn="r"/>
            <a:r>
              <a:rPr lang="hu-HU" dirty="0"/>
              <a:t>	Pataki Miklós</a:t>
            </a: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Feladatkiírás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255368"/>
          </a:xfrm>
        </p:spPr>
        <p:txBody>
          <a:bodyPr rtlCol="0"/>
          <a:lstStyle/>
          <a:p>
            <a:pPr marL="0" indent="0" algn="just">
              <a:buNone/>
            </a:pPr>
            <a:r>
              <a:rPr lang="hu-HU" dirty="0"/>
              <a:t>MTMT publikációs lista Google </a:t>
            </a:r>
            <a:r>
              <a:rPr lang="hu-HU" dirty="0" err="1"/>
              <a:t>Scholar</a:t>
            </a:r>
            <a:r>
              <a:rPr lang="hu-HU" dirty="0"/>
              <a:t> alapján történő manuális szinkronizációja időigényes feladat. A feladat egy olyan </a:t>
            </a:r>
            <a:r>
              <a:rPr lang="hu-HU" dirty="0" err="1"/>
              <a:t>framework</a:t>
            </a:r>
            <a:r>
              <a:rPr lang="hu-HU" dirty="0"/>
              <a:t> készítése, ami lehetővé teszi ennek automatizálását (adatok kigyűjtése, adatok összehasonlítása) és ellenőrzését egy felhasználóbarát felhasználói felület segítségével. A listák közötti különbségek rögzítése nem, csak azok felfedezése tartozik a feladatok közé.</a:t>
            </a:r>
          </a:p>
          <a:p>
            <a:pPr marL="0" indent="0" rtl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33CB3-AEA1-44CB-950D-072D3E3D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980" y="474388"/>
            <a:ext cx="7313295" cy="460685"/>
          </a:xfrm>
        </p:spPr>
        <p:txBody>
          <a:bodyPr anchor="b">
            <a:normAutofit/>
          </a:bodyPr>
          <a:lstStyle/>
          <a:p>
            <a:r>
              <a:rPr lang="hu-HU" dirty="0"/>
              <a:t>MTMT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19488E-AF7E-4326-BEA7-0E5910FC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9996" y="1145275"/>
            <a:ext cx="7313295" cy="812800"/>
          </a:xfrm>
        </p:spPr>
        <p:txBody>
          <a:bodyPr/>
          <a:lstStyle/>
          <a:p>
            <a:r>
              <a:rPr lang="hu-HU" dirty="0"/>
              <a:t>Példa keresés a Magyar Tudományos Művek tárában: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4A226A7-8D25-4380-ADD6-CBADFAA6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1532937"/>
            <a:ext cx="8712968" cy="49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33CB3-AEA1-44CB-950D-072D3E3D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980" y="297782"/>
            <a:ext cx="7313295" cy="637291"/>
          </a:xfrm>
        </p:spPr>
        <p:txBody>
          <a:bodyPr anchor="b">
            <a:normAutofit/>
          </a:bodyPr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endParaRPr lang="hu-H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319488E-AF7E-4326-BEA7-0E5910FC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9996" y="1145275"/>
            <a:ext cx="7313295" cy="812800"/>
          </a:xfrm>
        </p:spPr>
        <p:txBody>
          <a:bodyPr/>
          <a:lstStyle/>
          <a:p>
            <a:r>
              <a:rPr lang="hu-HU" dirty="0"/>
              <a:t>Példa keresés a Google </a:t>
            </a:r>
            <a:r>
              <a:rPr lang="hu-HU" dirty="0" err="1"/>
              <a:t>Scholar</a:t>
            </a:r>
            <a:r>
              <a:rPr lang="hu-HU" dirty="0"/>
              <a:t>-ban: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2D633B3-CE21-416A-97C9-A0DD7F2C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48" y="1484783"/>
            <a:ext cx="8042612" cy="50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7018" y="188640"/>
            <a:ext cx="10157354" cy="760512"/>
          </a:xfrm>
        </p:spPr>
        <p:txBody>
          <a:bodyPr rtlCol="0"/>
          <a:lstStyle/>
          <a:p>
            <a:pPr rtl="0"/>
            <a:r>
              <a:rPr lang="hu-HU" dirty="0"/>
              <a:t>Feladatrészek felosztása</a:t>
            </a:r>
          </a:p>
        </p:txBody>
      </p:sp>
      <p:graphicFrame>
        <p:nvGraphicFramePr>
          <p:cNvPr id="4" name="Tartalom helye 3" descr="Függőleges listajeles lista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7257778"/>
              </p:ext>
            </p:extLst>
          </p:nvPr>
        </p:nvGraphicFramePr>
        <p:xfrm>
          <a:off x="1117599" y="1268760"/>
          <a:ext cx="10157063" cy="490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B37F7-AF71-4E3A-9014-43ED8EC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84251-DECE-4CDB-8B3F-E6EAC0A0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5481159" cy="1727200"/>
          </a:xfrm>
        </p:spPr>
        <p:txBody>
          <a:bodyPr/>
          <a:lstStyle/>
          <a:p>
            <a:r>
              <a:rPr lang="hu-HU" dirty="0"/>
              <a:t>API használata (MTMT-</a:t>
            </a:r>
            <a:r>
              <a:rPr lang="hu-HU" dirty="0" err="1"/>
              <a:t>nek</a:t>
            </a:r>
            <a:r>
              <a:rPr lang="hu-HU" dirty="0"/>
              <a:t> nincs)</a:t>
            </a:r>
          </a:p>
          <a:p>
            <a:r>
              <a:rPr lang="hu-HU" dirty="0" err="1"/>
              <a:t>Webscraping</a:t>
            </a:r>
            <a:endParaRPr lang="hu-HU" dirty="0"/>
          </a:p>
        </p:txBody>
      </p:sp>
      <p:pic>
        <p:nvPicPr>
          <p:cNvPr id="4" name="Kép 3" descr="Basic communication">
            <a:extLst>
              <a:ext uri="{FF2B5EF4-FFF2-40B4-BE49-F238E27FC236}">
                <a16:creationId xmlns:a16="http://schemas.microsoft.com/office/drawing/2014/main" id="{A70441CD-CB46-4A21-B071-636115D88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1701800"/>
            <a:ext cx="3220085" cy="2414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51A2C01-A7F3-4648-833F-AC23B1BE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84186"/>
          </a:xfrm>
        </p:spPr>
        <p:txBody>
          <a:bodyPr/>
          <a:lstStyle/>
          <a:p>
            <a:r>
              <a:rPr lang="hu-HU" dirty="0"/>
              <a:t>MTMT adatok </a:t>
            </a:r>
            <a:r>
              <a:rPr lang="hu-HU" dirty="0" err="1"/>
              <a:t>webscraping-gel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08C1484-C179-406B-937D-4DDAB438D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320678"/>
            <a:ext cx="10089671" cy="131623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Felhasználói felületen az MTMT oldalról kigyűjtött adatok megjelenítése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FF3ED03-C3B1-4532-970E-CE53F18F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2712218"/>
            <a:ext cx="4977104" cy="3036032"/>
          </a:xfrm>
          <a:prstGeom prst="rect">
            <a:avLst/>
          </a:prstGeom>
          <a:noFill/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C68FABB-7CF2-4AE4-9B6A-F8F5F2C0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52" y="2712218"/>
            <a:ext cx="5328592" cy="3017741"/>
          </a:xfrm>
          <a:prstGeom prst="rect">
            <a:avLst/>
          </a:prstGeom>
        </p:spPr>
      </p:pic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62E19233-8A38-4CD5-9EAD-4AFE9359AFA6}"/>
              </a:ext>
            </a:extLst>
          </p:cNvPr>
          <p:cNvSpPr/>
          <p:nvPr/>
        </p:nvSpPr>
        <p:spPr>
          <a:xfrm>
            <a:off x="3013166" y="2786030"/>
            <a:ext cx="5372513" cy="967364"/>
          </a:xfrm>
          <a:custGeom>
            <a:avLst/>
            <a:gdLst>
              <a:gd name="connsiteX0" fmla="*/ 0 w 5372513"/>
              <a:gd name="connsiteY0" fmla="*/ 967364 h 967364"/>
              <a:gd name="connsiteX1" fmla="*/ 2560320 w 5372513"/>
              <a:gd name="connsiteY1" fmla="*/ 713 h 967364"/>
              <a:gd name="connsiteX2" fmla="*/ 5164183 w 5372513"/>
              <a:gd name="connsiteY2" fmla="*/ 810610 h 967364"/>
              <a:gd name="connsiteX3" fmla="*/ 5233851 w 5372513"/>
              <a:gd name="connsiteY3" fmla="*/ 819319 h 96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513" h="967364">
                <a:moveTo>
                  <a:pt x="0" y="967364"/>
                </a:moveTo>
                <a:cubicBezTo>
                  <a:pt x="849811" y="497101"/>
                  <a:pt x="1699623" y="26839"/>
                  <a:pt x="2560320" y="713"/>
                </a:cubicBezTo>
                <a:cubicBezTo>
                  <a:pt x="3421017" y="-25413"/>
                  <a:pt x="4718595" y="674176"/>
                  <a:pt x="5164183" y="810610"/>
                </a:cubicBezTo>
                <a:cubicBezTo>
                  <a:pt x="5609772" y="947044"/>
                  <a:pt x="5196114" y="841090"/>
                  <a:pt x="5233851" y="8193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D7BA2930-EA45-4FEE-A807-D3241347BA30}"/>
              </a:ext>
            </a:extLst>
          </p:cNvPr>
          <p:cNvSpPr/>
          <p:nvPr/>
        </p:nvSpPr>
        <p:spPr>
          <a:xfrm>
            <a:off x="2560320" y="2377256"/>
            <a:ext cx="4650377" cy="1289053"/>
          </a:xfrm>
          <a:custGeom>
            <a:avLst/>
            <a:gdLst>
              <a:gd name="connsiteX0" fmla="*/ 0 w 4650377"/>
              <a:gd name="connsiteY0" fmla="*/ 1289053 h 1289053"/>
              <a:gd name="connsiteX1" fmla="*/ 2272937 w 4650377"/>
              <a:gd name="connsiteY1" fmla="*/ 184 h 1289053"/>
              <a:gd name="connsiteX2" fmla="*/ 4650377 w 4650377"/>
              <a:gd name="connsiteY2" fmla="*/ 1193258 h 128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0377" h="1289053">
                <a:moveTo>
                  <a:pt x="0" y="1289053"/>
                </a:moveTo>
                <a:cubicBezTo>
                  <a:pt x="748937" y="652601"/>
                  <a:pt x="1497874" y="16150"/>
                  <a:pt x="2272937" y="184"/>
                </a:cubicBezTo>
                <a:cubicBezTo>
                  <a:pt x="3048000" y="-15782"/>
                  <a:pt x="4210594" y="1010378"/>
                  <a:pt x="4650377" y="11932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1ABFF623-E206-4EDA-A40C-0B8AA3566ABA}"/>
              </a:ext>
            </a:extLst>
          </p:cNvPr>
          <p:cNvSpPr/>
          <p:nvPr/>
        </p:nvSpPr>
        <p:spPr>
          <a:xfrm>
            <a:off x="2856411" y="3596640"/>
            <a:ext cx="6705600" cy="374469"/>
          </a:xfrm>
          <a:custGeom>
            <a:avLst/>
            <a:gdLst>
              <a:gd name="connsiteX0" fmla="*/ 0 w 6705600"/>
              <a:gd name="connsiteY0" fmla="*/ 304800 h 374469"/>
              <a:gd name="connsiteX1" fmla="*/ 879566 w 6705600"/>
              <a:gd name="connsiteY1" fmla="*/ 374469 h 374469"/>
              <a:gd name="connsiteX2" fmla="*/ 5042263 w 6705600"/>
              <a:gd name="connsiteY2" fmla="*/ 339634 h 374469"/>
              <a:gd name="connsiteX3" fmla="*/ 6705600 w 6705600"/>
              <a:gd name="connsiteY3" fmla="*/ 0 h 37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600" h="374469">
                <a:moveTo>
                  <a:pt x="0" y="304800"/>
                </a:moveTo>
                <a:cubicBezTo>
                  <a:pt x="19594" y="336731"/>
                  <a:pt x="879566" y="374469"/>
                  <a:pt x="879566" y="374469"/>
                </a:cubicBezTo>
                <a:lnTo>
                  <a:pt x="5042263" y="339634"/>
                </a:lnTo>
                <a:cubicBezTo>
                  <a:pt x="6013269" y="277223"/>
                  <a:pt x="6418217" y="47897"/>
                  <a:pt x="6705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abadkézi sokszög: alakzat 22">
            <a:extLst>
              <a:ext uri="{FF2B5EF4-FFF2-40B4-BE49-F238E27FC236}">
                <a16:creationId xmlns:a16="http://schemas.microsoft.com/office/drawing/2014/main" id="{9186B8C2-16BD-4917-AE3A-F618CE6BC758}"/>
              </a:ext>
            </a:extLst>
          </p:cNvPr>
          <p:cNvSpPr/>
          <p:nvPr/>
        </p:nvSpPr>
        <p:spPr>
          <a:xfrm>
            <a:off x="2612571" y="3614057"/>
            <a:ext cx="7942218" cy="570749"/>
          </a:xfrm>
          <a:custGeom>
            <a:avLst/>
            <a:gdLst>
              <a:gd name="connsiteX0" fmla="*/ 0 w 7942218"/>
              <a:gd name="connsiteY0" fmla="*/ 348343 h 570749"/>
              <a:gd name="connsiteX1" fmla="*/ 975360 w 7942218"/>
              <a:gd name="connsiteY1" fmla="*/ 487680 h 570749"/>
              <a:gd name="connsiteX2" fmla="*/ 4702629 w 7942218"/>
              <a:gd name="connsiteY2" fmla="*/ 539932 h 570749"/>
              <a:gd name="connsiteX3" fmla="*/ 7942218 w 7942218"/>
              <a:gd name="connsiteY3" fmla="*/ 0 h 57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2218" h="570749">
                <a:moveTo>
                  <a:pt x="0" y="348343"/>
                </a:moveTo>
                <a:cubicBezTo>
                  <a:pt x="95794" y="402046"/>
                  <a:pt x="191589" y="455749"/>
                  <a:pt x="975360" y="487680"/>
                </a:cubicBezTo>
                <a:cubicBezTo>
                  <a:pt x="1759131" y="519611"/>
                  <a:pt x="3541486" y="621212"/>
                  <a:pt x="4702629" y="539932"/>
                </a:cubicBezTo>
                <a:cubicBezTo>
                  <a:pt x="5863772" y="458652"/>
                  <a:pt x="7381967" y="88537"/>
                  <a:pt x="79422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1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A36B6F-784A-4893-A8DC-0F266018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/>
          <a:lstStyle/>
          <a:p>
            <a:r>
              <a:rPr lang="hu-HU" dirty="0"/>
              <a:t>Hátralévő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30A49F-A42D-4B8F-8F96-C27F1BCE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052736"/>
            <a:ext cx="10157354" cy="5119464"/>
          </a:xfrm>
        </p:spPr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Scholar-ról</a:t>
            </a:r>
            <a:r>
              <a:rPr lang="hu-HU" dirty="0"/>
              <a:t> adatok kigyűjtése</a:t>
            </a:r>
          </a:p>
          <a:p>
            <a:r>
              <a:rPr lang="hu-HU" dirty="0"/>
              <a:t>MTMT – Google </a:t>
            </a:r>
            <a:r>
              <a:rPr lang="hu-HU" dirty="0" err="1"/>
              <a:t>Scholar</a:t>
            </a:r>
            <a:r>
              <a:rPr lang="hu-HU" dirty="0"/>
              <a:t> adatok összehasonlítása</a:t>
            </a:r>
          </a:p>
          <a:p>
            <a:r>
              <a:rPr lang="hu-HU" dirty="0"/>
              <a:t>Különbségek megjelenítése</a:t>
            </a:r>
          </a:p>
        </p:txBody>
      </p:sp>
    </p:spTree>
    <p:extLst>
      <p:ext uri="{BB962C8B-B14F-4D97-AF65-F5344CB8AC3E}">
        <p14:creationId xmlns:p14="http://schemas.microsoft.com/office/powerpoint/2010/main" val="301854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812" y="1628800"/>
            <a:ext cx="7008574" cy="1930400"/>
          </a:xfrm>
        </p:spPr>
        <p:txBody>
          <a:bodyPr rtlCol="0"/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1502" y="4580706"/>
            <a:ext cx="7008574" cy="1296987"/>
          </a:xfrm>
        </p:spPr>
        <p:txBody>
          <a:bodyPr rtlCol="0"/>
          <a:lstStyle/>
          <a:p>
            <a:pPr rtl="0"/>
            <a:r>
              <a:rPr lang="hu-HU" dirty="0"/>
              <a:t>Kérdésekre szívesen válaszolunk!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nyvek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0_TF02787940_TF02787940.potx" id="{B68210BC-6D90-4931-9A79-431CF5D316B4}" vid="{C6FF3AFF-6251-4176-AEA2-2ABE4BE2359F}"/>
    </a:ext>
  </a:extLst>
</a:theme>
</file>

<file path=ppt/theme/theme2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184</Words>
  <Application>Microsoft Office PowerPoint</Application>
  <PresentationFormat>Egyéni</PresentationFormat>
  <Paragraphs>36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Symbol</vt:lpstr>
      <vt:lpstr>Könyvek 16x9</vt:lpstr>
      <vt:lpstr>Publikációs listák szinkronizálása  Témavezető: Szekér Szabolcs </vt:lpstr>
      <vt:lpstr>Feladatkiírás</vt:lpstr>
      <vt:lpstr>MTMT</vt:lpstr>
      <vt:lpstr>Google Scholar</vt:lpstr>
      <vt:lpstr>Feladatrészek felosztása</vt:lpstr>
      <vt:lpstr>Technológiák</vt:lpstr>
      <vt:lpstr>MTMT adatok webscraping-gel</vt:lpstr>
      <vt:lpstr>Hátralévő feladatok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Publikációs listák szinkronizálása  Témavezető: Szekér Szabolcs </dc:title>
  <dc:creator>Miklós</dc:creator>
  <cp:lastModifiedBy>Miklós</cp:lastModifiedBy>
  <cp:revision>6</cp:revision>
  <dcterms:created xsi:type="dcterms:W3CDTF">2021-03-24T12:12:28Z</dcterms:created>
  <dcterms:modified xsi:type="dcterms:W3CDTF">2021-03-24T15:36:00Z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7c177-921f-4c67-aad2-9844fb8189cd_Enabled">
    <vt:lpwstr>true</vt:lpwstr>
  </property>
  <property fmtid="{D5CDD505-2E9C-101B-9397-08002B2CF9AE}" pid="3" name="MSIP_Label_dd77c177-921f-4c67-aad2-9844fb8189cd_SetDate">
    <vt:lpwstr>2021-03-24T15:36:00Z</vt:lpwstr>
  </property>
  <property fmtid="{D5CDD505-2E9C-101B-9397-08002B2CF9AE}" pid="4" name="MSIP_Label_dd77c177-921f-4c67-aad2-9844fb8189cd_Method">
    <vt:lpwstr>Standard</vt:lpwstr>
  </property>
  <property fmtid="{D5CDD505-2E9C-101B-9397-08002B2CF9AE}" pid="5" name="MSIP_Label_dd77c177-921f-4c67-aad2-9844fb8189cd_Name">
    <vt:lpwstr>dd77c177-921f-4c67-aad2-9844fb8189cd</vt:lpwstr>
  </property>
  <property fmtid="{D5CDD505-2E9C-101B-9397-08002B2CF9AE}" pid="6" name="MSIP_Label_dd77c177-921f-4c67-aad2-9844fb8189cd_SiteId">
    <vt:lpwstr>21f195bc-13e5-4339-82ea-ef8b8ecdd0a9</vt:lpwstr>
  </property>
  <property fmtid="{D5CDD505-2E9C-101B-9397-08002B2CF9AE}" pid="7" name="MSIP_Label_dd77c177-921f-4c67-aad2-9844fb8189cd_ActionId">
    <vt:lpwstr>ea03f1e7-5165-4a01-aa1f-a1a6d60bcdf4</vt:lpwstr>
  </property>
  <property fmtid="{D5CDD505-2E9C-101B-9397-08002B2CF9AE}" pid="8" name="MSIP_Label_dd77c177-921f-4c67-aad2-9844fb8189cd_ContentBits">
    <vt:lpwstr>2</vt:lpwstr>
  </property>
</Properties>
</file>