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264" r:id="rId5"/>
    <p:sldId id="276" r:id="rId6"/>
    <p:sldId id="279" r:id="rId7"/>
    <p:sldId id="300" r:id="rId8"/>
    <p:sldId id="295" r:id="rId9"/>
    <p:sldId id="293" r:id="rId10"/>
    <p:sldId id="294" r:id="rId11"/>
    <p:sldId id="282" r:id="rId12"/>
    <p:sldId id="299" r:id="rId13"/>
    <p:sldId id="297" r:id="rId14"/>
    <p:sldId id="292" r:id="rId15"/>
    <p:sldId id="298" r:id="rId16"/>
    <p:sldId id="287" r:id="rId17"/>
    <p:sldId id="288" r:id="rId18"/>
    <p:sldId id="286" r:id="rId19"/>
    <p:sldId id="291" r:id="rId20"/>
    <p:sldId id="285" r:id="rId21"/>
    <p:sldId id="296" r:id="rId22"/>
    <p:sldId id="289" r:id="rId23"/>
    <p:sldId id="290" r:id="rId24"/>
    <p:sldId id="266" r:id="rId25"/>
  </p:sldIdLst>
  <p:sldSz cx="12188825" cy="6858000"/>
  <p:notesSz cx="6858000" cy="9144000"/>
  <p:defaultTextStyle>
    <a:defPPr rtl="0">
      <a:defRPr lang="hu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6174" autoAdjust="0"/>
  </p:normalViewPr>
  <p:slideViewPr>
    <p:cSldViewPr showGuides="1">
      <p:cViewPr varScale="1">
        <p:scale>
          <a:sx n="121" d="100"/>
          <a:sy n="121" d="100"/>
        </p:scale>
        <p:origin x="204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364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477D14C5-CED9-4CFC-B338-DFB0C8090B9F}">
      <dgm:prSet phldrT="[Text]"/>
      <dgm:spPr/>
      <dgm:t>
        <a:bodyPr rtlCol="0"/>
        <a:lstStyle/>
        <a:p>
          <a:pPr rtl="0"/>
          <a:r>
            <a:rPr lang="hu-HU" dirty="0"/>
            <a:t>Szászfai Júlia:</a:t>
          </a:r>
          <a:endParaRPr lang="hu-HU" noProof="0" dirty="0"/>
        </a:p>
      </dgm:t>
    </dgm:pt>
    <dgm:pt modelId="{92DFCBC7-BC14-4697-8ECD-BF0D5B1EDA3B}" type="par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87E3C0DB-7BEE-424E-8E11-B838D238D595}" type="sib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5560356D-F538-4A47-BF3C-788F2C3EAA1F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hu-HU" dirty="0"/>
            <a:t>MTMT és Google </a:t>
          </a:r>
          <a:r>
            <a:rPr lang="hu-HU" dirty="0" err="1"/>
            <a:t>Scholar</a:t>
          </a:r>
          <a:r>
            <a:rPr lang="hu-HU" dirty="0"/>
            <a:t> rendszerek elemzése </a:t>
          </a:r>
        </a:p>
      </dgm:t>
    </dgm:pt>
    <dgm:pt modelId="{08D1DA1B-EA00-450C-A5E3-53918CDB30D5}" type="parTrans" cxnId="{003BED70-77CF-4DAD-92DB-728EB042E2A5}">
      <dgm:prSet/>
      <dgm:spPr/>
      <dgm:t>
        <a:bodyPr/>
        <a:lstStyle/>
        <a:p>
          <a:endParaRPr lang="hu-HU"/>
        </a:p>
      </dgm:t>
    </dgm:pt>
    <dgm:pt modelId="{3F5A76C1-22F8-4902-8178-64A8F41CB0D0}" type="sibTrans" cxnId="{003BED70-77CF-4DAD-92DB-728EB042E2A5}">
      <dgm:prSet/>
      <dgm:spPr/>
      <dgm:t>
        <a:bodyPr/>
        <a:lstStyle/>
        <a:p>
          <a:endParaRPr lang="hu-HU"/>
        </a:p>
      </dgm:t>
    </dgm:pt>
    <dgm:pt modelId="{500D297B-FF29-434E-BEF4-AF1A21F38020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hu-HU"/>
            <a:t>Osztályok kialakítása</a:t>
          </a:r>
        </a:p>
      </dgm:t>
    </dgm:pt>
    <dgm:pt modelId="{B43D7527-4635-488C-8C51-206629A4BCD5}" type="parTrans" cxnId="{FF98AEF9-C7BC-46A7-835F-50EC5BD5B39B}">
      <dgm:prSet/>
      <dgm:spPr/>
      <dgm:t>
        <a:bodyPr/>
        <a:lstStyle/>
        <a:p>
          <a:endParaRPr lang="hu-HU"/>
        </a:p>
      </dgm:t>
    </dgm:pt>
    <dgm:pt modelId="{860D1D0B-9F23-4853-9B6A-2E52E703D115}" type="sibTrans" cxnId="{FF98AEF9-C7BC-46A7-835F-50EC5BD5B39B}">
      <dgm:prSet/>
      <dgm:spPr/>
      <dgm:t>
        <a:bodyPr/>
        <a:lstStyle/>
        <a:p>
          <a:endParaRPr lang="hu-HU"/>
        </a:p>
      </dgm:t>
    </dgm:pt>
    <dgm:pt modelId="{2855DDDB-1DC7-4B57-A7C8-4455DA204E75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hu-HU"/>
            <a:t>Adatok összehasonlítása, különbségek keresése</a:t>
          </a:r>
        </a:p>
      </dgm:t>
    </dgm:pt>
    <dgm:pt modelId="{A3FD5586-C65D-4856-986A-AC13C4AC193B}" type="parTrans" cxnId="{0093732E-1B97-4D7C-B779-6907F86A0F79}">
      <dgm:prSet/>
      <dgm:spPr/>
      <dgm:t>
        <a:bodyPr/>
        <a:lstStyle/>
        <a:p>
          <a:endParaRPr lang="hu-HU"/>
        </a:p>
      </dgm:t>
    </dgm:pt>
    <dgm:pt modelId="{9D118209-304F-4EE7-A9A6-87457993FB73}" type="sibTrans" cxnId="{0093732E-1B97-4D7C-B779-6907F86A0F79}">
      <dgm:prSet/>
      <dgm:spPr/>
      <dgm:t>
        <a:bodyPr/>
        <a:lstStyle/>
        <a:p>
          <a:endParaRPr lang="hu-HU"/>
        </a:p>
      </dgm:t>
    </dgm:pt>
    <dgm:pt modelId="{CE8CB509-7CE6-4818-8E14-42CDCFFEC486}">
      <dgm:prSet/>
      <dgm:spPr/>
      <dgm:t>
        <a:bodyPr/>
        <a:lstStyle/>
        <a:p>
          <a:r>
            <a:rPr lang="hu-HU"/>
            <a:t>Csizmazia Máté:</a:t>
          </a:r>
        </a:p>
      </dgm:t>
    </dgm:pt>
    <dgm:pt modelId="{855BB91B-E39C-4593-BED3-208F21DFE584}" type="parTrans" cxnId="{756813AD-8BA0-49F4-8706-4D73B7D82EFB}">
      <dgm:prSet/>
      <dgm:spPr/>
      <dgm:t>
        <a:bodyPr/>
        <a:lstStyle/>
        <a:p>
          <a:endParaRPr lang="hu-HU"/>
        </a:p>
      </dgm:t>
    </dgm:pt>
    <dgm:pt modelId="{E8930119-8EAA-4479-B37C-136821FF59A5}" type="sibTrans" cxnId="{756813AD-8BA0-49F4-8706-4D73B7D82EFB}">
      <dgm:prSet/>
      <dgm:spPr/>
      <dgm:t>
        <a:bodyPr/>
        <a:lstStyle/>
        <a:p>
          <a:endParaRPr lang="hu-HU"/>
        </a:p>
      </dgm:t>
    </dgm:pt>
    <dgm:pt modelId="{E5C15CFA-2822-4CD3-9C00-649B9B2F9AF1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hu-HU" dirty="0"/>
            <a:t>API-ok elemzése</a:t>
          </a:r>
        </a:p>
      </dgm:t>
    </dgm:pt>
    <dgm:pt modelId="{32EF5030-FA45-4059-831E-0A22807BB3E7}" type="parTrans" cxnId="{76732D57-8A3C-4230-B9A9-680902D974BF}">
      <dgm:prSet/>
      <dgm:spPr/>
      <dgm:t>
        <a:bodyPr/>
        <a:lstStyle/>
        <a:p>
          <a:endParaRPr lang="hu-HU"/>
        </a:p>
      </dgm:t>
    </dgm:pt>
    <dgm:pt modelId="{CC751F4C-96D0-4BE1-9F5B-D00242171E09}" type="sibTrans" cxnId="{76732D57-8A3C-4230-B9A9-680902D974BF}">
      <dgm:prSet/>
      <dgm:spPr/>
      <dgm:t>
        <a:bodyPr/>
        <a:lstStyle/>
        <a:p>
          <a:endParaRPr lang="hu-HU"/>
        </a:p>
      </dgm:t>
    </dgm:pt>
    <dgm:pt modelId="{D6324C5F-7875-40E6-9CA1-DDAC0968FA31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hu-HU" dirty="0"/>
            <a:t>Google </a:t>
          </a:r>
          <a:r>
            <a:rPr lang="hu-HU" dirty="0" err="1"/>
            <a:t>Scholar-ból</a:t>
          </a:r>
          <a:r>
            <a:rPr lang="hu-HU" dirty="0"/>
            <a:t> adatok lekérdezése</a:t>
          </a:r>
        </a:p>
      </dgm:t>
    </dgm:pt>
    <dgm:pt modelId="{2D06A59E-AEBB-4169-9C42-DD732795FA03}" type="parTrans" cxnId="{3FA81729-B11B-469F-A610-3236065549DB}">
      <dgm:prSet/>
      <dgm:spPr/>
      <dgm:t>
        <a:bodyPr/>
        <a:lstStyle/>
        <a:p>
          <a:endParaRPr lang="hu-HU"/>
        </a:p>
      </dgm:t>
    </dgm:pt>
    <dgm:pt modelId="{406C6C3B-5D38-412C-ACE8-AA07A26646F5}" type="sibTrans" cxnId="{3FA81729-B11B-469F-A610-3236065549DB}">
      <dgm:prSet/>
      <dgm:spPr/>
      <dgm:t>
        <a:bodyPr/>
        <a:lstStyle/>
        <a:p>
          <a:endParaRPr lang="hu-HU"/>
        </a:p>
      </dgm:t>
    </dgm:pt>
    <dgm:pt modelId="{BAF30D05-5BFE-4BB6-9D52-17B744AFBF96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hu-HU"/>
            <a:t>Flask REST API létrehozása</a:t>
          </a:r>
        </a:p>
      </dgm:t>
    </dgm:pt>
    <dgm:pt modelId="{993D7D29-D683-40FC-A6AA-16E27752789C}" type="parTrans" cxnId="{6421CFD8-88E1-41AC-BF8E-C806052A3DC6}">
      <dgm:prSet/>
      <dgm:spPr/>
      <dgm:t>
        <a:bodyPr/>
        <a:lstStyle/>
        <a:p>
          <a:endParaRPr lang="hu-HU"/>
        </a:p>
      </dgm:t>
    </dgm:pt>
    <dgm:pt modelId="{F2A6CE09-D4D7-48EA-8C44-B7DA0A211403}" type="sibTrans" cxnId="{6421CFD8-88E1-41AC-BF8E-C806052A3DC6}">
      <dgm:prSet/>
      <dgm:spPr/>
      <dgm:t>
        <a:bodyPr/>
        <a:lstStyle/>
        <a:p>
          <a:endParaRPr lang="hu-HU"/>
        </a:p>
      </dgm:t>
    </dgm:pt>
    <dgm:pt modelId="{DF2DF026-6AE9-4A9D-90C2-21A673E3255D}">
      <dgm:prSet/>
      <dgm:spPr/>
      <dgm:t>
        <a:bodyPr/>
        <a:lstStyle/>
        <a:p>
          <a:r>
            <a:rPr lang="hu-HU"/>
            <a:t>Pataki Miklós:</a:t>
          </a:r>
        </a:p>
      </dgm:t>
    </dgm:pt>
    <dgm:pt modelId="{D9B17F00-DACD-4F57-878C-DDCE14C11BA2}" type="parTrans" cxnId="{AAD63F43-CE17-4B94-B99F-35E89F53E566}">
      <dgm:prSet/>
      <dgm:spPr/>
      <dgm:t>
        <a:bodyPr/>
        <a:lstStyle/>
        <a:p>
          <a:endParaRPr lang="hu-HU"/>
        </a:p>
      </dgm:t>
    </dgm:pt>
    <dgm:pt modelId="{041860F2-D526-4AA1-9A64-A4796C2F28F1}" type="sibTrans" cxnId="{AAD63F43-CE17-4B94-B99F-35E89F53E566}">
      <dgm:prSet/>
      <dgm:spPr/>
      <dgm:t>
        <a:bodyPr/>
        <a:lstStyle/>
        <a:p>
          <a:endParaRPr lang="hu-HU"/>
        </a:p>
      </dgm:t>
    </dgm:pt>
    <dgm:pt modelId="{EC835DA8-1F39-4180-9DD0-5A965DAB2519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hu-HU"/>
            <a:t>Webscraping technológia elemzése, kiértékelése</a:t>
          </a:r>
        </a:p>
      </dgm:t>
    </dgm:pt>
    <dgm:pt modelId="{0E62F4B0-EAFD-4F87-8EC2-B5BED0DCB440}" type="parTrans" cxnId="{FDDDB249-6C18-43C6-82CD-D203961C97D2}">
      <dgm:prSet/>
      <dgm:spPr/>
      <dgm:t>
        <a:bodyPr/>
        <a:lstStyle/>
        <a:p>
          <a:endParaRPr lang="hu-HU"/>
        </a:p>
      </dgm:t>
    </dgm:pt>
    <dgm:pt modelId="{B6A2CBCA-F7EF-4627-BF5B-72297E85BE5D}" type="sibTrans" cxnId="{FDDDB249-6C18-43C6-82CD-D203961C97D2}">
      <dgm:prSet/>
      <dgm:spPr/>
      <dgm:t>
        <a:bodyPr/>
        <a:lstStyle/>
        <a:p>
          <a:endParaRPr lang="hu-HU"/>
        </a:p>
      </dgm:t>
    </dgm:pt>
    <dgm:pt modelId="{FBAA7C09-E8D6-46F9-B47D-1EC5748445FB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hu-HU"/>
            <a:t>MTMT rendszerből adatok letöltése</a:t>
          </a:r>
        </a:p>
      </dgm:t>
    </dgm:pt>
    <dgm:pt modelId="{D1EDD189-E113-412A-93FA-A66340D3B4E8}" type="parTrans" cxnId="{C599254D-9943-4855-8F2E-BC39BEF856AA}">
      <dgm:prSet/>
      <dgm:spPr/>
      <dgm:t>
        <a:bodyPr/>
        <a:lstStyle/>
        <a:p>
          <a:endParaRPr lang="hu-HU"/>
        </a:p>
      </dgm:t>
    </dgm:pt>
    <dgm:pt modelId="{C4CDC571-CEBB-4456-B528-EBB6EA1BB462}" type="sibTrans" cxnId="{C599254D-9943-4855-8F2E-BC39BEF856AA}">
      <dgm:prSet/>
      <dgm:spPr/>
      <dgm:t>
        <a:bodyPr/>
        <a:lstStyle/>
        <a:p>
          <a:endParaRPr lang="hu-HU"/>
        </a:p>
      </dgm:t>
    </dgm:pt>
    <dgm:pt modelId="{DAAD4976-FE71-4C10-9DD7-EA2AE50D92A9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hu-HU"/>
            <a:t>MTMT és Google Scholar adatok integrációja</a:t>
          </a:r>
        </a:p>
      </dgm:t>
    </dgm:pt>
    <dgm:pt modelId="{11381C55-BCC7-422A-926A-517F0D3E036B}" type="parTrans" cxnId="{89687208-D946-437A-8B4B-F1C88195352B}">
      <dgm:prSet/>
      <dgm:spPr/>
      <dgm:t>
        <a:bodyPr/>
        <a:lstStyle/>
        <a:p>
          <a:endParaRPr lang="hu-HU"/>
        </a:p>
      </dgm:t>
    </dgm:pt>
    <dgm:pt modelId="{025BE3F7-C7C0-42E5-B8A4-6ABEED7EFF9A}" type="sibTrans" cxnId="{89687208-D946-437A-8B4B-F1C88195352B}">
      <dgm:prSet/>
      <dgm:spPr/>
      <dgm:t>
        <a:bodyPr/>
        <a:lstStyle/>
        <a:p>
          <a:endParaRPr lang="hu-HU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 custLinFactNeighborX="-1337" custLinFactNeighborY="-48273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F7C13A6E-D598-4EF8-BD3C-7BB3D87DCD4C}" type="pres">
      <dgm:prSet presAssocID="{CE8CB509-7CE6-4818-8E14-42CDCFFEC48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3F9C706-E749-4EC1-A308-8CEA2AC740EE}" type="pres">
      <dgm:prSet presAssocID="{CE8CB509-7CE6-4818-8E14-42CDCFFEC486}" presName="childText" presStyleLbl="revTx" presStyleIdx="1" presStyleCnt="3">
        <dgm:presLayoutVars>
          <dgm:bulletEnabled val="1"/>
        </dgm:presLayoutVars>
      </dgm:prSet>
      <dgm:spPr/>
    </dgm:pt>
    <dgm:pt modelId="{57943031-CC97-46C6-8F0D-640A15E2BBB1}" type="pres">
      <dgm:prSet presAssocID="{DF2DF026-6AE9-4A9D-90C2-21A673E3255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B5A0C19-A9BE-4D54-9C30-42BD5DBF5986}" type="pres">
      <dgm:prSet presAssocID="{DF2DF026-6AE9-4A9D-90C2-21A673E3255D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89687208-D946-437A-8B4B-F1C88195352B}" srcId="{DF2DF026-6AE9-4A9D-90C2-21A673E3255D}" destId="{DAAD4976-FE71-4C10-9DD7-EA2AE50D92A9}" srcOrd="2" destOrd="0" parTransId="{11381C55-BCC7-422A-926A-517F0D3E036B}" sibTransId="{025BE3F7-C7C0-42E5-B8A4-6ABEED7EFF9A}"/>
    <dgm:cxn modelId="{24782913-E823-4CA4-B001-561BB1712C7A}" type="presOf" srcId="{E5C15CFA-2822-4CD3-9C00-649B9B2F9AF1}" destId="{D3F9C706-E749-4EC1-A308-8CEA2AC740EE}" srcOrd="0" destOrd="0" presId="urn:microsoft.com/office/officeart/2005/8/layout/vList2"/>
    <dgm:cxn modelId="{3FA81729-B11B-469F-A610-3236065549DB}" srcId="{CE8CB509-7CE6-4818-8E14-42CDCFFEC486}" destId="{D6324C5F-7875-40E6-9CA1-DDAC0968FA31}" srcOrd="1" destOrd="0" parTransId="{2D06A59E-AEBB-4169-9C42-DD732795FA03}" sibTransId="{406C6C3B-5D38-412C-ACE8-AA07A26646F5}"/>
    <dgm:cxn modelId="{0093732E-1B97-4D7C-B779-6907F86A0F79}" srcId="{477D14C5-CED9-4CFC-B338-DFB0C8090B9F}" destId="{2855DDDB-1DC7-4B57-A7C8-4455DA204E75}" srcOrd="2" destOrd="0" parTransId="{A3FD5586-C65D-4856-986A-AC13C4AC193B}" sibTransId="{9D118209-304F-4EE7-A9A6-87457993FB73}"/>
    <dgm:cxn modelId="{3A6A6161-3FC0-40AB-9330-C0128467FD86}" type="presOf" srcId="{D6324C5F-7875-40E6-9CA1-DDAC0968FA31}" destId="{D3F9C706-E749-4EC1-A308-8CEA2AC740EE}" srcOrd="0" destOrd="1" presId="urn:microsoft.com/office/officeart/2005/8/layout/vList2"/>
    <dgm:cxn modelId="{FFB80362-2EB8-45DC-A78D-02FA71AF7D94}" type="presOf" srcId="{EC835DA8-1F39-4180-9DD0-5A965DAB2519}" destId="{1B5A0C19-A9BE-4D54-9C30-42BD5DBF5986}" srcOrd="0" destOrd="0" presId="urn:microsoft.com/office/officeart/2005/8/layout/vList2"/>
    <dgm:cxn modelId="{AAD63F43-CE17-4B94-B99F-35E89F53E566}" srcId="{90119837-5B71-4D44-BB01-DB0B084933C8}" destId="{DF2DF026-6AE9-4A9D-90C2-21A673E3255D}" srcOrd="2" destOrd="0" parTransId="{D9B17F00-DACD-4F57-878C-DDCE14C11BA2}" sibTransId="{041860F2-D526-4AA1-9A64-A4796C2F28F1}"/>
    <dgm:cxn modelId="{1C3FEC65-60F0-4369-AE88-33935736DC3A}" type="presOf" srcId="{DF2DF026-6AE9-4A9D-90C2-21A673E3255D}" destId="{57943031-CC97-46C6-8F0D-640A15E2BBB1}" srcOrd="0" destOrd="0" presId="urn:microsoft.com/office/officeart/2005/8/layout/vList2"/>
    <dgm:cxn modelId="{FDDDB249-6C18-43C6-82CD-D203961C97D2}" srcId="{DF2DF026-6AE9-4A9D-90C2-21A673E3255D}" destId="{EC835DA8-1F39-4180-9DD0-5A965DAB2519}" srcOrd="0" destOrd="0" parTransId="{0E62F4B0-EAFD-4F87-8EC2-B5BED0DCB440}" sibTransId="{B6A2CBCA-F7EF-4627-BF5B-72297E85BE5D}"/>
    <dgm:cxn modelId="{C599254D-9943-4855-8F2E-BC39BEF856AA}" srcId="{DF2DF026-6AE9-4A9D-90C2-21A673E3255D}" destId="{FBAA7C09-E8D6-46F9-B47D-1EC5748445FB}" srcOrd="1" destOrd="0" parTransId="{D1EDD189-E113-412A-93FA-A66340D3B4E8}" sibTransId="{C4CDC571-CEBB-4456-B528-EBB6EA1BB462}"/>
    <dgm:cxn modelId="{5BDE416F-F97E-4F73-BE1A-C12EA4F60682}" type="presOf" srcId="{90119837-5B71-4D44-BB01-DB0B084933C8}" destId="{ED5DCCC5-BCA8-4491-AA37-BAF153ECA184}" srcOrd="0" destOrd="0" presId="urn:microsoft.com/office/officeart/2005/8/layout/vList2"/>
    <dgm:cxn modelId="{003BED70-77CF-4DAD-92DB-728EB042E2A5}" srcId="{477D14C5-CED9-4CFC-B338-DFB0C8090B9F}" destId="{5560356D-F538-4A47-BF3C-788F2C3EAA1F}" srcOrd="0" destOrd="0" parTransId="{08D1DA1B-EA00-450C-A5E3-53918CDB30D5}" sibTransId="{3F5A76C1-22F8-4902-8178-64A8F41CB0D0}"/>
    <dgm:cxn modelId="{76732D57-8A3C-4230-B9A9-680902D974BF}" srcId="{CE8CB509-7CE6-4818-8E14-42CDCFFEC486}" destId="{E5C15CFA-2822-4CD3-9C00-649B9B2F9AF1}" srcOrd="0" destOrd="0" parTransId="{32EF5030-FA45-4059-831E-0A22807BB3E7}" sibTransId="{CC751F4C-96D0-4BE1-9F5B-D00242171E09}"/>
    <dgm:cxn modelId="{8D0A4494-246A-45A7-AB6A-CDBC9E33ECD3}" type="presOf" srcId="{477D14C5-CED9-4CFC-B338-DFB0C8090B9F}" destId="{A9DD881E-A532-414B-870C-8ADE2076F78C}" srcOrd="0" destOrd="0" presId="urn:microsoft.com/office/officeart/2005/8/layout/vList2"/>
    <dgm:cxn modelId="{7294B298-6CAE-4126-AA45-97E3D7A6D9FB}" type="presOf" srcId="{5560356D-F538-4A47-BF3C-788F2C3EAA1F}" destId="{CD5F6E02-AD43-4E7A-935B-DDF5D6C74800}" srcOrd="0" destOrd="0" presId="urn:microsoft.com/office/officeart/2005/8/layout/vList2"/>
    <dgm:cxn modelId="{AB24D8A3-DFDB-4A2D-9BC4-CA0D5DC87704}" type="presOf" srcId="{CE8CB509-7CE6-4818-8E14-42CDCFFEC486}" destId="{F7C13A6E-D598-4EF8-BD3C-7BB3D87DCD4C}" srcOrd="0" destOrd="0" presId="urn:microsoft.com/office/officeart/2005/8/layout/vList2"/>
    <dgm:cxn modelId="{756813AD-8BA0-49F4-8706-4D73B7D82EFB}" srcId="{90119837-5B71-4D44-BB01-DB0B084933C8}" destId="{CE8CB509-7CE6-4818-8E14-42CDCFFEC486}" srcOrd="1" destOrd="0" parTransId="{855BB91B-E39C-4593-BED3-208F21DFE584}" sibTransId="{E8930119-8EAA-4479-B37C-136821FF59A5}"/>
    <dgm:cxn modelId="{707A1EBB-CAB8-46D5-9B7C-9EE0C4EEEA99}" type="presOf" srcId="{DAAD4976-FE71-4C10-9DD7-EA2AE50D92A9}" destId="{1B5A0C19-A9BE-4D54-9C30-42BD5DBF5986}" srcOrd="0" destOrd="2" presId="urn:microsoft.com/office/officeart/2005/8/layout/vList2"/>
    <dgm:cxn modelId="{E99F73BE-60C1-4548-B57B-1C24BEB3D5F2}" type="presOf" srcId="{2855DDDB-1DC7-4B57-A7C8-4455DA204E75}" destId="{CD5F6E02-AD43-4E7A-935B-DDF5D6C74800}" srcOrd="0" destOrd="2" presId="urn:microsoft.com/office/officeart/2005/8/layout/vList2"/>
    <dgm:cxn modelId="{AA1141D5-C07F-49EE-9CB8-58F75D693AE6}" type="presOf" srcId="{500D297B-FF29-434E-BEF4-AF1A21F38020}" destId="{CD5F6E02-AD43-4E7A-935B-DDF5D6C74800}" srcOrd="0" destOrd="1" presId="urn:microsoft.com/office/officeart/2005/8/layout/vList2"/>
    <dgm:cxn modelId="{6421CFD8-88E1-41AC-BF8E-C806052A3DC6}" srcId="{CE8CB509-7CE6-4818-8E14-42CDCFFEC486}" destId="{BAF30D05-5BFE-4BB6-9D52-17B744AFBF96}" srcOrd="2" destOrd="0" parTransId="{993D7D29-D683-40FC-A6AA-16E27752789C}" sibTransId="{F2A6CE09-D4D7-48EA-8C44-B7DA0A211403}"/>
    <dgm:cxn modelId="{4642D4ED-BA3D-4BB3-80B8-E219E10DF2BE}" type="presOf" srcId="{FBAA7C09-E8D6-46F9-B47D-1EC5748445FB}" destId="{1B5A0C19-A9BE-4D54-9C30-42BD5DBF5986}" srcOrd="0" destOrd="1" presId="urn:microsoft.com/office/officeart/2005/8/layout/vList2"/>
    <dgm:cxn modelId="{FF98AEF9-C7BC-46A7-835F-50EC5BD5B39B}" srcId="{477D14C5-CED9-4CFC-B338-DFB0C8090B9F}" destId="{500D297B-FF29-434E-BEF4-AF1A21F38020}" srcOrd="1" destOrd="0" parTransId="{B43D7527-4635-488C-8C51-206629A4BCD5}" sibTransId="{860D1D0B-9F23-4853-9B6A-2E52E703D115}"/>
    <dgm:cxn modelId="{95CB0DFA-568C-478A-B1B8-BE2BD6CEB68A}" type="presOf" srcId="{BAF30D05-5BFE-4BB6-9D52-17B744AFBF96}" destId="{D3F9C706-E749-4EC1-A308-8CEA2AC740EE}" srcOrd="0" destOrd="2" presId="urn:microsoft.com/office/officeart/2005/8/layout/vList2"/>
    <dgm:cxn modelId="{0910C0A3-A67A-496C-8A74-C4E35FED4675}" type="presParOf" srcId="{ED5DCCC5-BCA8-4491-AA37-BAF153ECA184}" destId="{A9DD881E-A532-414B-870C-8ADE2076F78C}" srcOrd="0" destOrd="0" presId="urn:microsoft.com/office/officeart/2005/8/layout/vList2"/>
    <dgm:cxn modelId="{9334B2F5-7FCF-4B1F-B6AA-DB249F4421A1}" type="presParOf" srcId="{ED5DCCC5-BCA8-4491-AA37-BAF153ECA184}" destId="{CD5F6E02-AD43-4E7A-935B-DDF5D6C74800}" srcOrd="1" destOrd="0" presId="urn:microsoft.com/office/officeart/2005/8/layout/vList2"/>
    <dgm:cxn modelId="{E968F75D-3306-4BC4-9081-BDC63BEC5C44}" type="presParOf" srcId="{ED5DCCC5-BCA8-4491-AA37-BAF153ECA184}" destId="{F7C13A6E-D598-4EF8-BD3C-7BB3D87DCD4C}" srcOrd="2" destOrd="0" presId="urn:microsoft.com/office/officeart/2005/8/layout/vList2"/>
    <dgm:cxn modelId="{66E8B324-2327-4502-BB52-852D56A619DA}" type="presParOf" srcId="{ED5DCCC5-BCA8-4491-AA37-BAF153ECA184}" destId="{D3F9C706-E749-4EC1-A308-8CEA2AC740EE}" srcOrd="3" destOrd="0" presId="urn:microsoft.com/office/officeart/2005/8/layout/vList2"/>
    <dgm:cxn modelId="{CC5533B1-B669-44C6-A70A-67FF81AEEA2A}" type="presParOf" srcId="{ED5DCCC5-BCA8-4491-AA37-BAF153ECA184}" destId="{57943031-CC97-46C6-8F0D-640A15E2BBB1}" srcOrd="4" destOrd="0" presId="urn:microsoft.com/office/officeart/2005/8/layout/vList2"/>
    <dgm:cxn modelId="{175B5C75-9598-42E5-9D45-16AE8BE2D7CB}" type="presParOf" srcId="{ED5DCCC5-BCA8-4491-AA37-BAF153ECA184}" destId="{1B5A0C19-A9BE-4D54-9C30-42BD5DBF598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0"/>
          <a:ext cx="10157063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/>
            <a:t>Szászfai Júlia:</a:t>
          </a:r>
          <a:endParaRPr lang="hu-HU" sz="2400" kern="1200" noProof="0" dirty="0"/>
        </a:p>
      </dsp:txBody>
      <dsp:txXfrm>
        <a:off x="28100" y="28100"/>
        <a:ext cx="10100863" cy="519439"/>
      </dsp:txXfrm>
    </dsp:sp>
    <dsp:sp modelId="{CD5F6E02-AD43-4E7A-935B-DDF5D6C74800}">
      <dsp:nvSpPr>
        <dsp:cNvPr id="0" name=""/>
        <dsp:cNvSpPr/>
      </dsp:nvSpPr>
      <dsp:spPr>
        <a:xfrm>
          <a:off x="0" y="673499"/>
          <a:ext cx="10157063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487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hu-HU" sz="1900" kern="1200" dirty="0"/>
            <a:t>MTMT és Google </a:t>
          </a:r>
          <a:r>
            <a:rPr lang="hu-HU" sz="1900" kern="1200" dirty="0" err="1"/>
            <a:t>Scholar</a:t>
          </a:r>
          <a:r>
            <a:rPr lang="hu-HU" sz="1900" kern="1200" dirty="0"/>
            <a:t> rendszerek elemzése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hu-HU" sz="1900" kern="1200"/>
            <a:t>Osztályok kialakítása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hu-HU" sz="1900" kern="1200"/>
            <a:t>Adatok összehasonlítása, különbségek keresése</a:t>
          </a:r>
        </a:p>
      </dsp:txBody>
      <dsp:txXfrm>
        <a:off x="0" y="673499"/>
        <a:ext cx="10157063" cy="993600"/>
      </dsp:txXfrm>
    </dsp:sp>
    <dsp:sp modelId="{F7C13A6E-D598-4EF8-BD3C-7BB3D87DCD4C}">
      <dsp:nvSpPr>
        <dsp:cNvPr id="0" name=""/>
        <dsp:cNvSpPr/>
      </dsp:nvSpPr>
      <dsp:spPr>
        <a:xfrm>
          <a:off x="0" y="1667100"/>
          <a:ext cx="10157063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/>
            <a:t>Csizmazia Máté:</a:t>
          </a:r>
        </a:p>
      </dsp:txBody>
      <dsp:txXfrm>
        <a:off x="28100" y="1695200"/>
        <a:ext cx="10100863" cy="519439"/>
      </dsp:txXfrm>
    </dsp:sp>
    <dsp:sp modelId="{D3F9C706-E749-4EC1-A308-8CEA2AC740EE}">
      <dsp:nvSpPr>
        <dsp:cNvPr id="0" name=""/>
        <dsp:cNvSpPr/>
      </dsp:nvSpPr>
      <dsp:spPr>
        <a:xfrm>
          <a:off x="0" y="2242740"/>
          <a:ext cx="10157063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487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hu-HU" sz="1900" kern="1200" dirty="0"/>
            <a:t>API-ok elemzése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hu-HU" sz="1900" kern="1200" dirty="0"/>
            <a:t>Google </a:t>
          </a:r>
          <a:r>
            <a:rPr lang="hu-HU" sz="1900" kern="1200" dirty="0" err="1"/>
            <a:t>Scholar-ból</a:t>
          </a:r>
          <a:r>
            <a:rPr lang="hu-HU" sz="1900" kern="1200" dirty="0"/>
            <a:t> adatok lekérdezése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hu-HU" sz="1900" kern="1200"/>
            <a:t>Flask REST API létrehozása</a:t>
          </a:r>
        </a:p>
      </dsp:txBody>
      <dsp:txXfrm>
        <a:off x="0" y="2242740"/>
        <a:ext cx="10157063" cy="993600"/>
      </dsp:txXfrm>
    </dsp:sp>
    <dsp:sp modelId="{57943031-CC97-46C6-8F0D-640A15E2BBB1}">
      <dsp:nvSpPr>
        <dsp:cNvPr id="0" name=""/>
        <dsp:cNvSpPr/>
      </dsp:nvSpPr>
      <dsp:spPr>
        <a:xfrm>
          <a:off x="0" y="3236340"/>
          <a:ext cx="10157063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/>
            <a:t>Pataki Miklós:</a:t>
          </a:r>
        </a:p>
      </dsp:txBody>
      <dsp:txXfrm>
        <a:off x="28100" y="3264440"/>
        <a:ext cx="10100863" cy="519439"/>
      </dsp:txXfrm>
    </dsp:sp>
    <dsp:sp modelId="{1B5A0C19-A9BE-4D54-9C30-42BD5DBF5986}">
      <dsp:nvSpPr>
        <dsp:cNvPr id="0" name=""/>
        <dsp:cNvSpPr/>
      </dsp:nvSpPr>
      <dsp:spPr>
        <a:xfrm>
          <a:off x="0" y="3811980"/>
          <a:ext cx="10157063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487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hu-HU" sz="1900" kern="1200"/>
            <a:t>Webscraping technológia elemzése, kiértékelése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hu-HU" sz="1900" kern="1200"/>
            <a:t>MTMT rendszerből adatok letöltése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hu-HU" sz="1900" kern="1200"/>
            <a:t>MTMT és Google Scholar adatok integrációja</a:t>
          </a:r>
        </a:p>
      </dsp:txBody>
      <dsp:txXfrm>
        <a:off x="0" y="3811980"/>
        <a:ext cx="10157063" cy="993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7EDA7075-86FF-42B2-8927-7F322A15F833}" type="datetime1">
              <a:rPr lang="hu-HU" smtClean="0">
                <a:solidFill>
                  <a:schemeClr val="tx2"/>
                </a:solidFill>
              </a:rPr>
              <a:pPr algn="r" rtl="0"/>
              <a:t>2021. 05. 12.</a:t>
            </a:fld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hu-HU" smtClean="0">
                <a:solidFill>
                  <a:schemeClr val="tx2"/>
                </a:solidFill>
              </a:rPr>
              <a:pPr algn="r" rtl="0"/>
              <a:t>‹#›</a:t>
            </a:fld>
            <a:endParaRPr lang="hu-H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6648EB40-417A-43B6-8398-70047EA5A74C}" type="datetime1">
              <a:rPr lang="hu-HU" smtClean="0"/>
              <a:pPr/>
              <a:t>2021. 05. 12.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dirty="0"/>
              <a:t>Mintaszöveg szerkesztése</a:t>
            </a:r>
          </a:p>
          <a:p>
            <a:pPr lvl="1" rtl="0"/>
            <a:r>
              <a:rPr lang="hu-HU" dirty="0"/>
              <a:t>Második szint</a:t>
            </a:r>
          </a:p>
          <a:p>
            <a:pPr lvl="2" rtl="0"/>
            <a:r>
              <a:rPr lang="hu-HU" dirty="0"/>
              <a:t>Harmadik szint</a:t>
            </a:r>
          </a:p>
          <a:p>
            <a:pPr lvl="3" rtl="0"/>
            <a:r>
              <a:rPr lang="hu-HU" dirty="0"/>
              <a:t>Negyedik szint</a:t>
            </a:r>
          </a:p>
          <a:p>
            <a:pPr lvl="4" rtl="0"/>
            <a:r>
              <a:rPr lang="hu-HU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hu-HU" smtClean="0"/>
              <a:pPr/>
              <a:t>0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6DDA7D5-F993-4875-97DA-267C00D881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58677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hu-HU" smtClean="0"/>
              <a:pPr/>
              <a:t>1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F51E053-7D30-4E23-A4D2-240EF4315E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4592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hu-HU" smtClean="0"/>
              <a:pPr/>
              <a:t>19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1813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/>
              <a:t>Kattintson ide az alcím mintájának szerkesztéséhez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 dirty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6" name="Dátum helye 5">
            <a:extLst>
              <a:ext uri="{FF2B5EF4-FFF2-40B4-BE49-F238E27FC236}">
                <a16:creationId xmlns:a16="http://schemas.microsoft.com/office/drawing/2014/main" id="{B6D31643-7128-4C3D-A666-6662465F0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/>
              <a:t>2021.05.15</a:t>
            </a:r>
          </a:p>
        </p:txBody>
      </p:sp>
      <p:sp>
        <p:nvSpPr>
          <p:cNvPr id="7" name="Élőláb helye 6">
            <a:extLst>
              <a:ext uri="{FF2B5EF4-FFF2-40B4-BE49-F238E27FC236}">
                <a16:creationId xmlns:a16="http://schemas.microsoft.com/office/drawing/2014/main" id="{273A8368-8EED-4805-97D2-8DCDB42E7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u-HU" dirty="0"/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C8530E86-23AC-4850-A4B5-17D25AD6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hu-HU" smtClean="0"/>
              <a:pPr/>
              <a:t>‹#›</a:t>
            </a:fld>
            <a:r>
              <a:rPr lang="hu-HU" dirty="0"/>
              <a:t>/19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12C503AA-E998-4B05-9E89-B426F6430C8C}"/>
              </a:ext>
            </a:extLst>
          </p:cNvPr>
          <p:cNvSpPr txBox="1"/>
          <p:nvPr userDrawn="1"/>
        </p:nvSpPr>
        <p:spPr>
          <a:xfrm>
            <a:off x="10031375" y="6400801"/>
            <a:ext cx="1243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7E5F6A5-11E8-4435-8552-4908EFD1040B}" type="slidenum">
              <a:rPr lang="hu-HU" smtClean="0"/>
              <a:t>‹#›</a:t>
            </a:fld>
            <a:r>
              <a:rPr lang="hu-HU" dirty="0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BE2DD76-DA38-4175-BA3B-63CD08093EE0}" type="datetime1">
              <a:rPr lang="hu-HU" smtClean="0"/>
              <a:pPr/>
              <a:t>2021. 05. 12.</a:t>
            </a:fld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57ABD3E-B90B-44E6-BFFE-432971789295}" type="datetime1">
              <a:rPr lang="hu-HU" smtClean="0"/>
              <a:pPr/>
              <a:t>2021. 05. 12.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hu-HU" dirty="0"/>
          </a:p>
        </p:txBody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hu-HU" dirty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hu-HU" dirty="0"/>
              <a:t>Mintaszöveg szerkesztése</a:t>
            </a:r>
          </a:p>
          <a:p>
            <a:pPr lvl="1" rtl="0"/>
            <a:r>
              <a:rPr lang="hu-HU" dirty="0"/>
              <a:t>Második szint</a:t>
            </a:r>
          </a:p>
          <a:p>
            <a:pPr lvl="2" rtl="0"/>
            <a:r>
              <a:rPr lang="hu-HU" dirty="0"/>
              <a:t>Harmadik szint</a:t>
            </a:r>
          </a:p>
          <a:p>
            <a:pPr lvl="3" rtl="0"/>
            <a:r>
              <a:rPr lang="hu-HU" dirty="0"/>
              <a:t>Negyedik szint</a:t>
            </a:r>
          </a:p>
          <a:p>
            <a:pPr lvl="4" rtl="0"/>
            <a:r>
              <a:rPr lang="hu-HU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982AADB5-EBED-4173-BC4E-244A8186BD03}" type="datetime1">
              <a:rPr lang="hu-HU" smtClean="0"/>
              <a:pPr/>
              <a:t>2021. 05. 12.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8D3FEDC7-F449-4195-9B8B-2E0D059D5C06}"/>
              </a:ext>
            </a:extLst>
          </p:cNvPr>
          <p:cNvSpPr txBox="1"/>
          <p:nvPr userDrawn="1"/>
        </p:nvSpPr>
        <p:spPr>
          <a:xfrm>
            <a:off x="10031375" y="6400801"/>
            <a:ext cx="1243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7E5F6A5-11E8-4435-8552-4908EFD1040B}" type="slidenum">
              <a:rPr lang="hu-HU" smtClean="0"/>
              <a:t>‹#›</a:t>
            </a:fld>
            <a:r>
              <a:rPr lang="hu-HU" dirty="0"/>
              <a:t>/19</a:t>
            </a:r>
          </a:p>
        </p:txBody>
      </p:sp>
      <p:sp>
        <p:nvSpPr>
          <p:cNvPr id="11" name="MSIPCMContentMarking" descr="{&quot;HashCode&quot;:-1739798571,&quot;Placement&quot;:&quot;Footer&quot;,&quot;Top&quot;:519.343,&quot;Left&quot;:430.9267,&quot;SlideWidth&quot;:959,&quot;SlideHeight&quot;:540}">
            <a:extLst>
              <a:ext uri="{FF2B5EF4-FFF2-40B4-BE49-F238E27FC236}">
                <a16:creationId xmlns:a16="http://schemas.microsoft.com/office/drawing/2014/main" id="{8D47721A-071F-4543-A322-7BF8B561267F}"/>
              </a:ext>
            </a:extLst>
          </p:cNvPr>
          <p:cNvSpPr txBox="1"/>
          <p:nvPr userDrawn="1"/>
        </p:nvSpPr>
        <p:spPr>
          <a:xfrm>
            <a:off x="5472769" y="6595656"/>
            <a:ext cx="1243287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hu-HU" sz="1000">
                <a:solidFill>
                  <a:srgbClr val="000000"/>
                </a:solidFill>
                <a:latin typeface="Calibri" panose="020F0502020204030204" pitchFamily="34" charset="0"/>
              </a:rPr>
              <a:t>Adient - INTERNAL</a:t>
            </a:r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78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" TargetMode="External"/><Relationship Id="rId2" Type="http://schemas.openxmlformats.org/officeDocument/2006/relationships/hyperlink" Target="http://www.mtmt.hu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672383" y="332656"/>
            <a:ext cx="7008574" cy="3672407"/>
          </a:xfrm>
        </p:spPr>
        <p:txBody>
          <a:bodyPr rtlCol="0">
            <a:normAutofit/>
          </a:bodyPr>
          <a:lstStyle/>
          <a:p>
            <a:pPr lvl="0" algn="r">
              <a:lnSpc>
                <a:spcPct val="95000"/>
              </a:lnSpc>
              <a:spcBef>
                <a:spcPts val="0"/>
              </a:spcBef>
              <a:buSzPct val="100000"/>
            </a:pPr>
            <a:r>
              <a:rPr lang="hu-HU" dirty="0"/>
              <a:t>Publikációs listák szinkronizálása</a:t>
            </a:r>
            <a:br>
              <a:rPr lang="hu-HU" dirty="0"/>
            </a:br>
            <a:br>
              <a:rPr lang="hu-HU" dirty="0"/>
            </a:br>
            <a:r>
              <a:rPr lang="hu-HU" sz="2700" dirty="0">
                <a:solidFill>
                  <a:srgbClr val="374C81"/>
                </a:solidFill>
                <a:ea typeface="+mn-ea"/>
                <a:cs typeface="+mn-cs"/>
              </a:rPr>
              <a:t>Témavezető: Szekér Szabolcs</a:t>
            </a:r>
            <a:br>
              <a:rPr lang="hu-HU" sz="2700" dirty="0">
                <a:solidFill>
                  <a:srgbClr val="374C81"/>
                </a:solidFill>
                <a:ea typeface="+mn-ea"/>
                <a:cs typeface="+mn-cs"/>
              </a:rPr>
            </a:br>
            <a:br>
              <a:rPr lang="hu-HU" sz="2700" dirty="0">
                <a:solidFill>
                  <a:srgbClr val="374C81"/>
                </a:solidFill>
                <a:ea typeface="+mn-ea"/>
                <a:cs typeface="+mn-cs"/>
              </a:rPr>
            </a:br>
            <a:r>
              <a:rPr lang="hu-HU" sz="2700" dirty="0">
                <a:solidFill>
                  <a:srgbClr val="374C81"/>
                </a:solidFill>
                <a:ea typeface="+mn-ea"/>
                <a:cs typeface="+mn-cs"/>
              </a:rPr>
              <a:t>2021.05.15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672383" y="4509120"/>
            <a:ext cx="7008574" cy="1663080"/>
          </a:xfrm>
        </p:spPr>
        <p:txBody>
          <a:bodyPr rtlCol="0">
            <a:normAutofit lnSpcReduction="10000"/>
          </a:bodyPr>
          <a:lstStyle/>
          <a:p>
            <a:pPr algn="r"/>
            <a:r>
              <a:rPr lang="hu-HU" b="1" dirty="0"/>
              <a:t>Csapatattagok:</a:t>
            </a:r>
          </a:p>
          <a:p>
            <a:pPr algn="r"/>
            <a:r>
              <a:rPr lang="hu-HU" dirty="0"/>
              <a:t>	Szászfai Júlia (GO45XL)</a:t>
            </a:r>
          </a:p>
          <a:p>
            <a:pPr algn="r"/>
            <a:r>
              <a:rPr lang="hu-HU" dirty="0"/>
              <a:t>	Csizmazia Máté (XI32IS)</a:t>
            </a:r>
          </a:p>
          <a:p>
            <a:pPr algn="r"/>
            <a:r>
              <a:rPr lang="hu-HU" dirty="0"/>
              <a:t>	Pataki Miklós (BQPM6L)</a:t>
            </a:r>
          </a:p>
          <a:p>
            <a:pPr rt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BFBA75-F042-45B2-BA06-922B7870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API-ok kiértékelése Google </a:t>
            </a:r>
            <a:r>
              <a:rPr lang="hu-HU" dirty="0" err="1"/>
              <a:t>Scholarhoz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1468CC-012A-4B49-A333-417C095C7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u-HU" dirty="0"/>
              <a:t>A Google nem nyújt API-t, amely lehetővé teszi a szükséges adatok nagy mennyiségű megkeresését és kinyerését, más számos módon kell megszerezni a szükséges adatokat. Esetleg külső felek API-</a:t>
            </a:r>
            <a:r>
              <a:rPr lang="hu-HU" dirty="0" err="1"/>
              <a:t>ján</a:t>
            </a:r>
            <a:r>
              <a:rPr lang="hu-HU" dirty="0"/>
              <a:t> keresztül, vagy </a:t>
            </a:r>
            <a:r>
              <a:rPr lang="hu-HU" dirty="0" err="1"/>
              <a:t>webscraping</a:t>
            </a:r>
            <a:r>
              <a:rPr lang="hu-HU" dirty="0"/>
              <a:t> technikával, kimásoljuk az adatokat?</a:t>
            </a:r>
          </a:p>
          <a:p>
            <a:pPr marL="0" indent="0">
              <a:buNone/>
            </a:pPr>
            <a:r>
              <a:rPr lang="hu-HU" dirty="0"/>
              <a:t>Megvizsgált technológiák</a:t>
            </a:r>
          </a:p>
          <a:p>
            <a:r>
              <a:rPr lang="en-US" dirty="0"/>
              <a:t>Scraper API</a:t>
            </a:r>
          </a:p>
          <a:p>
            <a:r>
              <a:rPr lang="en-US" dirty="0"/>
              <a:t>SERP API</a:t>
            </a:r>
          </a:p>
          <a:p>
            <a:r>
              <a:rPr lang="en-US" dirty="0" err="1"/>
              <a:t>SerpWow</a:t>
            </a:r>
            <a:endParaRPr lang="en-US" dirty="0"/>
          </a:p>
          <a:p>
            <a:r>
              <a:rPr lang="en-US" dirty="0"/>
              <a:t>Scale SERP</a:t>
            </a:r>
          </a:p>
          <a:p>
            <a:r>
              <a:rPr lang="en-US" dirty="0"/>
              <a:t>Publish or Perish</a:t>
            </a:r>
          </a:p>
          <a:p>
            <a:r>
              <a:rPr lang="hu-HU" dirty="0"/>
              <a:t>S</a:t>
            </a:r>
            <a:r>
              <a:rPr lang="en-US" dirty="0" err="1"/>
              <a:t>cholarly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B496BB03-1414-4353-AF6C-A657E1B96723}"/>
              </a:ext>
            </a:extLst>
          </p:cNvPr>
          <p:cNvSpPr txBox="1"/>
          <p:nvPr/>
        </p:nvSpPr>
        <p:spPr>
          <a:xfrm>
            <a:off x="3934172" y="3363401"/>
            <a:ext cx="75608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75000"/>
              </a:lnSpc>
              <a:spcBef>
                <a:spcPts val="1866"/>
              </a:spcBef>
              <a:buSzPct val="100000"/>
            </a:pPr>
            <a:r>
              <a:rPr lang="hu-HU" sz="2000" dirty="0">
                <a:solidFill>
                  <a:srgbClr val="FF0000"/>
                </a:solidFill>
              </a:rPr>
              <a:t>$</a:t>
            </a:r>
            <a:endParaRPr lang="en-US" sz="2000" dirty="0">
              <a:solidFill>
                <a:srgbClr val="FF0000"/>
              </a:solidFill>
            </a:endParaRPr>
          </a:p>
          <a:p>
            <a:pPr lvl="0">
              <a:lnSpc>
                <a:spcPct val="75000"/>
              </a:lnSpc>
              <a:spcBef>
                <a:spcPts val="1866"/>
              </a:spcBef>
              <a:buSzPct val="100000"/>
            </a:pPr>
            <a:r>
              <a:rPr lang="hu-HU" sz="2000" dirty="0">
                <a:solidFill>
                  <a:srgbClr val="FF0000"/>
                </a:solidFill>
              </a:rPr>
              <a:t>$$$$</a:t>
            </a:r>
            <a:endParaRPr lang="en-US" sz="2000" dirty="0">
              <a:solidFill>
                <a:srgbClr val="FF0000"/>
              </a:solidFill>
            </a:endParaRPr>
          </a:p>
          <a:p>
            <a:pPr lvl="0">
              <a:lnSpc>
                <a:spcPct val="75000"/>
              </a:lnSpc>
              <a:spcBef>
                <a:spcPts val="1866"/>
              </a:spcBef>
              <a:buSzPct val="100000"/>
            </a:pPr>
            <a:r>
              <a:rPr lang="hu-HU" sz="2000" dirty="0">
                <a:solidFill>
                  <a:srgbClr val="FF0000"/>
                </a:solidFill>
              </a:rPr>
              <a:t>$$$</a:t>
            </a:r>
            <a:endParaRPr lang="en-US" sz="2000" dirty="0">
              <a:solidFill>
                <a:srgbClr val="FF0000"/>
              </a:solidFill>
            </a:endParaRPr>
          </a:p>
          <a:p>
            <a:pPr lvl="0">
              <a:lnSpc>
                <a:spcPct val="75000"/>
              </a:lnSpc>
              <a:spcBef>
                <a:spcPts val="1866"/>
              </a:spcBef>
              <a:buSzPct val="100000"/>
            </a:pPr>
            <a:r>
              <a:rPr lang="hu-HU" sz="2000" dirty="0">
                <a:solidFill>
                  <a:srgbClr val="FF0000"/>
                </a:solidFill>
              </a:rPr>
              <a:t>$$</a:t>
            </a:r>
            <a:endParaRPr lang="en-US" sz="2000" dirty="0">
              <a:solidFill>
                <a:srgbClr val="FF0000"/>
              </a:solidFill>
            </a:endParaRPr>
          </a:p>
          <a:p>
            <a:pPr lvl="0">
              <a:lnSpc>
                <a:spcPct val="75000"/>
              </a:lnSpc>
              <a:spcBef>
                <a:spcPts val="1866"/>
              </a:spcBef>
              <a:buSzPct val="100000"/>
            </a:pPr>
            <a:r>
              <a:rPr lang="hu-HU" sz="2000" dirty="0">
                <a:solidFill>
                  <a:srgbClr val="FF0000"/>
                </a:solidFill>
              </a:rPr>
              <a:t>IP cím letiltás kockázata, ékezetproblémák (nem GUI-ban)</a:t>
            </a:r>
            <a:endParaRPr lang="en-US" sz="2000" dirty="0">
              <a:solidFill>
                <a:srgbClr val="FF0000"/>
              </a:solidFill>
            </a:endParaRPr>
          </a:p>
          <a:p>
            <a:pPr lvl="0">
              <a:lnSpc>
                <a:spcPct val="75000"/>
              </a:lnSpc>
              <a:spcBef>
                <a:spcPts val="1866"/>
              </a:spcBef>
              <a:buSzPct val="100000"/>
            </a:pPr>
            <a:r>
              <a:rPr lang="hu-HU" sz="2000" dirty="0">
                <a:solidFill>
                  <a:srgbClr val="FF0000"/>
                </a:solidFill>
              </a:rPr>
              <a:t>Nem nyelvfüggetlen (Python specifikus)</a:t>
            </a:r>
            <a:endParaRPr lang="en-US" sz="2000" dirty="0">
              <a:solidFill>
                <a:srgbClr val="FF0000"/>
              </a:solidFill>
            </a:endParaRPr>
          </a:p>
          <a:p>
            <a:pPr marL="304747" indent="-304747">
              <a:lnSpc>
                <a:spcPct val="7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</a:pPr>
            <a:endParaRPr lang="hu-HU" sz="20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6723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C86007-CC77-4239-AACF-ED0893073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Scholarly</a:t>
            </a:r>
            <a:r>
              <a:rPr lang="hu-HU" dirty="0"/>
              <a:t> – Python </a:t>
            </a:r>
            <a:r>
              <a:rPr lang="hu-HU" dirty="0" err="1"/>
              <a:t>RestAPI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71B6D9-B46C-463F-A6E4-DAB04674E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701800"/>
            <a:ext cx="5625175" cy="4470400"/>
          </a:xfrm>
        </p:spPr>
        <p:txBody>
          <a:bodyPr/>
          <a:lstStyle/>
          <a:p>
            <a:pPr marL="0" indent="0">
              <a:buNone/>
            </a:pPr>
            <a:r>
              <a:rPr lang="hu-HU" dirty="0" err="1"/>
              <a:t>Scholarly</a:t>
            </a:r>
            <a:r>
              <a:rPr lang="hu-HU" dirty="0"/>
              <a:t> keresés eredménye: </a:t>
            </a:r>
          </a:p>
          <a:p>
            <a:pPr marL="0" indent="0">
              <a:buNone/>
            </a:pPr>
            <a:r>
              <a:rPr lang="hu-HU" dirty="0"/>
              <a:t>JSON válaszként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E15AE58-3EFB-49E5-919A-D75E24401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660" y="3068960"/>
            <a:ext cx="8376003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9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B291C4-4296-411B-880E-8138EC71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 működése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F42B86-12B5-4B3D-9522-5FB55A925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Keresés mindkét rendszerben egyszerre (két külön szálon – külön technológiával és programnyelven)</a:t>
            </a:r>
          </a:p>
          <a:p>
            <a:r>
              <a:rPr lang="hu-HU" dirty="0"/>
              <a:t>Keresések során használt navigáció, böngésző, egyéb ablakok és műveletek elrejtése a felhasználó elől – minden a háttérben</a:t>
            </a:r>
          </a:p>
          <a:p>
            <a:r>
              <a:rPr lang="hu-HU" dirty="0"/>
              <a:t>Találatok adatainak betöltése saját osztályokba</a:t>
            </a:r>
          </a:p>
          <a:p>
            <a:r>
              <a:rPr lang="hu-HU" dirty="0"/>
              <a:t>Egyezések keresése a beállításoknak megfelelően (MTMT cím alapján Google </a:t>
            </a:r>
            <a:r>
              <a:rPr lang="hu-HU" dirty="0" err="1"/>
              <a:t>Scholar</a:t>
            </a:r>
            <a:r>
              <a:rPr lang="hu-HU" dirty="0"/>
              <a:t> címben)</a:t>
            </a:r>
          </a:p>
          <a:p>
            <a:r>
              <a:rPr lang="hu-HU" dirty="0"/>
              <a:t>Problémák- és hibák kezelése</a:t>
            </a:r>
          </a:p>
          <a:p>
            <a:r>
              <a:rPr lang="hu-HU" dirty="0"/>
              <a:t>Megjelenítés a felhasználói felületen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1D993FE-8068-44DC-908F-12900D0209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755" y="4750292"/>
            <a:ext cx="1421908" cy="142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6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9295E7-FA67-4269-8768-3FCBF4E40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</p:spPr>
        <p:txBody>
          <a:bodyPr anchor="b">
            <a:normAutofit/>
          </a:bodyPr>
          <a:lstStyle/>
          <a:p>
            <a:r>
              <a:rPr lang="hu-HU" dirty="0"/>
              <a:t>Teljes cím egyezőség keresés</a:t>
            </a:r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7CD1CCBD-A9C0-474F-8511-E61FC88DB4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17309" y="2226120"/>
            <a:ext cx="4977104" cy="3421759"/>
          </a:xfrm>
          <a:prstGeom prst="rect">
            <a:avLst/>
          </a:prstGeom>
          <a:noFill/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D7EE7EA0-2C64-4789-BCB6-A765E9848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2519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Ugyanazon szerzőhöz regisztrált műveinek teljes címét összehasonlítva külön színnel megjelenítjük az egyezőségeket és különbségeket.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4E2D6246-D920-4208-8FE2-855FCB020BEC}"/>
              </a:ext>
            </a:extLst>
          </p:cNvPr>
          <p:cNvSpPr/>
          <p:nvPr/>
        </p:nvSpPr>
        <p:spPr>
          <a:xfrm>
            <a:off x="6297559" y="4239709"/>
            <a:ext cx="50534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solidFill>
                  <a:srgbClr val="7030A0"/>
                </a:solidFill>
              </a:rPr>
              <a:t>A szerző mező alatt a megtalált művek darabszámát is megmutatjuk mindkét rendszerben és az egyezéseket is.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F7554BF0-EFDC-4FCB-8D1C-CF7E4A67CB33}"/>
              </a:ext>
            </a:extLst>
          </p:cNvPr>
          <p:cNvSpPr/>
          <p:nvPr/>
        </p:nvSpPr>
        <p:spPr>
          <a:xfrm>
            <a:off x="1269876" y="2780928"/>
            <a:ext cx="2808312" cy="216024"/>
          </a:xfrm>
          <a:prstGeom prst="rect">
            <a:avLst/>
          </a:prstGeom>
          <a:solidFill>
            <a:srgbClr val="7030A0">
              <a:alpha val="40000"/>
            </a:srgb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155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FEEA44-A3E8-43DD-8668-FF9A754C2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Részcím egyezőség vizsgálata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F817A8-F5DC-484E-AAB1-6DBDA4480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7308" y="1701800"/>
            <a:ext cx="9009551" cy="4470400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Lehetőség van csak az első megadott számú karakter egyezésének keresésére is, például: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BA02F233-AB63-42E8-9012-B2660DB283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66805" y="2636912"/>
            <a:ext cx="8207858" cy="3664903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520DFC66-EFE7-4572-A2AD-6AB6D4FD62C4}"/>
              </a:ext>
            </a:extLst>
          </p:cNvPr>
          <p:cNvSpPr/>
          <p:nvPr/>
        </p:nvSpPr>
        <p:spPr>
          <a:xfrm>
            <a:off x="3574132" y="4005064"/>
            <a:ext cx="7128792" cy="216024"/>
          </a:xfrm>
          <a:prstGeom prst="rect">
            <a:avLst/>
          </a:prstGeom>
          <a:solidFill>
            <a:srgbClr val="7030A0">
              <a:alpha val="40000"/>
            </a:srgb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5F4A9757-3F3E-413F-8DBE-CA9D331A7372}"/>
              </a:ext>
            </a:extLst>
          </p:cNvPr>
          <p:cNvSpPr/>
          <p:nvPr/>
        </p:nvSpPr>
        <p:spPr>
          <a:xfrm>
            <a:off x="3574132" y="4581128"/>
            <a:ext cx="7128792" cy="216024"/>
          </a:xfrm>
          <a:prstGeom prst="rect">
            <a:avLst/>
          </a:prstGeom>
          <a:solidFill>
            <a:srgbClr val="7030A0">
              <a:alpha val="40000"/>
            </a:srgb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ADF23B44-9F35-435C-8BC6-CA2947AB4C14}"/>
              </a:ext>
            </a:extLst>
          </p:cNvPr>
          <p:cNvSpPr/>
          <p:nvPr/>
        </p:nvSpPr>
        <p:spPr>
          <a:xfrm>
            <a:off x="7030516" y="3212976"/>
            <a:ext cx="864096" cy="216024"/>
          </a:xfrm>
          <a:prstGeom prst="rect">
            <a:avLst/>
          </a:prstGeom>
          <a:solidFill>
            <a:srgbClr val="7030A0">
              <a:alpha val="40000"/>
            </a:srgb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840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AA0DA2-C084-4180-9A1D-D1716CD7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Túl hosszú karaktersorozat egyezésének vizsgálata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667B929-90AD-4337-AC3A-8308C5E46D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Ha a címnél hosszabb karakterszámot adnak a programnak az egyezőség keresésére, akkor a teljes címre keres.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D3D19894-F233-44EA-B6DC-261CB6CFE8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7613" y="2206195"/>
            <a:ext cx="4976812" cy="3461609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62C0562B-3DAA-43D0-ACF6-A2C284B05F3A}"/>
              </a:ext>
            </a:extLst>
          </p:cNvPr>
          <p:cNvSpPr/>
          <p:nvPr/>
        </p:nvSpPr>
        <p:spPr>
          <a:xfrm>
            <a:off x="9982844" y="2780928"/>
            <a:ext cx="936104" cy="216024"/>
          </a:xfrm>
          <a:prstGeom prst="rect">
            <a:avLst/>
          </a:prstGeom>
          <a:solidFill>
            <a:srgbClr val="7030A0">
              <a:alpha val="40000"/>
            </a:srgb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957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C6C8C9-8BC4-405C-B8F8-DE93CC130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Késleltetés beállítás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930462-0DC3-41CC-B8BA-4A2FB9CF0C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err="1"/>
              <a:t>Webscraping</a:t>
            </a:r>
            <a:r>
              <a:rPr lang="hu-HU" dirty="0"/>
              <a:t> technológia használatakor a hálózat/internet, szerver, </a:t>
            </a:r>
            <a:r>
              <a:rPr lang="hu-HU" dirty="0" err="1"/>
              <a:t>stb</a:t>
            </a:r>
            <a:r>
              <a:rPr lang="hu-HU" dirty="0"/>
              <a:t> terheltsége befolyásolja, hogy a megadott válaszidőn belül kapunk-e eredményt. Mivel ez több tényezőtől függ, így felhasználó által módosítható a késleltetés, hogy nagyobb terhelés esetén is megvárjuk a választ.</a:t>
            </a:r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CC96BA58-96D8-47A0-A754-1F595CACE2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7613" y="2097049"/>
            <a:ext cx="4976812" cy="3679902"/>
          </a:xfrm>
          <a:prstGeom prst="rect">
            <a:avLst/>
          </a:prstGeom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9CD1A120-F3AD-4FE7-A17D-F842DDA70E13}"/>
              </a:ext>
            </a:extLst>
          </p:cNvPr>
          <p:cNvSpPr/>
          <p:nvPr/>
        </p:nvSpPr>
        <p:spPr>
          <a:xfrm>
            <a:off x="10270876" y="2492896"/>
            <a:ext cx="936104" cy="216024"/>
          </a:xfrm>
          <a:prstGeom prst="rect">
            <a:avLst/>
          </a:prstGeom>
          <a:solidFill>
            <a:srgbClr val="7030A0">
              <a:alpha val="40000"/>
            </a:srgb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355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3DC08C8-464B-4FA2-8D05-461857C59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</p:spPr>
        <p:txBody>
          <a:bodyPr/>
          <a:lstStyle/>
          <a:p>
            <a:r>
              <a:rPr lang="hu-HU" dirty="0"/>
              <a:t>Hibakezelés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C3D6E1F-0588-4E0D-97EF-DC827B415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/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Hiba esetén hibaspecifikus hibaüzenetet jelenítünk meg, a hatékonyabb hibajavítás érdekében.</a:t>
            </a:r>
            <a:endParaRPr lang="en-US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2BFFE19-525F-4ADE-A30C-CFD3C53C9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559" y="2338105"/>
            <a:ext cx="4977104" cy="31977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6235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A34BA0-FDA6-4EA0-B475-47A8D547D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Alapértelmezett megjelenítésnél több találat kezelése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05D33AB-225F-47D4-B5A4-D41EF0CE3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7309" y="2852936"/>
            <a:ext cx="4977104" cy="3319264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MTMT alapértelmezetten csak 20 művet jelenít meg. A több művet kiadott szerzők esetén, a többi találatot is külön le kell kérnünk.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A5F281E3-27C6-485E-87AC-9AD5C3326A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7613" y="2089235"/>
            <a:ext cx="4976812" cy="369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8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C0F978-FF1B-4DA8-ADFA-8274AF4B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Több azonos nevű szerző kezelése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F23ECFD-1511-41A3-8AEC-0DFCC121C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3336" y="4722230"/>
            <a:ext cx="5631393" cy="15678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dirty="0"/>
              <a:t>MTMT keresője ha több szerzőt talál, akkor erre szolgáló figyelmeztető üzenet jelenik meg, majd az első szerző műveire keresünk. Egy új kereséssel a szerző pontosítható.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916E3CBD-FAFE-4915-8815-9686A1812C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8935" y="2924944"/>
            <a:ext cx="4976812" cy="3358862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F7E06BC6-7D72-43B8-9EF8-F4E6CA301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93" y="1725047"/>
            <a:ext cx="5631393" cy="287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9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Feladatkiírás</a:t>
            </a:r>
          </a:p>
        </p:txBody>
      </p:sp>
      <p:sp>
        <p:nvSpPr>
          <p:cNvPr id="14" name="Tartalom helye 13"/>
          <p:cNvSpPr>
            <a:spLocks noGrp="1"/>
          </p:cNvSpPr>
          <p:nvPr>
            <p:ph idx="1"/>
          </p:nvPr>
        </p:nvSpPr>
        <p:spPr>
          <a:xfrm>
            <a:off x="1117309" y="1916832"/>
            <a:ext cx="10157354" cy="4255368"/>
          </a:xfrm>
        </p:spPr>
        <p:txBody>
          <a:bodyPr rtlCol="0"/>
          <a:lstStyle/>
          <a:p>
            <a:pPr marL="0" indent="0" algn="just">
              <a:buNone/>
            </a:pPr>
            <a:r>
              <a:rPr lang="hu-HU" dirty="0"/>
              <a:t>MTMT publikációs lista Google </a:t>
            </a:r>
            <a:r>
              <a:rPr lang="hu-HU" dirty="0" err="1"/>
              <a:t>Scholar</a:t>
            </a:r>
            <a:r>
              <a:rPr lang="hu-HU" dirty="0"/>
              <a:t> alapján történő manuális szinkronizációja időigényes feladat. A feladat egy olyan </a:t>
            </a:r>
            <a:r>
              <a:rPr lang="hu-HU" dirty="0" err="1"/>
              <a:t>framework</a:t>
            </a:r>
            <a:r>
              <a:rPr lang="hu-HU" dirty="0"/>
              <a:t> készítése, ami lehetővé teszi ennek automatizálását (adatok kigyűjtése, adatok összehasonlítása) és ellenőrzését egy felhasználóbarát felhasználói felület segítségével. A listák közötti különbségek rögzítése nem, csak azok felfedezése tartozik a feladatok közé.</a:t>
            </a:r>
          </a:p>
          <a:p>
            <a:pPr marL="0" indent="0" rtl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8A7884-8B4B-4E70-8461-BE3A61A8A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Szerzőre keresés területtel együtt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C36CDF2-8F05-43E2-B1B6-58092FEA3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7309" y="2132856"/>
            <a:ext cx="4977104" cy="2088232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MTMT a kutatási területet a szerző mögött zárójelben jeleníti meg. Ezt a részt Google </a:t>
            </a:r>
            <a:r>
              <a:rPr lang="hu-HU" dirty="0" err="1"/>
              <a:t>Scholar</a:t>
            </a:r>
            <a:r>
              <a:rPr lang="hu-HU" dirty="0"/>
              <a:t> esetén nem szabad figyelembe vennünk.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A0C5285F-74A9-4FFE-A762-D582C8C52B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70475" y="2060848"/>
            <a:ext cx="4604187" cy="3404380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846E5C99-1774-4F36-80FB-5847672FF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308" y="4068011"/>
            <a:ext cx="3476063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49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93812" y="1628800"/>
            <a:ext cx="7008574" cy="1930400"/>
          </a:xfrm>
        </p:spPr>
        <p:txBody>
          <a:bodyPr rtlCol="0"/>
          <a:lstStyle/>
          <a:p>
            <a:pPr rtl="0"/>
            <a:r>
              <a:rPr lang="hu-HU" dirty="0"/>
              <a:t>Köszönjük a figyelmet!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65820" y="4580706"/>
            <a:ext cx="7008574" cy="1296987"/>
          </a:xfrm>
        </p:spPr>
        <p:txBody>
          <a:bodyPr rtlCol="0">
            <a:normAutofit/>
          </a:bodyPr>
          <a:lstStyle/>
          <a:p>
            <a:pPr rtl="0"/>
            <a:r>
              <a:rPr lang="hu-HU" sz="2400" dirty="0"/>
              <a:t>A felmerülő kérdésekre szívesen válaszolunk!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E5246C0-50CF-4F15-A99B-ED08EDB2D03E}"/>
              </a:ext>
            </a:extLst>
          </p:cNvPr>
          <p:cNvSpPr txBox="1"/>
          <p:nvPr/>
        </p:nvSpPr>
        <p:spPr>
          <a:xfrm>
            <a:off x="765820" y="3501008"/>
            <a:ext cx="576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Köszönjük Szekér Szabolcs témavezetőnknek a támogatását!</a:t>
            </a:r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17018" y="188640"/>
            <a:ext cx="10157354" cy="760512"/>
          </a:xfrm>
        </p:spPr>
        <p:txBody>
          <a:bodyPr rtlCol="0"/>
          <a:lstStyle/>
          <a:p>
            <a:pPr rtl="0"/>
            <a:r>
              <a:rPr lang="hu-HU" dirty="0"/>
              <a:t>Feladatrészek felosztása</a:t>
            </a:r>
          </a:p>
        </p:txBody>
      </p:sp>
      <p:graphicFrame>
        <p:nvGraphicFramePr>
          <p:cNvPr id="4" name="Tartalom helye 3" descr="Függőleges listajeles lista" title="SmartAr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77257778"/>
              </p:ext>
            </p:extLst>
          </p:nvPr>
        </p:nvGraphicFramePr>
        <p:xfrm>
          <a:off x="1117599" y="1268760"/>
          <a:ext cx="10157063" cy="4903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758DE3-2DCE-4B3F-9462-45C652C0C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MTMT és Google </a:t>
            </a:r>
            <a:r>
              <a:rPr lang="hu-HU" dirty="0" err="1"/>
              <a:t>Scholar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DD0F9AB-667B-4C00-A346-178518225E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u-HU" dirty="0"/>
              <a:t>A </a:t>
            </a:r>
            <a:r>
              <a:rPr lang="hu-HU" b="1" dirty="0"/>
              <a:t>Magyar Tudományos Művek Tára (MTMT)</a:t>
            </a:r>
            <a:r>
              <a:rPr lang="hu-HU" dirty="0"/>
              <a:t> egy sok célra hasznosítható nemzeti bibliográfiai adatbázis Magyarországon. A Magyar Tudományos Akadémia Elnökségének határozata alapján 2009. július 1-jével kezdte meg működését a </a:t>
            </a:r>
            <a:r>
              <a:rPr lang="hu-HU" i="1" dirty="0"/>
              <a:t>hazai tudományos kutatás</a:t>
            </a:r>
            <a:r>
              <a:rPr lang="hu-HU" dirty="0"/>
              <a:t> eredményeinek hiteles </a:t>
            </a:r>
            <a:r>
              <a:rPr lang="hu-HU" i="1" dirty="0"/>
              <a:t>nyilvántartására</a:t>
            </a:r>
            <a:r>
              <a:rPr lang="hu-HU" dirty="0"/>
              <a:t> és bemutatására létrehozott MTMT. </a:t>
            </a:r>
          </a:p>
          <a:p>
            <a:pPr marL="0" indent="0">
              <a:buNone/>
            </a:pPr>
            <a:r>
              <a:rPr lang="hu-HU" dirty="0">
                <a:hlinkClick r:id="rId2"/>
              </a:rPr>
              <a:t>www.mtmt.hu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CA32C23-6C4E-47A1-98C1-15690A4AC2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u-HU" dirty="0"/>
              <a:t>A </a:t>
            </a:r>
            <a:r>
              <a:rPr lang="hu-HU" b="1" dirty="0"/>
              <a:t>Google Tudós </a:t>
            </a:r>
            <a:r>
              <a:rPr lang="hu-HU" dirty="0"/>
              <a:t>(eredetileg </a:t>
            </a:r>
            <a:r>
              <a:rPr lang="hu-HU" i="1" dirty="0"/>
              <a:t>Google </a:t>
            </a:r>
            <a:r>
              <a:rPr lang="hu-HU" i="1" dirty="0" err="1"/>
              <a:t>Scholar</a:t>
            </a:r>
            <a:r>
              <a:rPr lang="hu-HU" dirty="0"/>
              <a:t>) a Google tudományos keresője, amely különféle témájú és formájú tudományos publikációk között keres. 2004. november 18-án indult, mára szinte minden online elérhető referált folyóiratban keres. </a:t>
            </a:r>
          </a:p>
          <a:p>
            <a:pPr marL="0" indent="0">
              <a:buNone/>
            </a:pPr>
            <a:r>
              <a:rPr lang="hu-HU" dirty="0">
                <a:hlinkClick r:id="rId3"/>
              </a:rPr>
              <a:t>https://scholar.google.com/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A8D972F-8A8F-4775-9D07-8C2E22598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204" y="5661248"/>
            <a:ext cx="1800225" cy="866775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7EA5236D-9233-4973-82AE-530C24E81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4452" y="5367211"/>
            <a:ext cx="2884959" cy="116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22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2505436-7ED9-44F0-B8FA-DD396899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</p:spPr>
        <p:txBody>
          <a:bodyPr/>
          <a:lstStyle/>
          <a:p>
            <a:r>
              <a:rPr lang="hu-HU" dirty="0"/>
              <a:t>MTMT kereső</a:t>
            </a:r>
            <a:endParaRPr lang="en-US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019FD0B-71CC-4423-A28B-7D409EC5B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09" y="2101693"/>
            <a:ext cx="4977104" cy="3670613"/>
          </a:xfrm>
          <a:prstGeom prst="rect">
            <a:avLst/>
          </a:prstGeom>
          <a:noFill/>
        </p:spPr>
      </p:pic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69881464-EF19-4CF4-9EFB-22AFCE2BA1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97613" y="2683442"/>
            <a:ext cx="4976812" cy="2507115"/>
          </a:xfrm>
          <a:prstGeom prst="rect">
            <a:avLst/>
          </a:prstGeom>
        </p:spPr>
      </p:pic>
      <p:sp>
        <p:nvSpPr>
          <p:cNvPr id="2" name="Téglalap 1">
            <a:extLst>
              <a:ext uri="{FF2B5EF4-FFF2-40B4-BE49-F238E27FC236}">
                <a16:creationId xmlns:a16="http://schemas.microsoft.com/office/drawing/2014/main" id="{F20269D5-37F1-4988-839F-797131C77364}"/>
              </a:ext>
            </a:extLst>
          </p:cNvPr>
          <p:cNvSpPr/>
          <p:nvPr/>
        </p:nvSpPr>
        <p:spPr>
          <a:xfrm>
            <a:off x="1053852" y="5940460"/>
            <a:ext cx="6316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/>
              <a:t>Már a kezdőlapon szerzőre is kereshetünk</a:t>
            </a:r>
          </a:p>
        </p:txBody>
      </p:sp>
    </p:spTree>
    <p:extLst>
      <p:ext uri="{BB962C8B-B14F-4D97-AF65-F5344CB8AC3E}">
        <p14:creationId xmlns:p14="http://schemas.microsoft.com/office/powerpoint/2010/main" val="350052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205C21-9814-4DB1-823B-00DC97962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MTMT kereső - találati lista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5A9C775-1253-48B7-B1F2-E7524C345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3140968"/>
            <a:ext cx="2672847" cy="3031232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Megtalált művek listája a kapcsolódó adatokkal: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334F197-8077-4464-8DA8-A17239AA0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590" y="1608564"/>
            <a:ext cx="6989073" cy="469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15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567B0B9-26FE-4D91-9147-5309A05A8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</p:spPr>
        <p:txBody>
          <a:bodyPr/>
          <a:lstStyle/>
          <a:p>
            <a:r>
              <a:rPr lang="hu-HU" dirty="0"/>
              <a:t>Google </a:t>
            </a:r>
            <a:r>
              <a:rPr lang="hu-HU" dirty="0" err="1"/>
              <a:t>Scholar</a:t>
            </a:r>
            <a:r>
              <a:rPr lang="hu-HU" dirty="0"/>
              <a:t> kereső - találati lista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F288350-D07F-4707-9A0B-00DCB14AC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7309" y="2780928"/>
            <a:ext cx="4977104" cy="3391272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Ugyanazon szerzőre keresve – találati lista Google </a:t>
            </a:r>
            <a:r>
              <a:rPr lang="hu-HU" dirty="0" err="1"/>
              <a:t>Scholar-on</a:t>
            </a:r>
            <a:r>
              <a:rPr lang="hu-HU" dirty="0"/>
              <a:t>:</a:t>
            </a:r>
            <a:endParaRPr lang="en-US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CAD1A1E-DF11-4F8D-9371-EEDF3D677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926" y="1701800"/>
            <a:ext cx="4872370" cy="4470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61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8B37F7-AF71-4E3A-9014-43ED8EC5D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32520"/>
          </a:xfrm>
        </p:spPr>
        <p:txBody>
          <a:bodyPr/>
          <a:lstStyle/>
          <a:p>
            <a:r>
              <a:rPr lang="hu-HU" dirty="0"/>
              <a:t>Technológiák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D784251-DECE-4CDB-8B3F-E6EAC0A02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701800"/>
            <a:ext cx="6345256" cy="2591296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API használata</a:t>
            </a:r>
          </a:p>
          <a:p>
            <a:pPr lvl="1"/>
            <a:r>
              <a:rPr lang="hu-HU" dirty="0"/>
              <a:t>MTMT-</a:t>
            </a:r>
            <a:r>
              <a:rPr lang="hu-HU" dirty="0" err="1"/>
              <a:t>hez</a:t>
            </a:r>
            <a:r>
              <a:rPr lang="hu-HU" dirty="0"/>
              <a:t> nincs</a:t>
            </a:r>
          </a:p>
          <a:p>
            <a:pPr lvl="1"/>
            <a:r>
              <a:rPr lang="hu-HU" dirty="0"/>
              <a:t>Google </a:t>
            </a:r>
            <a:r>
              <a:rPr lang="hu-HU" dirty="0" err="1"/>
              <a:t>Scholar</a:t>
            </a:r>
            <a:r>
              <a:rPr lang="hu-HU" dirty="0"/>
              <a:t>-hoz Google nem biztosít (más szolgáltatók igen)</a:t>
            </a:r>
          </a:p>
          <a:p>
            <a:r>
              <a:rPr lang="hu-HU" dirty="0" err="1"/>
              <a:t>Webscraping</a:t>
            </a:r>
            <a:endParaRPr lang="hu-HU" dirty="0"/>
          </a:p>
          <a:p>
            <a:pPr lvl="1"/>
            <a:r>
              <a:rPr lang="hu-HU" dirty="0"/>
              <a:t>MTMT-nél nincs más lehetőség</a:t>
            </a:r>
          </a:p>
        </p:txBody>
      </p:sp>
      <p:pic>
        <p:nvPicPr>
          <p:cNvPr id="4" name="Kép 3" descr="Basic communication">
            <a:extLst>
              <a:ext uri="{FF2B5EF4-FFF2-40B4-BE49-F238E27FC236}">
                <a16:creationId xmlns:a16="http://schemas.microsoft.com/office/drawing/2014/main" id="{A70441CD-CB46-4A21-B071-636115D8810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548" y="4015372"/>
            <a:ext cx="3043207" cy="2281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6046B91A-9B9D-4320-ABC2-F79E1570C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548" y="1696526"/>
            <a:ext cx="3187224" cy="173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6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D1E8785-BD43-45C5-A5D5-CE08E52AF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007120"/>
          </a:xfrm>
        </p:spPr>
        <p:txBody>
          <a:bodyPr/>
          <a:lstStyle/>
          <a:p>
            <a:r>
              <a:rPr lang="hu-HU" dirty="0" err="1"/>
              <a:t>Publish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Perish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36EDF52-7B93-42FC-8188-C78262B2E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8901" y="1268760"/>
            <a:ext cx="8649511" cy="10071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/>
              <a:t>Hasonló, már elérhető megoldás:</a:t>
            </a:r>
          </a:p>
          <a:p>
            <a:pPr marL="0" indent="0">
              <a:buNone/>
            </a:pPr>
            <a:r>
              <a:rPr lang="hu-HU" dirty="0"/>
              <a:t>(kizárólag Google </a:t>
            </a:r>
            <a:r>
              <a:rPr lang="hu-HU" dirty="0" err="1"/>
              <a:t>Scholar</a:t>
            </a:r>
            <a:r>
              <a:rPr lang="hu-HU" dirty="0"/>
              <a:t>-ban keres)</a:t>
            </a:r>
            <a:endParaRPr lang="en-US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DEC9394F-2301-4676-934B-FD741EA09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900" y="2428388"/>
            <a:ext cx="10050415" cy="384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55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önyvek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2000_TF02787940_TF02787940.potx" id="{B68210BC-6D90-4931-9A79-431CF5D316B4}" vid="{C6FF3AFF-6251-4176-AEA2-2ABE4BE2359F}"/>
    </a:ext>
  </a:extLst>
</a:theme>
</file>

<file path=ppt/theme/theme2.xml><?xml version="1.0" encoding="utf-8"?>
<a:theme xmlns:a="http://schemas.openxmlformats.org/drawingml/2006/main" name="Office-téma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301D382-32B0-43EE-932C-28906AF37617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698</Words>
  <Application>Microsoft Office PowerPoint</Application>
  <PresentationFormat>Egyéni</PresentationFormat>
  <Paragraphs>90</Paragraphs>
  <Slides>21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Symbol</vt:lpstr>
      <vt:lpstr>Könyvek 16x9</vt:lpstr>
      <vt:lpstr>Publikációs listák szinkronizálása  Témavezető: Szekér Szabolcs  2021.05.15</vt:lpstr>
      <vt:lpstr>Feladatkiírás</vt:lpstr>
      <vt:lpstr>Feladatrészek felosztása</vt:lpstr>
      <vt:lpstr>MTMT és Google Scholar</vt:lpstr>
      <vt:lpstr>MTMT kereső</vt:lpstr>
      <vt:lpstr>MTMT kereső - találati lista</vt:lpstr>
      <vt:lpstr>Google Scholar kereső - találati lista</vt:lpstr>
      <vt:lpstr>Technológiák</vt:lpstr>
      <vt:lpstr>Publish or Perish</vt:lpstr>
      <vt:lpstr>API-ok kiértékelése Google Scholarhoz</vt:lpstr>
      <vt:lpstr>Scholarly – Python RestAPI</vt:lpstr>
      <vt:lpstr>Program működése</vt:lpstr>
      <vt:lpstr>Teljes cím egyezőség keresés</vt:lpstr>
      <vt:lpstr>Részcím egyezőség vizsgálata</vt:lpstr>
      <vt:lpstr>Túl hosszú karaktersorozat egyezésének vizsgálata</vt:lpstr>
      <vt:lpstr>Késleltetés beállítás</vt:lpstr>
      <vt:lpstr>Hibakezelés</vt:lpstr>
      <vt:lpstr>Alapértelmezett megjelenítésnél több találat kezelése</vt:lpstr>
      <vt:lpstr>Több azonos nevű szerző kezelése</vt:lpstr>
      <vt:lpstr>Szerzőre keresés területtel együtt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Publikációs listák szinkronizálása  Témavezető: Szekér Szabolcs </dc:title>
  <dc:creator>Miklós</dc:creator>
  <cp:lastModifiedBy>Miklós Pataki</cp:lastModifiedBy>
  <cp:revision>54</cp:revision>
  <dcterms:created xsi:type="dcterms:W3CDTF">2021-03-24T12:12:28Z</dcterms:created>
  <dcterms:modified xsi:type="dcterms:W3CDTF">2021-05-12T14:23:32Z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77c177-921f-4c67-aad2-9844fb8189cd_Enabled">
    <vt:lpwstr>true</vt:lpwstr>
  </property>
  <property fmtid="{D5CDD505-2E9C-101B-9397-08002B2CF9AE}" pid="3" name="MSIP_Label_dd77c177-921f-4c67-aad2-9844fb8189cd_SetDate">
    <vt:lpwstr>2021-05-12T14:23:32Z</vt:lpwstr>
  </property>
  <property fmtid="{D5CDD505-2E9C-101B-9397-08002B2CF9AE}" pid="4" name="MSIP_Label_dd77c177-921f-4c67-aad2-9844fb8189cd_Method">
    <vt:lpwstr>Standard</vt:lpwstr>
  </property>
  <property fmtid="{D5CDD505-2E9C-101B-9397-08002B2CF9AE}" pid="5" name="MSIP_Label_dd77c177-921f-4c67-aad2-9844fb8189cd_Name">
    <vt:lpwstr>dd77c177-921f-4c67-aad2-9844fb8189cd</vt:lpwstr>
  </property>
  <property fmtid="{D5CDD505-2E9C-101B-9397-08002B2CF9AE}" pid="6" name="MSIP_Label_dd77c177-921f-4c67-aad2-9844fb8189cd_SiteId">
    <vt:lpwstr>21f195bc-13e5-4339-82ea-ef8b8ecdd0a9</vt:lpwstr>
  </property>
  <property fmtid="{D5CDD505-2E9C-101B-9397-08002B2CF9AE}" pid="7" name="MSIP_Label_dd77c177-921f-4c67-aad2-9844fb8189cd_ActionId">
    <vt:lpwstr>53f184ee-392e-4c2b-b89f-b8c86a2be924</vt:lpwstr>
  </property>
  <property fmtid="{D5CDD505-2E9C-101B-9397-08002B2CF9AE}" pid="8" name="MSIP_Label_dd77c177-921f-4c67-aad2-9844fb8189cd_ContentBits">
    <vt:lpwstr>2</vt:lpwstr>
  </property>
</Properties>
</file>