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4" r:id="rId3"/>
    <p:sldId id="256" r:id="rId5"/>
    <p:sldId id="257" r:id="rId6"/>
    <p:sldId id="258" r:id="rId7"/>
    <p:sldId id="259" r:id="rId8"/>
    <p:sldId id="260" r:id="rId9"/>
    <p:sldId id="261" r:id="rId10"/>
    <p:sldId id="262" r:id="rId11"/>
    <p:sldId id="263"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963077-C9F9-44C9-9F4B-5E8F3CCCA803}"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520" y="7494270"/>
            <a:ext cx="3413760" cy="571500"/>
          </a:xfrm>
        </p:spPr>
        <p:txBody>
          <a:bodyPr/>
          <a:p>
            <a:fld id="{428DC037-B719-49A6-A669-129F1E4FEA42}" type="datetimeFigureOut">
              <a:rPr lang="en-IN" smtClean="0"/>
            </a:fld>
            <a:endParaRPr lang="en-IN"/>
          </a:p>
        </p:txBody>
      </p:sp>
      <p:sp>
        <p:nvSpPr>
          <p:cNvPr id="3" name="Footer Placeholder 2"/>
          <p:cNvSpPr>
            <a:spLocks noGrp="1"/>
          </p:cNvSpPr>
          <p:nvPr>
            <p:ph type="ftr" sz="quarter" idx="11"/>
          </p:nvPr>
        </p:nvSpPr>
        <p:spPr>
          <a:xfrm>
            <a:off x="4998720" y="7494270"/>
            <a:ext cx="4632960" cy="571500"/>
          </a:xfrm>
        </p:spPr>
        <p:txBody>
          <a:bodyPr/>
          <a:p>
            <a:endParaRPr lang="en-IN"/>
          </a:p>
        </p:txBody>
      </p:sp>
      <p:sp>
        <p:nvSpPr>
          <p:cNvPr id="4" name="Slide Number Placeholder 3"/>
          <p:cNvSpPr>
            <a:spLocks noGrp="1"/>
          </p:cNvSpPr>
          <p:nvPr>
            <p:ph type="sldNum" sz="quarter" idx="12"/>
          </p:nvPr>
        </p:nvSpPr>
        <p:spPr>
          <a:xfrm>
            <a:off x="10485120" y="7494270"/>
            <a:ext cx="3413760" cy="571500"/>
          </a:xfrm>
        </p:spPr>
        <p:txBody>
          <a:bodyPr/>
          <a:p>
            <a:fld id="{EEDE68B5-3221-4A1E-AED2-4F9C6C1022E7}"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5333" y="615484"/>
            <a:ext cx="1152144" cy="1152144"/>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95971" y="615484"/>
            <a:ext cx="1161288" cy="1161288"/>
          </a:xfrm>
          <a:prstGeom prst="rect">
            <a:avLst/>
          </a:prstGeom>
          <a:noFill/>
        </p:spPr>
      </p:pic>
      <p:sp>
        <p:nvSpPr>
          <p:cNvPr id="9" name="TextBox 8"/>
          <p:cNvSpPr txBox="1"/>
          <p:nvPr/>
        </p:nvSpPr>
        <p:spPr>
          <a:xfrm>
            <a:off x="3769506" y="816540"/>
            <a:ext cx="7317065" cy="1340485"/>
          </a:xfrm>
          <a:prstGeom prst="rect">
            <a:avLst/>
          </a:prstGeom>
          <a:noFill/>
        </p:spPr>
        <p:txBody>
          <a:bodyPr wrap="square">
            <a:spAutoFit/>
          </a:bodyPr>
          <a:lstStyle/>
          <a:p>
            <a:pPr algn="ctr">
              <a:lnSpc>
                <a:spcPct val="115000"/>
              </a:lnSpc>
              <a:spcAft>
                <a:spcPts val="800"/>
              </a:spcAft>
            </a:pPr>
            <a:r>
              <a:rPr lang="en-IN" sz="2160" b="1" kern="100" dirty="0">
                <a:effectLst/>
                <a:latin typeface="Times New Roman" panose="02020603050405020304" pitchFamily="18" charset="0"/>
                <a:ea typeface="Calibri" panose="020F0502020204030204" charset="0"/>
                <a:cs typeface="Times New Roman" panose="02020603050405020304" pitchFamily="18" charset="0"/>
              </a:rPr>
              <a:t>SAVEETHA SCHOOL OF ENGINEERING</a:t>
            </a:r>
            <a:endParaRPr lang="en-IN" sz="1320" kern="100" dirty="0">
              <a:effectLst/>
              <a:latin typeface="Calibri" panose="020F0502020204030204" charset="0"/>
              <a:ea typeface="Calibri" panose="020F0502020204030204" charset="0"/>
              <a:cs typeface="Times New Roman" panose="02020603050405020304" pitchFamily="18" charset="0"/>
            </a:endParaRPr>
          </a:p>
          <a:p>
            <a:pPr algn="ctr">
              <a:lnSpc>
                <a:spcPct val="115000"/>
              </a:lnSpc>
              <a:spcAft>
                <a:spcPts val="800"/>
              </a:spcAft>
            </a:pPr>
            <a:r>
              <a:rPr lang="en-IN" sz="2160" b="1" kern="100" dirty="0">
                <a:effectLst/>
                <a:latin typeface="Times New Roman" panose="02020603050405020304" pitchFamily="18" charset="0"/>
                <a:ea typeface="Calibri" panose="020F0502020204030204" charset="0"/>
                <a:cs typeface="Times New Roman" panose="02020603050405020304" pitchFamily="18" charset="0"/>
              </a:rPr>
              <a:t>SAVEETHA INSTITUTE OF MEDICAL AND TECHNICAL SCIENCES</a:t>
            </a:r>
            <a:endParaRPr lang="en-IN" sz="1320" kern="100" dirty="0">
              <a:effectLst/>
              <a:latin typeface="Calibri" panose="020F0502020204030204" charset="0"/>
              <a:ea typeface="Calibri" panose="020F0502020204030204" charset="0"/>
              <a:cs typeface="Times New Roman" panose="02020603050405020304" pitchFamily="18" charset="0"/>
            </a:endParaRPr>
          </a:p>
        </p:txBody>
      </p:sp>
      <p:sp>
        <p:nvSpPr>
          <p:cNvPr id="10" name="TextBox 9"/>
          <p:cNvSpPr txBox="1"/>
          <p:nvPr/>
        </p:nvSpPr>
        <p:spPr>
          <a:xfrm>
            <a:off x="1580062" y="2155124"/>
            <a:ext cx="11121757" cy="755650"/>
          </a:xfrm>
          <a:prstGeom prst="rect">
            <a:avLst/>
          </a:prstGeom>
          <a:noFill/>
        </p:spPr>
        <p:txBody>
          <a:bodyPr wrap="square" rtlCol="0">
            <a:spAutoFit/>
          </a:bodyPr>
          <a:lstStyle/>
          <a:p>
            <a:pPr algn="ctr"/>
            <a:r>
              <a:rPr lang="en-US" sz="2160" b="1" dirty="0"/>
              <a:t>COURSE CODE:</a:t>
            </a:r>
            <a:r>
              <a:rPr lang="en-IN" sz="2160" dirty="0"/>
              <a:t> </a:t>
            </a:r>
            <a:endParaRPr lang="en-IN" sz="2160" dirty="0"/>
          </a:p>
          <a:p>
            <a:r>
              <a:rPr lang="en-US" sz="2160" dirty="0"/>
              <a:t>                          CSA1672-Data warehousing and Data Mining for Web Data Mining</a:t>
            </a:r>
            <a:endParaRPr lang="en-US" sz="2160" dirty="0"/>
          </a:p>
        </p:txBody>
      </p:sp>
      <p:sp>
        <p:nvSpPr>
          <p:cNvPr id="11" name="TextBox 10"/>
          <p:cNvSpPr txBox="1"/>
          <p:nvPr/>
        </p:nvSpPr>
        <p:spPr>
          <a:xfrm>
            <a:off x="243078" y="3414522"/>
            <a:ext cx="13952220" cy="1641475"/>
          </a:xfrm>
          <a:prstGeom prst="rect">
            <a:avLst/>
          </a:prstGeom>
          <a:solidFill>
            <a:schemeClr val="bg2">
              <a:lumMod val="75000"/>
            </a:schemeClr>
          </a:solidFill>
        </p:spPr>
        <p:txBody>
          <a:bodyPr wrap="square" rtlCol="0">
            <a:spAutoFit/>
          </a:bodyPr>
          <a:lstStyle/>
          <a:p>
            <a:pPr algn="ctr"/>
            <a:r>
              <a:rPr lang="en-US" sz="3360" b="1" dirty="0"/>
              <a:t>  TOPIC</a:t>
            </a:r>
            <a:r>
              <a:rPr lang="en-US" sz="3360" dirty="0"/>
              <a:t>:</a:t>
            </a:r>
            <a:endParaRPr lang="en-US" sz="3360" dirty="0"/>
          </a:p>
          <a:p>
            <a:pPr algn="ctr"/>
            <a:r>
              <a:rPr lang="en-US" altLang="en-IN" sz="3360" dirty="0">
                <a:latin typeface="+mj-lt"/>
              </a:rPr>
              <a:t>    TEXT MINING AND NATURAL NATURAL LANGUAGE PROCESSING</a:t>
            </a:r>
            <a:endParaRPr lang="en-US" altLang="en-IN" sz="3360" dirty="0">
              <a:latin typeface="+mj-lt"/>
            </a:endParaRPr>
          </a:p>
          <a:p>
            <a:pPr algn="ctr"/>
            <a:r>
              <a:rPr lang="en-US" altLang="en-IN" sz="3360" dirty="0">
                <a:latin typeface="+mj-lt"/>
              </a:rPr>
              <a:t>USING NAIVE BAYES AND SVM</a:t>
            </a:r>
            <a:endParaRPr lang="en-US" altLang="en-IN" sz="3360" dirty="0">
              <a:latin typeface="+mj-lt"/>
            </a:endParaRPr>
          </a:p>
        </p:txBody>
      </p:sp>
      <p:sp>
        <p:nvSpPr>
          <p:cNvPr id="12" name="TextBox 11"/>
          <p:cNvSpPr txBox="1"/>
          <p:nvPr/>
        </p:nvSpPr>
        <p:spPr>
          <a:xfrm rot="10800000" flipH="1" flipV="1">
            <a:off x="411730" y="5696273"/>
            <a:ext cx="5365494" cy="423545"/>
          </a:xfrm>
          <a:prstGeom prst="rect">
            <a:avLst/>
          </a:prstGeom>
          <a:noFill/>
        </p:spPr>
        <p:txBody>
          <a:bodyPr wrap="square" rtlCol="0">
            <a:spAutoFit/>
          </a:bodyPr>
          <a:lstStyle/>
          <a:p>
            <a:r>
              <a:rPr lang="en-US" sz="2160" dirty="0"/>
              <a:t>FACULTY </a:t>
            </a:r>
            <a:r>
              <a:rPr lang="en-US" sz="2160" dirty="0" err="1"/>
              <a:t>NAME:Dr.PORKODI</a:t>
            </a:r>
            <a:endParaRPr lang="en-IN" sz="2160" dirty="0"/>
          </a:p>
        </p:txBody>
      </p:sp>
      <p:sp>
        <p:nvSpPr>
          <p:cNvPr id="13" name="TextBox 12"/>
          <p:cNvSpPr txBox="1"/>
          <p:nvPr/>
        </p:nvSpPr>
        <p:spPr>
          <a:xfrm>
            <a:off x="456073" y="6305064"/>
            <a:ext cx="3795694" cy="875665"/>
          </a:xfrm>
          <a:prstGeom prst="rect">
            <a:avLst/>
          </a:prstGeom>
          <a:noFill/>
        </p:spPr>
        <p:txBody>
          <a:bodyPr wrap="square" rtlCol="0">
            <a:spAutoFit/>
          </a:bodyPr>
          <a:lstStyle/>
          <a:p>
            <a:pPr marL="0" indent="0" algn="l">
              <a:lnSpc>
                <a:spcPts val="3060"/>
              </a:lnSpc>
              <a:buNone/>
            </a:pPr>
            <a:r>
              <a:rPr lang="en-US" altLang="en-IN" sz="2160" dirty="0"/>
              <a:t>BY P.S.S.RAM CHAND</a:t>
            </a:r>
            <a:endParaRPr lang="en-US" altLang="en-IN" sz="2160" dirty="0"/>
          </a:p>
          <a:p>
            <a:pPr marL="0" indent="0" algn="l">
              <a:lnSpc>
                <a:spcPts val="3060"/>
              </a:lnSpc>
              <a:buNone/>
            </a:pPr>
            <a:r>
              <a:rPr lang="en-US" altLang="en-IN" sz="2160" dirty="0"/>
              <a:t>REG NO::192225113</a:t>
            </a:r>
            <a:endParaRPr lang="en-US" altLang="en-IN" sz="21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s 1"/>
          <p:cNvSpPr/>
          <p:nvPr/>
        </p:nvSpPr>
        <p:spPr>
          <a:xfrm>
            <a:off x="4215130" y="2334260"/>
            <a:ext cx="5971540" cy="3046095"/>
          </a:xfrm>
          <a:prstGeom prst="rect">
            <a:avLst/>
          </a:prstGeom>
          <a:noFill/>
          <a:ln>
            <a:noFill/>
          </a:ln>
        </p:spPr>
        <p:txBody>
          <a:bodyPr wrap="none" rtlCol="0" anchor="t">
            <a:spAutoFit/>
          </a:bodyPr>
          <a:p>
            <a:pPr algn="ctr"/>
            <a:r>
              <a:rPr lang="en-US" altLang="zh-CN" sz="96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THANKYOU</a:t>
            </a:r>
            <a:endParaRPr lang="en-US" altLang="zh-CN" sz="96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altLang="zh-CN" sz="96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ALL</a:t>
            </a:r>
            <a:endParaRPr lang="en-US" altLang="zh-CN" sz="96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blipFill rotWithShape="1">
            <a:blip r:embed="rId1"/>
            <a:tile tx="0" ty="0" sx="100000" sy="100000" flip="none" algn="tl"/>
          </a:blipFill>
        </p:spPr>
      </p:sp>
      <p:pic>
        <p:nvPicPr>
          <p:cNvPr id="4" name="Image 0" descr="preencoded.png"/>
          <p:cNvPicPr>
            <a:picLocks noChangeAspect="1"/>
          </p:cNvPicPr>
          <p:nvPr/>
        </p:nvPicPr>
        <p:blipFill>
          <a:blip r:embed="rId2"/>
          <a:stretch>
            <a:fillRect/>
          </a:stretch>
        </p:blipFill>
        <p:spPr>
          <a:xfrm>
            <a:off x="9117965" y="-26670"/>
            <a:ext cx="5512435" cy="8268970"/>
          </a:xfrm>
          <a:prstGeom prst="rect">
            <a:avLst/>
          </a:prstGeom>
        </p:spPr>
      </p:pic>
      <p:sp>
        <p:nvSpPr>
          <p:cNvPr id="5" name="Text 2"/>
          <p:cNvSpPr/>
          <p:nvPr/>
        </p:nvSpPr>
        <p:spPr>
          <a:xfrm>
            <a:off x="819983" y="644604"/>
            <a:ext cx="7504033" cy="4041458"/>
          </a:xfrm>
          <a:prstGeom prst="rect">
            <a:avLst/>
          </a:prstGeom>
          <a:noFill/>
        </p:spPr>
        <p:txBody>
          <a:bodyPr wrap="square" rtlCol="0" anchor="t"/>
          <a:lstStyle/>
          <a:p>
            <a:pPr marL="0" indent="0">
              <a:lnSpc>
                <a:spcPts val="7955"/>
              </a:lnSpc>
              <a:buNone/>
            </a:pPr>
            <a:r>
              <a:rPr lang="en-US" sz="6365" b="1" kern="0" spc="-191" dirty="0">
                <a:solidFill>
                  <a:srgbClr val="FFFFFF"/>
                </a:solidFill>
                <a:latin typeface="Inter" pitchFamily="34" charset="0"/>
                <a:ea typeface="Inter" pitchFamily="34" charset="-122"/>
                <a:cs typeface="Inter" pitchFamily="34" charset="-120"/>
              </a:rPr>
              <a:t>Introduction to Text Mining and Natural Language Processing</a:t>
            </a:r>
            <a:endParaRPr lang="en-US" sz="6365" dirty="0"/>
          </a:p>
        </p:txBody>
      </p:sp>
      <p:sp>
        <p:nvSpPr>
          <p:cNvPr id="6" name="Text 3"/>
          <p:cNvSpPr/>
          <p:nvPr/>
        </p:nvSpPr>
        <p:spPr>
          <a:xfrm>
            <a:off x="819983" y="5037415"/>
            <a:ext cx="7504033" cy="1874044"/>
          </a:xfrm>
          <a:prstGeom prst="rect">
            <a:avLst/>
          </a:prstGeom>
          <a:noFill/>
        </p:spPr>
        <p:txBody>
          <a:bodyPr wrap="square" rtlCol="0" anchor="t"/>
          <a:lstStyle/>
          <a:p>
            <a:pPr marL="0" indent="0">
              <a:lnSpc>
                <a:spcPts val="2950"/>
              </a:lnSpc>
              <a:buNone/>
            </a:pPr>
            <a:r>
              <a:rPr lang="en-US" sz="1845" kern="0" spc="-37" dirty="0">
                <a:solidFill>
                  <a:srgbClr val="E5E0DF"/>
                </a:solidFill>
                <a:latin typeface="Inter" pitchFamily="34" charset="0"/>
                <a:ea typeface="Inter" pitchFamily="34" charset="-122"/>
                <a:cs typeface="Inter" pitchFamily="34" charset="-120"/>
              </a:rPr>
              <a:t>Text mining and natural language processing (NLP) are powerful tools for extracting valuable insights from unstructured text data. These techniques enable researchers and analysts to efficiently process and understand large volumes of text, from customer reviews to social media posts.</a:t>
            </a:r>
            <a:endParaRPr lang="en-US" sz="1845" dirty="0"/>
          </a:p>
        </p:txBody>
      </p:sp>
      <p:sp>
        <p:nvSpPr>
          <p:cNvPr id="9" name="Text 5"/>
          <p:cNvSpPr/>
          <p:nvPr/>
        </p:nvSpPr>
        <p:spPr>
          <a:xfrm>
            <a:off x="5121831" y="7174944"/>
            <a:ext cx="2991207" cy="410051"/>
          </a:xfrm>
          <a:prstGeom prst="rect">
            <a:avLst/>
          </a:prstGeom>
          <a:noFill/>
        </p:spPr>
        <p:txBody>
          <a:bodyPr wrap="none" rtlCol="0" anchor="t"/>
          <a:lstStyle/>
          <a:p>
            <a:pPr marL="0" indent="0" algn="l">
              <a:lnSpc>
                <a:spcPts val="3230"/>
              </a:lnSpc>
              <a:buNone/>
            </a:pPr>
            <a:r>
              <a:rPr lang="en-US" sz="2305" b="1" kern="0" spc="-37" dirty="0">
                <a:solidFill>
                  <a:srgbClr val="E5E0DF"/>
                </a:solidFill>
                <a:latin typeface="Inter" pitchFamily="34" charset="0"/>
                <a:ea typeface="Inter" pitchFamily="34" charset="-122"/>
                <a:cs typeface="Inter" pitchFamily="34" charset="-120"/>
              </a:rPr>
              <a:t>by Patnala Ramchand</a:t>
            </a:r>
            <a:endParaRPr lang="en-US" sz="2305" b="1" kern="0" spc="-37" dirty="0">
              <a:solidFill>
                <a:srgbClr val="E5E0DF"/>
              </a:solidFill>
              <a:latin typeface="Inter" pitchFamily="34" charset="0"/>
              <a:ea typeface="Inter" pitchFamily="34" charset="-122"/>
              <a:cs typeface="Inter" pitchFamily="34" charset="-120"/>
            </a:endParaRPr>
          </a:p>
          <a:p>
            <a:pPr marL="0" indent="0" algn="l">
              <a:lnSpc>
                <a:spcPts val="3230"/>
              </a:lnSpc>
              <a:buNone/>
            </a:pPr>
            <a:r>
              <a:rPr lang="en-US" sz="2305" b="1" kern="0" spc="-37" dirty="0">
                <a:solidFill>
                  <a:srgbClr val="E5E0DF"/>
                </a:solidFill>
                <a:latin typeface="Inter" pitchFamily="34" charset="0"/>
                <a:ea typeface="Inter" pitchFamily="34" charset="-122"/>
                <a:cs typeface="Inter" pitchFamily="34" charset="-120"/>
              </a:rPr>
              <a:t>       192225113</a:t>
            </a:r>
            <a:endParaRPr lang="en-US" sz="230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blipFill rotWithShape="1">
            <a:blip r:embed="rId1"/>
            <a:tile tx="0" ty="0" sx="100000" sy="100000" flip="none" algn="tl"/>
          </a:blipFill>
        </p:spPr>
      </p:sp>
      <p:sp>
        <p:nvSpPr>
          <p:cNvPr id="4" name="Text 2"/>
          <p:cNvSpPr/>
          <p:nvPr/>
        </p:nvSpPr>
        <p:spPr>
          <a:xfrm>
            <a:off x="864037" y="1619726"/>
            <a:ext cx="12902327" cy="1543050"/>
          </a:xfrm>
          <a:prstGeom prst="rect">
            <a:avLst/>
          </a:prstGeom>
          <a:noFill/>
        </p:spPr>
        <p:txBody>
          <a:bodyPr wrap="squar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Overview of Naive Bayes and SVM Algorithms</a:t>
            </a:r>
            <a:endParaRPr lang="en-US" sz="4860" dirty="0"/>
          </a:p>
        </p:txBody>
      </p:sp>
      <p:sp>
        <p:nvSpPr>
          <p:cNvPr id="5" name="Text 3"/>
          <p:cNvSpPr/>
          <p:nvPr/>
        </p:nvSpPr>
        <p:spPr>
          <a:xfrm>
            <a:off x="864037" y="3779877"/>
            <a:ext cx="3086100" cy="385763"/>
          </a:xfrm>
          <a:prstGeom prst="rect">
            <a:avLst/>
          </a:prstGeom>
          <a:noFill/>
        </p:spPr>
        <p:txBody>
          <a:bodyPr wrap="none" rtlCol="0" anchor="t"/>
          <a:lstStyle/>
          <a:p>
            <a:pPr marL="0" indent="0">
              <a:lnSpc>
                <a:spcPts val="3040"/>
              </a:lnSpc>
              <a:buNone/>
            </a:pPr>
            <a:r>
              <a:rPr lang="en-US" sz="2430" b="1" kern="0" spc="-73" dirty="0">
                <a:solidFill>
                  <a:srgbClr val="FFFFFF"/>
                </a:solidFill>
                <a:latin typeface="Inter" pitchFamily="34" charset="0"/>
                <a:ea typeface="Inter" pitchFamily="34" charset="-122"/>
                <a:cs typeface="Inter" pitchFamily="34" charset="-120"/>
              </a:rPr>
              <a:t>Naive Bayes</a:t>
            </a:r>
            <a:endParaRPr lang="en-US" sz="2430" dirty="0"/>
          </a:p>
        </p:txBody>
      </p:sp>
      <p:sp>
        <p:nvSpPr>
          <p:cNvPr id="6" name="Text 4"/>
          <p:cNvSpPr/>
          <p:nvPr/>
        </p:nvSpPr>
        <p:spPr>
          <a:xfrm>
            <a:off x="864037" y="4412456"/>
            <a:ext cx="6150054" cy="1975247"/>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Naive Bayes is a simple and efficient probabilistic classifier that applies Bayes' theorem to make predictions. It's particularly effective for text classification tasks due to its ability to handle high-dimensional feature spaces.</a:t>
            </a:r>
            <a:endParaRPr lang="en-US" sz="1945" dirty="0"/>
          </a:p>
        </p:txBody>
      </p:sp>
      <p:sp>
        <p:nvSpPr>
          <p:cNvPr id="7" name="Text 5"/>
          <p:cNvSpPr/>
          <p:nvPr/>
        </p:nvSpPr>
        <p:spPr>
          <a:xfrm>
            <a:off x="7623929" y="3779877"/>
            <a:ext cx="4622006" cy="385763"/>
          </a:xfrm>
          <a:prstGeom prst="rect">
            <a:avLst/>
          </a:prstGeom>
          <a:noFill/>
        </p:spPr>
        <p:txBody>
          <a:bodyPr wrap="none" rtlCol="0" anchor="t"/>
          <a:lstStyle/>
          <a:p>
            <a:pPr marL="0" indent="0">
              <a:lnSpc>
                <a:spcPts val="3040"/>
              </a:lnSpc>
              <a:buNone/>
            </a:pPr>
            <a:r>
              <a:rPr lang="en-US" sz="2430" b="1" kern="0" spc="-73" dirty="0">
                <a:solidFill>
                  <a:srgbClr val="FFFFFF"/>
                </a:solidFill>
                <a:latin typeface="Inter" pitchFamily="34" charset="0"/>
                <a:ea typeface="Inter" pitchFamily="34" charset="-122"/>
                <a:cs typeface="Inter" pitchFamily="34" charset="-120"/>
              </a:rPr>
              <a:t>Support Vector Machines (SVM)</a:t>
            </a:r>
            <a:endParaRPr lang="en-US" sz="2430" dirty="0"/>
          </a:p>
        </p:txBody>
      </p:sp>
      <p:sp>
        <p:nvSpPr>
          <p:cNvPr id="8" name="Text 6"/>
          <p:cNvSpPr/>
          <p:nvPr/>
        </p:nvSpPr>
        <p:spPr>
          <a:xfrm>
            <a:off x="7623929" y="4412456"/>
            <a:ext cx="6150054" cy="1975247"/>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SVM is a powerful supervised learning algorithm that can be used for both classification and regression tasks. It finds the optimal hyperplane that maximizes the margin between classes, making it a robust choice for text mining applications.</a:t>
            </a:r>
            <a:endParaRPr lang="en-US" sz="194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blipFill rotWithShape="1">
            <a:blip r:embed="rId1"/>
            <a:tile tx="0" ty="0" sx="100000" sy="100000" flip="none" algn="tl"/>
          </a:blipFill>
        </p:spPr>
      </p:sp>
      <p:pic>
        <p:nvPicPr>
          <p:cNvPr id="4" name="Image 0" descr="preencoded.png"/>
          <p:cNvPicPr>
            <a:picLocks noChangeAspect="1"/>
          </p:cNvPicPr>
          <p:nvPr/>
        </p:nvPicPr>
        <p:blipFill>
          <a:blip r:embed="rId2"/>
          <a:stretch>
            <a:fillRect/>
          </a:stretch>
        </p:blipFill>
        <p:spPr>
          <a:xfrm>
            <a:off x="10972800" y="0"/>
            <a:ext cx="3657600" cy="8229600"/>
          </a:xfrm>
          <a:prstGeom prst="rect">
            <a:avLst/>
          </a:prstGeom>
        </p:spPr>
      </p:pic>
      <p:sp>
        <p:nvSpPr>
          <p:cNvPr id="5" name="Text 2"/>
          <p:cNvSpPr/>
          <p:nvPr/>
        </p:nvSpPr>
        <p:spPr>
          <a:xfrm>
            <a:off x="739378" y="1081921"/>
            <a:ext cx="8347472" cy="660202"/>
          </a:xfrm>
          <a:prstGeom prst="rect">
            <a:avLst/>
          </a:prstGeom>
          <a:noFill/>
        </p:spPr>
        <p:txBody>
          <a:bodyPr wrap="none" rtlCol="0" anchor="t"/>
          <a:lstStyle/>
          <a:p>
            <a:pPr marL="0" indent="0">
              <a:lnSpc>
                <a:spcPts val="5200"/>
              </a:lnSpc>
              <a:buNone/>
            </a:pPr>
            <a:r>
              <a:rPr lang="en-US" sz="4160" b="1" kern="0" spc="-125" dirty="0">
                <a:solidFill>
                  <a:srgbClr val="FFFFFF"/>
                </a:solidFill>
                <a:latin typeface="Inter" pitchFamily="34" charset="0"/>
                <a:ea typeface="Inter" pitchFamily="34" charset="-122"/>
                <a:cs typeface="Inter" pitchFamily="34" charset="-120"/>
              </a:rPr>
              <a:t>Text Mining using Naive Bayes in R</a:t>
            </a:r>
            <a:endParaRPr lang="en-US" sz="4160" dirty="0"/>
          </a:p>
        </p:txBody>
      </p:sp>
      <p:sp>
        <p:nvSpPr>
          <p:cNvPr id="6" name="Shape 3"/>
          <p:cNvSpPr/>
          <p:nvPr/>
        </p:nvSpPr>
        <p:spPr>
          <a:xfrm>
            <a:off x="1035129" y="2058948"/>
            <a:ext cx="42148" cy="5088731"/>
          </a:xfrm>
          <a:prstGeom prst="roundRect">
            <a:avLst>
              <a:gd name="adj" fmla="val 225580"/>
            </a:avLst>
          </a:prstGeom>
          <a:solidFill>
            <a:srgbClr val="2A1999"/>
          </a:solidFill>
        </p:spPr>
      </p:sp>
      <p:sp>
        <p:nvSpPr>
          <p:cNvPr id="7" name="Shape 4"/>
          <p:cNvSpPr/>
          <p:nvPr/>
        </p:nvSpPr>
        <p:spPr>
          <a:xfrm>
            <a:off x="1293852" y="2513171"/>
            <a:ext cx="739378" cy="42148"/>
          </a:xfrm>
          <a:prstGeom prst="roundRect">
            <a:avLst>
              <a:gd name="adj" fmla="val 225580"/>
            </a:avLst>
          </a:prstGeom>
          <a:solidFill>
            <a:srgbClr val="2A1999"/>
          </a:solidFill>
        </p:spPr>
      </p:sp>
      <p:sp>
        <p:nvSpPr>
          <p:cNvPr id="8" name="Shape 5"/>
          <p:cNvSpPr/>
          <p:nvPr/>
        </p:nvSpPr>
        <p:spPr>
          <a:xfrm>
            <a:off x="818555" y="2296597"/>
            <a:ext cx="475298" cy="475298"/>
          </a:xfrm>
          <a:prstGeom prst="roundRect">
            <a:avLst>
              <a:gd name="adj" fmla="val 20004"/>
            </a:avLst>
          </a:prstGeom>
          <a:solidFill>
            <a:srgbClr val="110080"/>
          </a:solidFill>
          <a:ln w="7620">
            <a:solidFill>
              <a:srgbClr val="2A1999"/>
            </a:solidFill>
            <a:prstDash val="solid"/>
          </a:ln>
        </p:spPr>
      </p:sp>
      <p:sp>
        <p:nvSpPr>
          <p:cNvPr id="9" name="Text 6"/>
          <p:cNvSpPr/>
          <p:nvPr/>
        </p:nvSpPr>
        <p:spPr>
          <a:xfrm>
            <a:off x="983337" y="2375773"/>
            <a:ext cx="145613" cy="316944"/>
          </a:xfrm>
          <a:prstGeom prst="rect">
            <a:avLst/>
          </a:prstGeom>
          <a:noFill/>
        </p:spPr>
        <p:txBody>
          <a:bodyPr wrap="none" rtlCol="0" anchor="t"/>
          <a:lstStyle/>
          <a:p>
            <a:pPr marL="0" indent="0" algn="ctr">
              <a:lnSpc>
                <a:spcPts val="2495"/>
              </a:lnSpc>
              <a:buNone/>
            </a:pPr>
            <a:r>
              <a:rPr lang="en-US" sz="2495" b="1" kern="0" spc="-75" dirty="0">
                <a:solidFill>
                  <a:srgbClr val="E5E0DF"/>
                </a:solidFill>
                <a:latin typeface="Inter" pitchFamily="34" charset="0"/>
                <a:ea typeface="Inter" pitchFamily="34" charset="-122"/>
                <a:cs typeface="Inter" pitchFamily="34" charset="-120"/>
              </a:rPr>
              <a:t>1</a:t>
            </a:r>
            <a:endParaRPr lang="en-US" sz="2495" dirty="0"/>
          </a:p>
        </p:txBody>
      </p:sp>
      <p:sp>
        <p:nvSpPr>
          <p:cNvPr id="10" name="Text 7"/>
          <p:cNvSpPr/>
          <p:nvPr/>
        </p:nvSpPr>
        <p:spPr>
          <a:xfrm>
            <a:off x="2218253" y="2270165"/>
            <a:ext cx="2640925" cy="330041"/>
          </a:xfrm>
          <a:prstGeom prst="rect">
            <a:avLst/>
          </a:prstGeom>
          <a:noFill/>
        </p:spPr>
        <p:txBody>
          <a:bodyPr wrap="none" rtlCol="0" anchor="t"/>
          <a:lstStyle/>
          <a:p>
            <a:pPr marL="0" indent="0" algn="l">
              <a:lnSpc>
                <a:spcPts val="2600"/>
              </a:lnSpc>
              <a:buNone/>
            </a:pPr>
            <a:r>
              <a:rPr lang="en-US" sz="2080" b="1" kern="0" spc="-62" dirty="0">
                <a:solidFill>
                  <a:srgbClr val="E5E0DF"/>
                </a:solidFill>
                <a:latin typeface="Inter" pitchFamily="34" charset="0"/>
                <a:ea typeface="Inter" pitchFamily="34" charset="-122"/>
                <a:cs typeface="Inter" pitchFamily="34" charset="-120"/>
              </a:rPr>
              <a:t>Data Preprocessing</a:t>
            </a:r>
            <a:endParaRPr lang="en-US" sz="2080" dirty="0"/>
          </a:p>
        </p:txBody>
      </p:sp>
      <p:sp>
        <p:nvSpPr>
          <p:cNvPr id="11" name="Text 8"/>
          <p:cNvSpPr/>
          <p:nvPr/>
        </p:nvSpPr>
        <p:spPr>
          <a:xfrm>
            <a:off x="2218253" y="2726888"/>
            <a:ext cx="8015168" cy="676275"/>
          </a:xfrm>
          <a:prstGeom prst="rect">
            <a:avLst/>
          </a:prstGeom>
          <a:noFill/>
        </p:spPr>
        <p:txBody>
          <a:bodyPr wrap="square" rtlCol="0" anchor="t"/>
          <a:lstStyle/>
          <a:p>
            <a:pPr marL="0" indent="0" algn="l">
              <a:lnSpc>
                <a:spcPts val="2660"/>
              </a:lnSpc>
              <a:buNone/>
            </a:pPr>
            <a:r>
              <a:rPr lang="en-US" sz="1665" kern="0" spc="-33" dirty="0">
                <a:solidFill>
                  <a:srgbClr val="E5E0DF"/>
                </a:solidFill>
                <a:latin typeface="Inter" pitchFamily="34" charset="0"/>
                <a:ea typeface="Inter" pitchFamily="34" charset="-122"/>
                <a:cs typeface="Inter" pitchFamily="34" charset="-120"/>
              </a:rPr>
              <a:t>Clean and preprocess the text data, including tokenization, stop word removal, and stemming or lemmatization.</a:t>
            </a:r>
            <a:endParaRPr lang="en-US" sz="1665" dirty="0"/>
          </a:p>
        </p:txBody>
      </p:sp>
      <p:sp>
        <p:nvSpPr>
          <p:cNvPr id="12" name="Shape 9"/>
          <p:cNvSpPr/>
          <p:nvPr/>
        </p:nvSpPr>
        <p:spPr>
          <a:xfrm>
            <a:off x="1293852" y="4279821"/>
            <a:ext cx="739378" cy="42148"/>
          </a:xfrm>
          <a:prstGeom prst="roundRect">
            <a:avLst>
              <a:gd name="adj" fmla="val 225580"/>
            </a:avLst>
          </a:prstGeom>
          <a:solidFill>
            <a:srgbClr val="2A1999"/>
          </a:solidFill>
        </p:spPr>
      </p:sp>
      <p:sp>
        <p:nvSpPr>
          <p:cNvPr id="13" name="Shape 10"/>
          <p:cNvSpPr/>
          <p:nvPr/>
        </p:nvSpPr>
        <p:spPr>
          <a:xfrm>
            <a:off x="818555" y="4063246"/>
            <a:ext cx="475298" cy="475298"/>
          </a:xfrm>
          <a:prstGeom prst="roundRect">
            <a:avLst>
              <a:gd name="adj" fmla="val 20004"/>
            </a:avLst>
          </a:prstGeom>
          <a:solidFill>
            <a:srgbClr val="110080"/>
          </a:solidFill>
          <a:ln w="7620">
            <a:solidFill>
              <a:srgbClr val="2A1999"/>
            </a:solidFill>
            <a:prstDash val="solid"/>
          </a:ln>
        </p:spPr>
      </p:sp>
      <p:sp>
        <p:nvSpPr>
          <p:cNvPr id="14" name="Text 11"/>
          <p:cNvSpPr/>
          <p:nvPr/>
        </p:nvSpPr>
        <p:spPr>
          <a:xfrm>
            <a:off x="961073" y="4142423"/>
            <a:ext cx="190143" cy="316944"/>
          </a:xfrm>
          <a:prstGeom prst="rect">
            <a:avLst/>
          </a:prstGeom>
          <a:noFill/>
        </p:spPr>
        <p:txBody>
          <a:bodyPr wrap="none" rtlCol="0" anchor="t"/>
          <a:lstStyle/>
          <a:p>
            <a:pPr marL="0" indent="0" algn="ctr">
              <a:lnSpc>
                <a:spcPts val="2495"/>
              </a:lnSpc>
              <a:buNone/>
            </a:pPr>
            <a:r>
              <a:rPr lang="en-US" sz="2495" b="1" kern="0" spc="-75" dirty="0">
                <a:solidFill>
                  <a:srgbClr val="E5E0DF"/>
                </a:solidFill>
                <a:latin typeface="Inter" pitchFamily="34" charset="0"/>
                <a:ea typeface="Inter" pitchFamily="34" charset="-122"/>
                <a:cs typeface="Inter" pitchFamily="34" charset="-120"/>
              </a:rPr>
              <a:t>2</a:t>
            </a:r>
            <a:endParaRPr lang="en-US" sz="2495" dirty="0"/>
          </a:p>
        </p:txBody>
      </p:sp>
      <p:sp>
        <p:nvSpPr>
          <p:cNvPr id="15" name="Text 12"/>
          <p:cNvSpPr/>
          <p:nvPr/>
        </p:nvSpPr>
        <p:spPr>
          <a:xfrm>
            <a:off x="2218253" y="4036814"/>
            <a:ext cx="2640925" cy="330041"/>
          </a:xfrm>
          <a:prstGeom prst="rect">
            <a:avLst/>
          </a:prstGeom>
          <a:noFill/>
        </p:spPr>
        <p:txBody>
          <a:bodyPr wrap="none" rtlCol="0" anchor="t"/>
          <a:lstStyle/>
          <a:p>
            <a:pPr marL="0" indent="0" algn="l">
              <a:lnSpc>
                <a:spcPts val="2600"/>
              </a:lnSpc>
              <a:buNone/>
            </a:pPr>
            <a:r>
              <a:rPr lang="en-US" sz="2080" b="1" kern="0" spc="-62" dirty="0">
                <a:solidFill>
                  <a:srgbClr val="E5E0DF"/>
                </a:solidFill>
                <a:latin typeface="Inter" pitchFamily="34" charset="0"/>
                <a:ea typeface="Inter" pitchFamily="34" charset="-122"/>
                <a:cs typeface="Inter" pitchFamily="34" charset="-120"/>
              </a:rPr>
              <a:t>Feature Extraction</a:t>
            </a:r>
            <a:endParaRPr lang="en-US" sz="2080" dirty="0"/>
          </a:p>
        </p:txBody>
      </p:sp>
      <p:sp>
        <p:nvSpPr>
          <p:cNvPr id="16" name="Text 13"/>
          <p:cNvSpPr/>
          <p:nvPr/>
        </p:nvSpPr>
        <p:spPr>
          <a:xfrm>
            <a:off x="2218253" y="4493538"/>
            <a:ext cx="8015168" cy="676275"/>
          </a:xfrm>
          <a:prstGeom prst="rect">
            <a:avLst/>
          </a:prstGeom>
          <a:noFill/>
        </p:spPr>
        <p:txBody>
          <a:bodyPr wrap="square" rtlCol="0" anchor="t"/>
          <a:lstStyle/>
          <a:p>
            <a:pPr marL="0" indent="0" algn="l">
              <a:lnSpc>
                <a:spcPts val="2660"/>
              </a:lnSpc>
              <a:buNone/>
            </a:pPr>
            <a:r>
              <a:rPr lang="en-US" sz="1665" kern="0" spc="-33" dirty="0">
                <a:solidFill>
                  <a:srgbClr val="E5E0DF"/>
                </a:solidFill>
                <a:latin typeface="Inter" pitchFamily="34" charset="0"/>
                <a:ea typeface="Inter" pitchFamily="34" charset="-122"/>
                <a:cs typeface="Inter" pitchFamily="34" charset="-120"/>
              </a:rPr>
              <a:t>Convert the text data into a numerical format, such as a term-document matrix, that can be used as input to the Naive Bayes model.</a:t>
            </a:r>
            <a:endParaRPr lang="en-US" sz="1665" dirty="0"/>
          </a:p>
        </p:txBody>
      </p:sp>
      <p:sp>
        <p:nvSpPr>
          <p:cNvPr id="17" name="Shape 14"/>
          <p:cNvSpPr/>
          <p:nvPr/>
        </p:nvSpPr>
        <p:spPr>
          <a:xfrm>
            <a:off x="1293852" y="6046470"/>
            <a:ext cx="739378" cy="42148"/>
          </a:xfrm>
          <a:prstGeom prst="roundRect">
            <a:avLst>
              <a:gd name="adj" fmla="val 225580"/>
            </a:avLst>
          </a:prstGeom>
          <a:solidFill>
            <a:srgbClr val="2A1999"/>
          </a:solidFill>
        </p:spPr>
      </p:sp>
      <p:sp>
        <p:nvSpPr>
          <p:cNvPr id="18" name="Shape 15"/>
          <p:cNvSpPr/>
          <p:nvPr/>
        </p:nvSpPr>
        <p:spPr>
          <a:xfrm>
            <a:off x="818555" y="5829895"/>
            <a:ext cx="475298" cy="475298"/>
          </a:xfrm>
          <a:prstGeom prst="roundRect">
            <a:avLst>
              <a:gd name="adj" fmla="val 20004"/>
            </a:avLst>
          </a:prstGeom>
          <a:solidFill>
            <a:srgbClr val="110080"/>
          </a:solidFill>
          <a:ln w="7620">
            <a:solidFill>
              <a:srgbClr val="2A1999"/>
            </a:solidFill>
            <a:prstDash val="solid"/>
          </a:ln>
        </p:spPr>
      </p:sp>
      <p:sp>
        <p:nvSpPr>
          <p:cNvPr id="19" name="Text 16"/>
          <p:cNvSpPr/>
          <p:nvPr/>
        </p:nvSpPr>
        <p:spPr>
          <a:xfrm>
            <a:off x="956429" y="5909072"/>
            <a:ext cx="199430" cy="316944"/>
          </a:xfrm>
          <a:prstGeom prst="rect">
            <a:avLst/>
          </a:prstGeom>
          <a:noFill/>
        </p:spPr>
        <p:txBody>
          <a:bodyPr wrap="none" rtlCol="0" anchor="t"/>
          <a:lstStyle/>
          <a:p>
            <a:pPr marL="0" indent="0" algn="ctr">
              <a:lnSpc>
                <a:spcPts val="2495"/>
              </a:lnSpc>
              <a:buNone/>
            </a:pPr>
            <a:r>
              <a:rPr lang="en-US" sz="2495" b="1" kern="0" spc="-75" dirty="0">
                <a:solidFill>
                  <a:srgbClr val="E5E0DF"/>
                </a:solidFill>
                <a:latin typeface="Inter" pitchFamily="34" charset="0"/>
                <a:ea typeface="Inter" pitchFamily="34" charset="-122"/>
                <a:cs typeface="Inter" pitchFamily="34" charset="-120"/>
              </a:rPr>
              <a:t>3</a:t>
            </a:r>
            <a:endParaRPr lang="en-US" sz="2495" dirty="0"/>
          </a:p>
        </p:txBody>
      </p:sp>
      <p:sp>
        <p:nvSpPr>
          <p:cNvPr id="20" name="Text 17"/>
          <p:cNvSpPr/>
          <p:nvPr/>
        </p:nvSpPr>
        <p:spPr>
          <a:xfrm>
            <a:off x="2218253" y="5803463"/>
            <a:ext cx="3652123" cy="330041"/>
          </a:xfrm>
          <a:prstGeom prst="rect">
            <a:avLst/>
          </a:prstGeom>
          <a:noFill/>
        </p:spPr>
        <p:txBody>
          <a:bodyPr wrap="none" rtlCol="0" anchor="t"/>
          <a:lstStyle/>
          <a:p>
            <a:pPr marL="0" indent="0" algn="l">
              <a:lnSpc>
                <a:spcPts val="2600"/>
              </a:lnSpc>
              <a:buNone/>
            </a:pPr>
            <a:r>
              <a:rPr lang="en-US" sz="2080" b="1" kern="0" spc="-62" dirty="0">
                <a:solidFill>
                  <a:srgbClr val="E5E0DF"/>
                </a:solidFill>
                <a:latin typeface="Inter" pitchFamily="34" charset="0"/>
                <a:ea typeface="Inter" pitchFamily="34" charset="-122"/>
                <a:cs typeface="Inter" pitchFamily="34" charset="-120"/>
              </a:rPr>
              <a:t>Model Training and Evaluation</a:t>
            </a:r>
            <a:endParaRPr lang="en-US" sz="2080" dirty="0"/>
          </a:p>
        </p:txBody>
      </p:sp>
      <p:sp>
        <p:nvSpPr>
          <p:cNvPr id="21" name="Text 18"/>
          <p:cNvSpPr/>
          <p:nvPr/>
        </p:nvSpPr>
        <p:spPr>
          <a:xfrm>
            <a:off x="2218253" y="6260187"/>
            <a:ext cx="8015168" cy="676275"/>
          </a:xfrm>
          <a:prstGeom prst="rect">
            <a:avLst/>
          </a:prstGeom>
          <a:noFill/>
        </p:spPr>
        <p:txBody>
          <a:bodyPr wrap="square" rtlCol="0" anchor="t"/>
          <a:lstStyle/>
          <a:p>
            <a:pPr marL="0" indent="0" algn="l">
              <a:lnSpc>
                <a:spcPts val="2660"/>
              </a:lnSpc>
              <a:buNone/>
            </a:pPr>
            <a:r>
              <a:rPr lang="en-US" sz="1665" kern="0" spc="-33" dirty="0">
                <a:solidFill>
                  <a:srgbClr val="E5E0DF"/>
                </a:solidFill>
                <a:latin typeface="Inter" pitchFamily="34" charset="0"/>
                <a:ea typeface="Inter" pitchFamily="34" charset="-122"/>
                <a:cs typeface="Inter" pitchFamily="34" charset="-120"/>
              </a:rPr>
              <a:t>Train the Naive Bayes classifier and evaluate its performance using metrics like accuracy, precision, recall, and F1-score.</a:t>
            </a:r>
            <a:endParaRPr lang="en-US" sz="166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30791"/>
          </a:xfrm>
          <a:prstGeom prst="rect">
            <a:avLst/>
          </a:prstGeom>
          <a:blipFill rotWithShape="1">
            <a:blip r:embed="rId1"/>
            <a:tile tx="0" ty="0" sx="100000" sy="100000" flip="none" algn="tl"/>
          </a:blipFill>
        </p:spPr>
      </p:sp>
      <p:pic>
        <p:nvPicPr>
          <p:cNvPr id="4" name="Image 0" descr="preencoded.png"/>
          <p:cNvPicPr>
            <a:picLocks noChangeAspect="1"/>
          </p:cNvPicPr>
          <p:nvPr/>
        </p:nvPicPr>
        <p:blipFill>
          <a:blip r:embed="rId2"/>
          <a:stretch>
            <a:fillRect/>
          </a:stretch>
        </p:blipFill>
        <p:spPr>
          <a:xfrm>
            <a:off x="0" y="0"/>
            <a:ext cx="3657600" cy="8230791"/>
          </a:xfrm>
          <a:prstGeom prst="rect">
            <a:avLst/>
          </a:prstGeom>
        </p:spPr>
      </p:pic>
      <p:sp>
        <p:nvSpPr>
          <p:cNvPr id="5" name="Text 2"/>
          <p:cNvSpPr/>
          <p:nvPr/>
        </p:nvSpPr>
        <p:spPr>
          <a:xfrm>
            <a:off x="4462105" y="632103"/>
            <a:ext cx="7143869" cy="718185"/>
          </a:xfrm>
          <a:prstGeom prst="rect">
            <a:avLst/>
          </a:prstGeom>
          <a:noFill/>
        </p:spPr>
        <p:txBody>
          <a:bodyPr wrap="none" rtlCol="0" anchor="t"/>
          <a:lstStyle/>
          <a:p>
            <a:pPr marL="0" indent="0">
              <a:lnSpc>
                <a:spcPts val="5655"/>
              </a:lnSpc>
              <a:buNone/>
            </a:pPr>
            <a:r>
              <a:rPr lang="en-US" sz="4525" b="1" kern="0" spc="-136" dirty="0">
                <a:solidFill>
                  <a:srgbClr val="FFFFFF"/>
                </a:solidFill>
                <a:latin typeface="Inter" pitchFamily="34" charset="0"/>
                <a:ea typeface="Inter" pitchFamily="34" charset="-122"/>
                <a:cs typeface="Inter" pitchFamily="34" charset="-120"/>
              </a:rPr>
              <a:t>Text Mining using SVM in R</a:t>
            </a:r>
            <a:endParaRPr lang="en-US" sz="4525" dirty="0"/>
          </a:p>
        </p:txBody>
      </p:sp>
      <p:sp>
        <p:nvSpPr>
          <p:cNvPr id="6" name="Shape 3"/>
          <p:cNvSpPr/>
          <p:nvPr/>
        </p:nvSpPr>
        <p:spPr>
          <a:xfrm>
            <a:off x="4783812" y="1694974"/>
            <a:ext cx="45958" cy="5903714"/>
          </a:xfrm>
          <a:prstGeom prst="roundRect">
            <a:avLst>
              <a:gd name="adj" fmla="val 225070"/>
            </a:avLst>
          </a:prstGeom>
          <a:solidFill>
            <a:srgbClr val="2A1999"/>
          </a:solidFill>
        </p:spPr>
      </p:sp>
      <p:sp>
        <p:nvSpPr>
          <p:cNvPr id="7" name="Shape 4"/>
          <p:cNvSpPr/>
          <p:nvPr/>
        </p:nvSpPr>
        <p:spPr>
          <a:xfrm>
            <a:off x="5065335" y="2188964"/>
            <a:ext cx="804505" cy="45958"/>
          </a:xfrm>
          <a:prstGeom prst="roundRect">
            <a:avLst>
              <a:gd name="adj" fmla="val 225070"/>
            </a:avLst>
          </a:prstGeom>
          <a:solidFill>
            <a:srgbClr val="2A1999"/>
          </a:solidFill>
        </p:spPr>
      </p:sp>
      <p:sp>
        <p:nvSpPr>
          <p:cNvPr id="8" name="Shape 5"/>
          <p:cNvSpPr/>
          <p:nvPr/>
        </p:nvSpPr>
        <p:spPr>
          <a:xfrm>
            <a:off x="4548247" y="1953458"/>
            <a:ext cx="517088" cy="517088"/>
          </a:xfrm>
          <a:prstGeom prst="roundRect">
            <a:avLst>
              <a:gd name="adj" fmla="val 20004"/>
            </a:avLst>
          </a:prstGeom>
          <a:solidFill>
            <a:srgbClr val="110080"/>
          </a:solidFill>
          <a:ln w="7620">
            <a:solidFill>
              <a:srgbClr val="2A1999"/>
            </a:solidFill>
            <a:prstDash val="solid"/>
          </a:ln>
        </p:spPr>
      </p:sp>
      <p:sp>
        <p:nvSpPr>
          <p:cNvPr id="9" name="Text 6"/>
          <p:cNvSpPr/>
          <p:nvPr/>
        </p:nvSpPr>
        <p:spPr>
          <a:xfrm>
            <a:off x="4727555" y="2039541"/>
            <a:ext cx="158353" cy="344805"/>
          </a:xfrm>
          <a:prstGeom prst="rect">
            <a:avLst/>
          </a:prstGeom>
          <a:noFill/>
        </p:spPr>
        <p:txBody>
          <a:bodyPr wrap="none" rtlCol="0" anchor="t"/>
          <a:lstStyle/>
          <a:p>
            <a:pPr marL="0" indent="0" algn="ctr">
              <a:lnSpc>
                <a:spcPts val="2715"/>
              </a:lnSpc>
              <a:buNone/>
            </a:pPr>
            <a:r>
              <a:rPr lang="en-US" sz="2715" b="1" kern="0" spc="-81" dirty="0">
                <a:solidFill>
                  <a:srgbClr val="E5E0DF"/>
                </a:solidFill>
                <a:latin typeface="Inter" pitchFamily="34" charset="0"/>
                <a:ea typeface="Inter" pitchFamily="34" charset="-122"/>
                <a:cs typeface="Inter" pitchFamily="34" charset="-120"/>
              </a:rPr>
              <a:t>1</a:t>
            </a:r>
            <a:endParaRPr lang="en-US" sz="2715" dirty="0"/>
          </a:p>
        </p:txBody>
      </p:sp>
      <p:sp>
        <p:nvSpPr>
          <p:cNvPr id="10" name="Text 7"/>
          <p:cNvSpPr/>
          <p:nvPr/>
        </p:nvSpPr>
        <p:spPr>
          <a:xfrm>
            <a:off x="6070997" y="1924764"/>
            <a:ext cx="2873216" cy="359092"/>
          </a:xfrm>
          <a:prstGeom prst="rect">
            <a:avLst/>
          </a:prstGeom>
          <a:noFill/>
        </p:spPr>
        <p:txBody>
          <a:bodyPr wrap="none" rtlCol="0" anchor="t"/>
          <a:lstStyle/>
          <a:p>
            <a:pPr marL="0" indent="0" algn="l">
              <a:lnSpc>
                <a:spcPts val="2830"/>
              </a:lnSpc>
              <a:buNone/>
            </a:pPr>
            <a:r>
              <a:rPr lang="en-US" sz="2260" b="1" kern="0" spc="-68" dirty="0">
                <a:solidFill>
                  <a:srgbClr val="E5E0DF"/>
                </a:solidFill>
                <a:latin typeface="Inter" pitchFamily="34" charset="0"/>
                <a:ea typeface="Inter" pitchFamily="34" charset="-122"/>
                <a:cs typeface="Inter" pitchFamily="34" charset="-120"/>
              </a:rPr>
              <a:t>Data Preparation</a:t>
            </a:r>
            <a:endParaRPr lang="en-US" sz="2260" dirty="0"/>
          </a:p>
        </p:txBody>
      </p:sp>
      <p:sp>
        <p:nvSpPr>
          <p:cNvPr id="11" name="Text 8"/>
          <p:cNvSpPr/>
          <p:nvPr/>
        </p:nvSpPr>
        <p:spPr>
          <a:xfrm>
            <a:off x="6070997" y="2421731"/>
            <a:ext cx="7754898" cy="735568"/>
          </a:xfrm>
          <a:prstGeom prst="rect">
            <a:avLst/>
          </a:prstGeom>
          <a:noFill/>
        </p:spPr>
        <p:txBody>
          <a:bodyPr wrap="square" rtlCol="0" anchor="t"/>
          <a:lstStyle/>
          <a:p>
            <a:pPr marL="0" indent="0" algn="l">
              <a:lnSpc>
                <a:spcPts val="2895"/>
              </a:lnSpc>
              <a:buNone/>
            </a:pPr>
            <a:r>
              <a:rPr lang="en-US" sz="1810" kern="0" spc="-36" dirty="0">
                <a:solidFill>
                  <a:srgbClr val="E5E0DF"/>
                </a:solidFill>
                <a:latin typeface="Inter" pitchFamily="34" charset="0"/>
                <a:ea typeface="Inter" pitchFamily="34" charset="-122"/>
                <a:cs typeface="Inter" pitchFamily="34" charset="-120"/>
              </a:rPr>
              <a:t>Preprocess the text data and convert it into a format suitable for SVM, such as a term-document matrix or a feature vector.</a:t>
            </a:r>
            <a:endParaRPr lang="en-US" sz="1810" dirty="0"/>
          </a:p>
        </p:txBody>
      </p:sp>
      <p:sp>
        <p:nvSpPr>
          <p:cNvPr id="12" name="Shape 9"/>
          <p:cNvSpPr/>
          <p:nvPr/>
        </p:nvSpPr>
        <p:spPr>
          <a:xfrm>
            <a:off x="5065335" y="4110871"/>
            <a:ext cx="804505" cy="45958"/>
          </a:xfrm>
          <a:prstGeom prst="roundRect">
            <a:avLst>
              <a:gd name="adj" fmla="val 225070"/>
            </a:avLst>
          </a:prstGeom>
          <a:solidFill>
            <a:srgbClr val="2A1999"/>
          </a:solidFill>
        </p:spPr>
      </p:sp>
      <p:sp>
        <p:nvSpPr>
          <p:cNvPr id="13" name="Shape 10"/>
          <p:cNvSpPr/>
          <p:nvPr/>
        </p:nvSpPr>
        <p:spPr>
          <a:xfrm>
            <a:off x="4548247" y="3875365"/>
            <a:ext cx="517088" cy="517088"/>
          </a:xfrm>
          <a:prstGeom prst="roundRect">
            <a:avLst>
              <a:gd name="adj" fmla="val 20004"/>
            </a:avLst>
          </a:prstGeom>
          <a:solidFill>
            <a:srgbClr val="110080"/>
          </a:solidFill>
          <a:ln w="7620">
            <a:solidFill>
              <a:srgbClr val="2A1999"/>
            </a:solidFill>
            <a:prstDash val="solid"/>
          </a:ln>
        </p:spPr>
      </p:sp>
      <p:sp>
        <p:nvSpPr>
          <p:cNvPr id="14" name="Text 11"/>
          <p:cNvSpPr/>
          <p:nvPr/>
        </p:nvSpPr>
        <p:spPr>
          <a:xfrm>
            <a:off x="4703385" y="3961448"/>
            <a:ext cx="206812" cy="344805"/>
          </a:xfrm>
          <a:prstGeom prst="rect">
            <a:avLst/>
          </a:prstGeom>
          <a:noFill/>
        </p:spPr>
        <p:txBody>
          <a:bodyPr wrap="none" rtlCol="0" anchor="t"/>
          <a:lstStyle/>
          <a:p>
            <a:pPr marL="0" indent="0" algn="ctr">
              <a:lnSpc>
                <a:spcPts val="2715"/>
              </a:lnSpc>
              <a:buNone/>
            </a:pPr>
            <a:r>
              <a:rPr lang="en-US" sz="2715" b="1" kern="0" spc="-81" dirty="0">
                <a:solidFill>
                  <a:srgbClr val="E5E0DF"/>
                </a:solidFill>
                <a:latin typeface="Inter" pitchFamily="34" charset="0"/>
                <a:ea typeface="Inter" pitchFamily="34" charset="-122"/>
                <a:cs typeface="Inter" pitchFamily="34" charset="-120"/>
              </a:rPr>
              <a:t>2</a:t>
            </a:r>
            <a:endParaRPr lang="en-US" sz="2715" dirty="0"/>
          </a:p>
        </p:txBody>
      </p:sp>
      <p:sp>
        <p:nvSpPr>
          <p:cNvPr id="15" name="Text 12"/>
          <p:cNvSpPr/>
          <p:nvPr/>
        </p:nvSpPr>
        <p:spPr>
          <a:xfrm>
            <a:off x="6070997" y="3846671"/>
            <a:ext cx="2873216" cy="359092"/>
          </a:xfrm>
          <a:prstGeom prst="rect">
            <a:avLst/>
          </a:prstGeom>
          <a:noFill/>
        </p:spPr>
        <p:txBody>
          <a:bodyPr wrap="none" rtlCol="0" anchor="t"/>
          <a:lstStyle/>
          <a:p>
            <a:pPr marL="0" indent="0" algn="l">
              <a:lnSpc>
                <a:spcPts val="2830"/>
              </a:lnSpc>
              <a:buNone/>
            </a:pPr>
            <a:r>
              <a:rPr lang="en-US" sz="2260" b="1" kern="0" spc="-68" dirty="0">
                <a:solidFill>
                  <a:srgbClr val="E5E0DF"/>
                </a:solidFill>
                <a:latin typeface="Inter" pitchFamily="34" charset="0"/>
                <a:ea typeface="Inter" pitchFamily="34" charset="-122"/>
                <a:cs typeface="Inter" pitchFamily="34" charset="-120"/>
              </a:rPr>
              <a:t>SVM Model Training</a:t>
            </a:r>
            <a:endParaRPr lang="en-US" sz="2260" dirty="0"/>
          </a:p>
        </p:txBody>
      </p:sp>
      <p:sp>
        <p:nvSpPr>
          <p:cNvPr id="16" name="Text 13"/>
          <p:cNvSpPr/>
          <p:nvPr/>
        </p:nvSpPr>
        <p:spPr>
          <a:xfrm>
            <a:off x="6070997" y="4343638"/>
            <a:ext cx="7754898" cy="735568"/>
          </a:xfrm>
          <a:prstGeom prst="rect">
            <a:avLst/>
          </a:prstGeom>
          <a:noFill/>
        </p:spPr>
        <p:txBody>
          <a:bodyPr wrap="square" rtlCol="0" anchor="t"/>
          <a:lstStyle/>
          <a:p>
            <a:pPr marL="0" indent="0" algn="l">
              <a:lnSpc>
                <a:spcPts val="2895"/>
              </a:lnSpc>
              <a:buNone/>
            </a:pPr>
            <a:r>
              <a:rPr lang="en-US" sz="1810" kern="0" spc="-36" dirty="0">
                <a:solidFill>
                  <a:srgbClr val="E5E0DF"/>
                </a:solidFill>
                <a:latin typeface="Inter" pitchFamily="34" charset="0"/>
                <a:ea typeface="Inter" pitchFamily="34" charset="-122"/>
                <a:cs typeface="Inter" pitchFamily="34" charset="-120"/>
              </a:rPr>
              <a:t>Train the SVM model, selecting appropriate kernel functions and hyperparameters to optimize its performance.</a:t>
            </a:r>
            <a:endParaRPr lang="en-US" sz="1810" dirty="0"/>
          </a:p>
        </p:txBody>
      </p:sp>
      <p:sp>
        <p:nvSpPr>
          <p:cNvPr id="17" name="Shape 14"/>
          <p:cNvSpPr/>
          <p:nvPr/>
        </p:nvSpPr>
        <p:spPr>
          <a:xfrm>
            <a:off x="5065335" y="6032778"/>
            <a:ext cx="804505" cy="45958"/>
          </a:xfrm>
          <a:prstGeom prst="roundRect">
            <a:avLst>
              <a:gd name="adj" fmla="val 225070"/>
            </a:avLst>
          </a:prstGeom>
          <a:solidFill>
            <a:srgbClr val="2A1999"/>
          </a:solidFill>
        </p:spPr>
      </p:sp>
      <p:sp>
        <p:nvSpPr>
          <p:cNvPr id="18" name="Shape 15"/>
          <p:cNvSpPr/>
          <p:nvPr/>
        </p:nvSpPr>
        <p:spPr>
          <a:xfrm>
            <a:off x="4548247" y="5797272"/>
            <a:ext cx="517088" cy="517088"/>
          </a:xfrm>
          <a:prstGeom prst="roundRect">
            <a:avLst>
              <a:gd name="adj" fmla="val 20004"/>
            </a:avLst>
          </a:prstGeom>
          <a:solidFill>
            <a:srgbClr val="110080"/>
          </a:solidFill>
          <a:ln w="7620">
            <a:solidFill>
              <a:srgbClr val="2A1999"/>
            </a:solidFill>
            <a:prstDash val="solid"/>
          </a:ln>
        </p:spPr>
      </p:sp>
      <p:sp>
        <p:nvSpPr>
          <p:cNvPr id="19" name="Text 16"/>
          <p:cNvSpPr/>
          <p:nvPr/>
        </p:nvSpPr>
        <p:spPr>
          <a:xfrm>
            <a:off x="4698266" y="5883354"/>
            <a:ext cx="217051" cy="344805"/>
          </a:xfrm>
          <a:prstGeom prst="rect">
            <a:avLst/>
          </a:prstGeom>
          <a:noFill/>
        </p:spPr>
        <p:txBody>
          <a:bodyPr wrap="none" rtlCol="0" anchor="t"/>
          <a:lstStyle/>
          <a:p>
            <a:pPr marL="0" indent="0" algn="ctr">
              <a:lnSpc>
                <a:spcPts val="2715"/>
              </a:lnSpc>
              <a:buNone/>
            </a:pPr>
            <a:r>
              <a:rPr lang="en-US" sz="2715" b="1" kern="0" spc="-81" dirty="0">
                <a:solidFill>
                  <a:srgbClr val="E5E0DF"/>
                </a:solidFill>
                <a:latin typeface="Inter" pitchFamily="34" charset="0"/>
                <a:ea typeface="Inter" pitchFamily="34" charset="-122"/>
                <a:cs typeface="Inter" pitchFamily="34" charset="-120"/>
              </a:rPr>
              <a:t>3</a:t>
            </a:r>
            <a:endParaRPr lang="en-US" sz="2715" dirty="0"/>
          </a:p>
        </p:txBody>
      </p:sp>
      <p:sp>
        <p:nvSpPr>
          <p:cNvPr id="20" name="Text 17"/>
          <p:cNvSpPr/>
          <p:nvPr/>
        </p:nvSpPr>
        <p:spPr>
          <a:xfrm>
            <a:off x="6070997" y="5768578"/>
            <a:ext cx="2873216" cy="359092"/>
          </a:xfrm>
          <a:prstGeom prst="rect">
            <a:avLst/>
          </a:prstGeom>
          <a:noFill/>
        </p:spPr>
        <p:txBody>
          <a:bodyPr wrap="none" rtlCol="0" anchor="t"/>
          <a:lstStyle/>
          <a:p>
            <a:pPr marL="0" indent="0" algn="l">
              <a:lnSpc>
                <a:spcPts val="2830"/>
              </a:lnSpc>
              <a:buNone/>
            </a:pPr>
            <a:r>
              <a:rPr lang="en-US" sz="2260" b="1" kern="0" spc="-68" dirty="0">
                <a:solidFill>
                  <a:srgbClr val="E5E0DF"/>
                </a:solidFill>
                <a:latin typeface="Inter" pitchFamily="34" charset="0"/>
                <a:ea typeface="Inter" pitchFamily="34" charset="-122"/>
                <a:cs typeface="Inter" pitchFamily="34" charset="-120"/>
              </a:rPr>
              <a:t>Model Evaluation</a:t>
            </a:r>
            <a:endParaRPr lang="en-US" sz="2260" dirty="0"/>
          </a:p>
        </p:txBody>
      </p:sp>
      <p:sp>
        <p:nvSpPr>
          <p:cNvPr id="21" name="Text 18"/>
          <p:cNvSpPr/>
          <p:nvPr/>
        </p:nvSpPr>
        <p:spPr>
          <a:xfrm>
            <a:off x="6070997" y="6265545"/>
            <a:ext cx="7754898" cy="1103352"/>
          </a:xfrm>
          <a:prstGeom prst="rect">
            <a:avLst/>
          </a:prstGeom>
          <a:noFill/>
        </p:spPr>
        <p:txBody>
          <a:bodyPr wrap="square" rtlCol="0" anchor="t"/>
          <a:lstStyle/>
          <a:p>
            <a:pPr marL="0" indent="0" algn="l">
              <a:lnSpc>
                <a:spcPts val="2895"/>
              </a:lnSpc>
              <a:buNone/>
            </a:pPr>
            <a:r>
              <a:rPr lang="en-US" sz="1810" kern="0" spc="-36" dirty="0">
                <a:solidFill>
                  <a:srgbClr val="E5E0DF"/>
                </a:solidFill>
                <a:latin typeface="Inter" pitchFamily="34" charset="0"/>
                <a:ea typeface="Inter" pitchFamily="34" charset="-122"/>
                <a:cs typeface="Inter" pitchFamily="34" charset="-120"/>
              </a:rPr>
              <a:t>Evaluate the SVM model's performance using metrics like accuracy, precision, recall, and F1-score, and compare it to other text mining techniques.</a:t>
            </a:r>
            <a:endParaRPr lang="en-US" sz="18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blipFill rotWithShape="1">
            <a:blip r:embed="rId1"/>
            <a:tile tx="0" ty="0" sx="100000" sy="100000" flip="none" algn="tl"/>
          </a:blipFill>
        </p:spPr>
      </p:sp>
      <p:sp>
        <p:nvSpPr>
          <p:cNvPr id="4" name="Text 2"/>
          <p:cNvSpPr/>
          <p:nvPr/>
        </p:nvSpPr>
        <p:spPr>
          <a:xfrm>
            <a:off x="864037" y="1027152"/>
            <a:ext cx="12902327" cy="1543050"/>
          </a:xfrm>
          <a:prstGeom prst="rect">
            <a:avLst/>
          </a:prstGeom>
          <a:noFill/>
        </p:spPr>
        <p:txBody>
          <a:bodyPr wrap="squar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Comparison of Naive Bayes and SVM for Text Mining</a:t>
            </a:r>
            <a:endParaRPr lang="en-US" sz="4860" dirty="0"/>
          </a:p>
        </p:txBody>
      </p:sp>
      <p:sp>
        <p:nvSpPr>
          <p:cNvPr id="5" name="Text 3"/>
          <p:cNvSpPr/>
          <p:nvPr/>
        </p:nvSpPr>
        <p:spPr>
          <a:xfrm>
            <a:off x="864037" y="3187303"/>
            <a:ext cx="3086100" cy="385763"/>
          </a:xfrm>
          <a:prstGeom prst="rect">
            <a:avLst/>
          </a:prstGeom>
          <a:noFill/>
        </p:spPr>
        <p:txBody>
          <a:bodyPr wrap="none" rtlCol="0" anchor="t"/>
          <a:lstStyle/>
          <a:p>
            <a:pPr marL="0" indent="0">
              <a:lnSpc>
                <a:spcPts val="3040"/>
              </a:lnSpc>
              <a:buNone/>
            </a:pPr>
            <a:r>
              <a:rPr lang="en-US" sz="2430" b="1" kern="0" spc="-73" dirty="0">
                <a:solidFill>
                  <a:srgbClr val="FFFFFF"/>
                </a:solidFill>
                <a:latin typeface="Inter" pitchFamily="34" charset="0"/>
                <a:ea typeface="Inter" pitchFamily="34" charset="-122"/>
                <a:cs typeface="Inter" pitchFamily="34" charset="-120"/>
              </a:rPr>
              <a:t>Naive Bayes</a:t>
            </a:r>
            <a:endParaRPr lang="en-US" sz="2430" dirty="0"/>
          </a:p>
        </p:txBody>
      </p:sp>
      <p:sp>
        <p:nvSpPr>
          <p:cNvPr id="6" name="Text 4"/>
          <p:cNvSpPr/>
          <p:nvPr/>
        </p:nvSpPr>
        <p:spPr>
          <a:xfrm>
            <a:off x="864037" y="3819882"/>
            <a:ext cx="3898821" cy="2765346"/>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Naive Bayes is simple, efficient, and can handle high-dimensional data. It makes strong independence assumptions but often performs well in practice, especially for text classification tasks.</a:t>
            </a:r>
            <a:endParaRPr lang="en-US" sz="1945" dirty="0"/>
          </a:p>
        </p:txBody>
      </p:sp>
      <p:sp>
        <p:nvSpPr>
          <p:cNvPr id="7" name="Text 5"/>
          <p:cNvSpPr/>
          <p:nvPr/>
        </p:nvSpPr>
        <p:spPr>
          <a:xfrm>
            <a:off x="5372695" y="3187303"/>
            <a:ext cx="3898821" cy="771525"/>
          </a:xfrm>
          <a:prstGeom prst="rect">
            <a:avLst/>
          </a:prstGeom>
          <a:noFill/>
        </p:spPr>
        <p:txBody>
          <a:bodyPr wrap="square" rtlCol="0" anchor="t"/>
          <a:lstStyle/>
          <a:p>
            <a:pPr marL="0" indent="0">
              <a:lnSpc>
                <a:spcPts val="3040"/>
              </a:lnSpc>
              <a:buNone/>
            </a:pPr>
            <a:r>
              <a:rPr lang="en-US" sz="2430" b="1" kern="0" spc="-73" dirty="0">
                <a:solidFill>
                  <a:srgbClr val="FFFFFF"/>
                </a:solidFill>
                <a:latin typeface="Inter" pitchFamily="34" charset="0"/>
                <a:ea typeface="Inter" pitchFamily="34" charset="-122"/>
                <a:cs typeface="Inter" pitchFamily="34" charset="-120"/>
              </a:rPr>
              <a:t>Support Vector Machines (SVM)</a:t>
            </a:r>
            <a:endParaRPr lang="en-US" sz="2430" dirty="0"/>
          </a:p>
        </p:txBody>
      </p:sp>
      <p:sp>
        <p:nvSpPr>
          <p:cNvPr id="8" name="Text 6"/>
          <p:cNvSpPr/>
          <p:nvPr/>
        </p:nvSpPr>
        <p:spPr>
          <a:xfrm>
            <a:off x="5372695" y="4205645"/>
            <a:ext cx="3898821" cy="2765346"/>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SVM is a more sophisticated algorithm that can capture complex relationships in the data. It performs well with sparse, high-dimensional features and is less sensitive to irrelevant features than Naive Bayes.</a:t>
            </a:r>
            <a:endParaRPr lang="en-US" sz="1945" dirty="0"/>
          </a:p>
        </p:txBody>
      </p:sp>
      <p:sp>
        <p:nvSpPr>
          <p:cNvPr id="9" name="Text 7"/>
          <p:cNvSpPr/>
          <p:nvPr/>
        </p:nvSpPr>
        <p:spPr>
          <a:xfrm>
            <a:off x="9881354" y="3187303"/>
            <a:ext cx="3086100" cy="385763"/>
          </a:xfrm>
          <a:prstGeom prst="rect">
            <a:avLst/>
          </a:prstGeom>
          <a:noFill/>
        </p:spPr>
        <p:txBody>
          <a:bodyPr wrap="none" rtlCol="0" anchor="t"/>
          <a:lstStyle/>
          <a:p>
            <a:pPr marL="0" indent="0">
              <a:lnSpc>
                <a:spcPts val="3040"/>
              </a:lnSpc>
              <a:buNone/>
            </a:pPr>
            <a:r>
              <a:rPr lang="en-US" sz="2430" b="1" kern="0" spc="-73" dirty="0">
                <a:solidFill>
                  <a:srgbClr val="FFFFFF"/>
                </a:solidFill>
                <a:latin typeface="Inter" pitchFamily="34" charset="0"/>
                <a:ea typeface="Inter" pitchFamily="34" charset="-122"/>
                <a:cs typeface="Inter" pitchFamily="34" charset="-120"/>
              </a:rPr>
              <a:t>Comparison</a:t>
            </a:r>
            <a:endParaRPr lang="en-US" sz="2430" dirty="0"/>
          </a:p>
        </p:txBody>
      </p:sp>
      <p:sp>
        <p:nvSpPr>
          <p:cNvPr id="10" name="Text 8"/>
          <p:cNvSpPr/>
          <p:nvPr/>
        </p:nvSpPr>
        <p:spPr>
          <a:xfrm>
            <a:off x="9881354" y="3819882"/>
            <a:ext cx="3898821" cy="3160395"/>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The choice between Naive Bayes and SVM for text mining depends on the specific task, data characteristics, and computational resources available. Both algorithms have their strengths and can be used effectively in different scenarios.</a:t>
            </a:r>
            <a:endParaRPr lang="en-US" sz="194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blipFill rotWithShape="1">
            <a:blip r:embed="rId1"/>
            <a:tile tx="0" ty="0" sx="100000" sy="100000" flip="none" algn="tl"/>
          </a:blipFill>
        </p:spPr>
      </p:sp>
      <p:sp>
        <p:nvSpPr>
          <p:cNvPr id="4" name="Text 2"/>
          <p:cNvSpPr/>
          <p:nvPr/>
        </p:nvSpPr>
        <p:spPr>
          <a:xfrm>
            <a:off x="864037" y="1362075"/>
            <a:ext cx="11201519" cy="771525"/>
          </a:xfrm>
          <a:prstGeom prst="rect">
            <a:avLst/>
          </a:prstGeom>
          <a:noFill/>
        </p:spPr>
        <p:txBody>
          <a:bodyPr wrap="non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Text Mining using Naive Bayes in WEKA</a:t>
            </a:r>
            <a:endParaRPr lang="en-US" sz="4860" dirty="0"/>
          </a:p>
        </p:txBody>
      </p:sp>
      <p:sp>
        <p:nvSpPr>
          <p:cNvPr id="5" name="Shape 3"/>
          <p:cNvSpPr/>
          <p:nvPr/>
        </p:nvSpPr>
        <p:spPr>
          <a:xfrm>
            <a:off x="864037" y="2905006"/>
            <a:ext cx="555427" cy="555427"/>
          </a:xfrm>
          <a:prstGeom prst="roundRect">
            <a:avLst>
              <a:gd name="adj" fmla="val 20003"/>
            </a:avLst>
          </a:prstGeom>
          <a:solidFill>
            <a:srgbClr val="110080"/>
          </a:solidFill>
          <a:ln w="15240">
            <a:solidFill>
              <a:srgbClr val="2A1999"/>
            </a:solidFill>
            <a:prstDash val="solid"/>
          </a:ln>
        </p:spPr>
      </p:sp>
      <p:sp>
        <p:nvSpPr>
          <p:cNvPr id="6" name="Text 4"/>
          <p:cNvSpPr/>
          <p:nvPr/>
        </p:nvSpPr>
        <p:spPr>
          <a:xfrm>
            <a:off x="1056680" y="2997518"/>
            <a:ext cx="170140" cy="370284"/>
          </a:xfrm>
          <a:prstGeom prst="rect">
            <a:avLst/>
          </a:prstGeom>
          <a:noFill/>
        </p:spPr>
        <p:txBody>
          <a:bodyPr wrap="none" rtlCol="0" anchor="t"/>
          <a:lstStyle/>
          <a:p>
            <a:pPr marL="0" indent="0" algn="ctr">
              <a:lnSpc>
                <a:spcPts val="2915"/>
              </a:lnSpc>
              <a:buNone/>
            </a:pPr>
            <a:r>
              <a:rPr lang="en-US" sz="2915" b="1" kern="0" spc="-87" dirty="0">
                <a:solidFill>
                  <a:srgbClr val="E5E0DF"/>
                </a:solidFill>
                <a:latin typeface="Inter" pitchFamily="34" charset="0"/>
                <a:ea typeface="Inter" pitchFamily="34" charset="-122"/>
                <a:cs typeface="Inter" pitchFamily="34" charset="-120"/>
              </a:rPr>
              <a:t>1</a:t>
            </a:r>
            <a:endParaRPr lang="en-US" sz="2915" dirty="0"/>
          </a:p>
        </p:txBody>
      </p:sp>
      <p:sp>
        <p:nvSpPr>
          <p:cNvPr id="7" name="Text 5"/>
          <p:cNvSpPr/>
          <p:nvPr/>
        </p:nvSpPr>
        <p:spPr>
          <a:xfrm>
            <a:off x="1666280" y="2905006"/>
            <a:ext cx="3086100" cy="385763"/>
          </a:xfrm>
          <a:prstGeom prst="rect">
            <a:avLst/>
          </a:prstGeom>
          <a:noFill/>
        </p:spPr>
        <p:txBody>
          <a:bodyPr wrap="none" rtlCol="0" anchor="t"/>
          <a:lstStyle/>
          <a:p>
            <a:pPr marL="0" indent="0">
              <a:lnSpc>
                <a:spcPts val="3040"/>
              </a:lnSpc>
              <a:buNone/>
            </a:pPr>
            <a:r>
              <a:rPr lang="en-US" sz="2430" b="1" kern="0" spc="-73" dirty="0">
                <a:solidFill>
                  <a:srgbClr val="E5E0DF"/>
                </a:solidFill>
                <a:latin typeface="Inter" pitchFamily="34" charset="0"/>
                <a:ea typeface="Inter" pitchFamily="34" charset="-122"/>
                <a:cs typeface="Inter" pitchFamily="34" charset="-120"/>
              </a:rPr>
              <a:t>Data Importation</a:t>
            </a:r>
            <a:endParaRPr lang="en-US" sz="2430" dirty="0"/>
          </a:p>
        </p:txBody>
      </p:sp>
      <p:sp>
        <p:nvSpPr>
          <p:cNvPr id="8" name="Text 6"/>
          <p:cNvSpPr/>
          <p:nvPr/>
        </p:nvSpPr>
        <p:spPr>
          <a:xfrm>
            <a:off x="1666280" y="3438882"/>
            <a:ext cx="5525572" cy="1185148"/>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Load the text data into WEKA, converting it into a format that can be processed by the Naive Bayes classifier.</a:t>
            </a:r>
            <a:endParaRPr lang="en-US" sz="1945" dirty="0"/>
          </a:p>
        </p:txBody>
      </p:sp>
      <p:sp>
        <p:nvSpPr>
          <p:cNvPr id="9" name="Shape 7"/>
          <p:cNvSpPr/>
          <p:nvPr/>
        </p:nvSpPr>
        <p:spPr>
          <a:xfrm>
            <a:off x="7438668" y="2905006"/>
            <a:ext cx="555427" cy="555427"/>
          </a:xfrm>
          <a:prstGeom prst="roundRect">
            <a:avLst>
              <a:gd name="adj" fmla="val 20003"/>
            </a:avLst>
          </a:prstGeom>
          <a:solidFill>
            <a:srgbClr val="110080"/>
          </a:solidFill>
          <a:ln w="15240">
            <a:solidFill>
              <a:srgbClr val="2A1999"/>
            </a:solidFill>
            <a:prstDash val="solid"/>
          </a:ln>
        </p:spPr>
      </p:sp>
      <p:sp>
        <p:nvSpPr>
          <p:cNvPr id="10" name="Text 8"/>
          <p:cNvSpPr/>
          <p:nvPr/>
        </p:nvSpPr>
        <p:spPr>
          <a:xfrm>
            <a:off x="7605236" y="2997518"/>
            <a:ext cx="222171" cy="370284"/>
          </a:xfrm>
          <a:prstGeom prst="rect">
            <a:avLst/>
          </a:prstGeom>
          <a:noFill/>
        </p:spPr>
        <p:txBody>
          <a:bodyPr wrap="none" rtlCol="0" anchor="t"/>
          <a:lstStyle/>
          <a:p>
            <a:pPr marL="0" indent="0" algn="ctr">
              <a:lnSpc>
                <a:spcPts val="2915"/>
              </a:lnSpc>
              <a:buNone/>
            </a:pPr>
            <a:r>
              <a:rPr lang="en-US" sz="2915" b="1" kern="0" spc="-87" dirty="0">
                <a:solidFill>
                  <a:srgbClr val="E5E0DF"/>
                </a:solidFill>
                <a:latin typeface="Inter" pitchFamily="34" charset="0"/>
                <a:ea typeface="Inter" pitchFamily="34" charset="-122"/>
                <a:cs typeface="Inter" pitchFamily="34" charset="-120"/>
              </a:rPr>
              <a:t>2</a:t>
            </a:r>
            <a:endParaRPr lang="en-US" sz="2915" dirty="0"/>
          </a:p>
        </p:txBody>
      </p:sp>
      <p:sp>
        <p:nvSpPr>
          <p:cNvPr id="11" name="Text 9"/>
          <p:cNvSpPr/>
          <p:nvPr/>
        </p:nvSpPr>
        <p:spPr>
          <a:xfrm>
            <a:off x="8240911" y="2905006"/>
            <a:ext cx="3086100" cy="385763"/>
          </a:xfrm>
          <a:prstGeom prst="rect">
            <a:avLst/>
          </a:prstGeom>
          <a:noFill/>
        </p:spPr>
        <p:txBody>
          <a:bodyPr wrap="none" rtlCol="0" anchor="t"/>
          <a:lstStyle/>
          <a:p>
            <a:pPr marL="0" indent="0">
              <a:lnSpc>
                <a:spcPts val="3040"/>
              </a:lnSpc>
              <a:buNone/>
            </a:pPr>
            <a:r>
              <a:rPr lang="en-US" sz="2430" b="1" kern="0" spc="-73" dirty="0">
                <a:solidFill>
                  <a:srgbClr val="E5E0DF"/>
                </a:solidFill>
                <a:latin typeface="Inter" pitchFamily="34" charset="0"/>
                <a:ea typeface="Inter" pitchFamily="34" charset="-122"/>
                <a:cs typeface="Inter" pitchFamily="34" charset="-120"/>
              </a:rPr>
              <a:t>Preprocessing</a:t>
            </a:r>
            <a:endParaRPr lang="en-US" sz="2430" dirty="0"/>
          </a:p>
        </p:txBody>
      </p:sp>
      <p:sp>
        <p:nvSpPr>
          <p:cNvPr id="12" name="Text 10"/>
          <p:cNvSpPr/>
          <p:nvPr/>
        </p:nvSpPr>
        <p:spPr>
          <a:xfrm>
            <a:off x="8240911" y="3438882"/>
            <a:ext cx="5525572" cy="1185148"/>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Preprocess the text data in WEKA, including tokenization, stop word removal, and stemming or lemmatization.</a:t>
            </a:r>
            <a:endParaRPr lang="en-US" sz="1945" dirty="0"/>
          </a:p>
        </p:txBody>
      </p:sp>
      <p:sp>
        <p:nvSpPr>
          <p:cNvPr id="13" name="Shape 11"/>
          <p:cNvSpPr/>
          <p:nvPr/>
        </p:nvSpPr>
        <p:spPr>
          <a:xfrm>
            <a:off x="864037" y="5148501"/>
            <a:ext cx="555427" cy="555427"/>
          </a:xfrm>
          <a:prstGeom prst="roundRect">
            <a:avLst>
              <a:gd name="adj" fmla="val 20003"/>
            </a:avLst>
          </a:prstGeom>
          <a:solidFill>
            <a:srgbClr val="110080"/>
          </a:solidFill>
          <a:ln w="15240">
            <a:solidFill>
              <a:srgbClr val="2A1999"/>
            </a:solidFill>
            <a:prstDash val="solid"/>
          </a:ln>
        </p:spPr>
      </p:sp>
      <p:sp>
        <p:nvSpPr>
          <p:cNvPr id="14" name="Text 12"/>
          <p:cNvSpPr/>
          <p:nvPr/>
        </p:nvSpPr>
        <p:spPr>
          <a:xfrm>
            <a:off x="1025128" y="5241012"/>
            <a:ext cx="233124" cy="370284"/>
          </a:xfrm>
          <a:prstGeom prst="rect">
            <a:avLst/>
          </a:prstGeom>
          <a:noFill/>
        </p:spPr>
        <p:txBody>
          <a:bodyPr wrap="none" rtlCol="0" anchor="t"/>
          <a:lstStyle/>
          <a:p>
            <a:pPr marL="0" indent="0" algn="ctr">
              <a:lnSpc>
                <a:spcPts val="2915"/>
              </a:lnSpc>
              <a:buNone/>
            </a:pPr>
            <a:r>
              <a:rPr lang="en-US" sz="2915" b="1" kern="0" spc="-87" dirty="0">
                <a:solidFill>
                  <a:srgbClr val="E5E0DF"/>
                </a:solidFill>
                <a:latin typeface="Inter" pitchFamily="34" charset="0"/>
                <a:ea typeface="Inter" pitchFamily="34" charset="-122"/>
                <a:cs typeface="Inter" pitchFamily="34" charset="-120"/>
              </a:rPr>
              <a:t>3</a:t>
            </a:r>
            <a:endParaRPr lang="en-US" sz="2915" dirty="0"/>
          </a:p>
        </p:txBody>
      </p:sp>
      <p:sp>
        <p:nvSpPr>
          <p:cNvPr id="15" name="Text 13"/>
          <p:cNvSpPr/>
          <p:nvPr/>
        </p:nvSpPr>
        <p:spPr>
          <a:xfrm>
            <a:off x="1666280" y="5148501"/>
            <a:ext cx="3086100" cy="385763"/>
          </a:xfrm>
          <a:prstGeom prst="rect">
            <a:avLst/>
          </a:prstGeom>
          <a:noFill/>
        </p:spPr>
        <p:txBody>
          <a:bodyPr wrap="none" rtlCol="0" anchor="t"/>
          <a:lstStyle/>
          <a:p>
            <a:pPr marL="0" indent="0">
              <a:lnSpc>
                <a:spcPts val="3040"/>
              </a:lnSpc>
              <a:buNone/>
            </a:pPr>
            <a:r>
              <a:rPr lang="en-US" sz="2430" b="1" kern="0" spc="-73" dirty="0">
                <a:solidFill>
                  <a:srgbClr val="E5E0DF"/>
                </a:solidFill>
                <a:latin typeface="Inter" pitchFamily="34" charset="0"/>
                <a:ea typeface="Inter" pitchFamily="34" charset="-122"/>
                <a:cs typeface="Inter" pitchFamily="34" charset="-120"/>
              </a:rPr>
              <a:t>Model Training</a:t>
            </a:r>
            <a:endParaRPr lang="en-US" sz="2430" dirty="0"/>
          </a:p>
        </p:txBody>
      </p:sp>
      <p:sp>
        <p:nvSpPr>
          <p:cNvPr id="16" name="Text 14"/>
          <p:cNvSpPr/>
          <p:nvPr/>
        </p:nvSpPr>
        <p:spPr>
          <a:xfrm>
            <a:off x="1666280" y="5682377"/>
            <a:ext cx="5525572" cy="790099"/>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Train the Naive Bayes classifier in WEKA, using the preprocessed text data as input.</a:t>
            </a:r>
            <a:endParaRPr lang="en-US" sz="1945" dirty="0"/>
          </a:p>
        </p:txBody>
      </p:sp>
      <p:sp>
        <p:nvSpPr>
          <p:cNvPr id="17" name="Shape 15"/>
          <p:cNvSpPr/>
          <p:nvPr/>
        </p:nvSpPr>
        <p:spPr>
          <a:xfrm>
            <a:off x="7438668" y="5148501"/>
            <a:ext cx="555427" cy="555427"/>
          </a:xfrm>
          <a:prstGeom prst="roundRect">
            <a:avLst>
              <a:gd name="adj" fmla="val 20003"/>
            </a:avLst>
          </a:prstGeom>
          <a:solidFill>
            <a:srgbClr val="110080"/>
          </a:solidFill>
          <a:ln w="15240">
            <a:solidFill>
              <a:srgbClr val="2A1999"/>
            </a:solidFill>
            <a:prstDash val="solid"/>
          </a:ln>
        </p:spPr>
      </p:sp>
      <p:sp>
        <p:nvSpPr>
          <p:cNvPr id="18" name="Text 16"/>
          <p:cNvSpPr/>
          <p:nvPr/>
        </p:nvSpPr>
        <p:spPr>
          <a:xfrm>
            <a:off x="7596426" y="5241012"/>
            <a:ext cx="239911" cy="370284"/>
          </a:xfrm>
          <a:prstGeom prst="rect">
            <a:avLst/>
          </a:prstGeom>
          <a:noFill/>
        </p:spPr>
        <p:txBody>
          <a:bodyPr wrap="none" rtlCol="0" anchor="t"/>
          <a:lstStyle/>
          <a:p>
            <a:pPr marL="0" indent="0" algn="ctr">
              <a:lnSpc>
                <a:spcPts val="2915"/>
              </a:lnSpc>
              <a:buNone/>
            </a:pPr>
            <a:r>
              <a:rPr lang="en-US" sz="2915" b="1" kern="0" spc="-87" dirty="0">
                <a:solidFill>
                  <a:srgbClr val="E5E0DF"/>
                </a:solidFill>
                <a:latin typeface="Inter" pitchFamily="34" charset="0"/>
                <a:ea typeface="Inter" pitchFamily="34" charset="-122"/>
                <a:cs typeface="Inter" pitchFamily="34" charset="-120"/>
              </a:rPr>
              <a:t>4</a:t>
            </a:r>
            <a:endParaRPr lang="en-US" sz="2915" dirty="0"/>
          </a:p>
        </p:txBody>
      </p:sp>
      <p:sp>
        <p:nvSpPr>
          <p:cNvPr id="19" name="Text 17"/>
          <p:cNvSpPr/>
          <p:nvPr/>
        </p:nvSpPr>
        <p:spPr>
          <a:xfrm>
            <a:off x="8240911" y="5148501"/>
            <a:ext cx="3086100" cy="385763"/>
          </a:xfrm>
          <a:prstGeom prst="rect">
            <a:avLst/>
          </a:prstGeom>
          <a:noFill/>
        </p:spPr>
        <p:txBody>
          <a:bodyPr wrap="none" rtlCol="0" anchor="t"/>
          <a:lstStyle/>
          <a:p>
            <a:pPr marL="0" indent="0">
              <a:lnSpc>
                <a:spcPts val="3040"/>
              </a:lnSpc>
              <a:buNone/>
            </a:pPr>
            <a:r>
              <a:rPr lang="en-US" sz="2430" b="1" kern="0" spc="-73" dirty="0">
                <a:solidFill>
                  <a:srgbClr val="E5E0DF"/>
                </a:solidFill>
                <a:latin typeface="Inter" pitchFamily="34" charset="0"/>
                <a:ea typeface="Inter" pitchFamily="34" charset="-122"/>
                <a:cs typeface="Inter" pitchFamily="34" charset="-120"/>
              </a:rPr>
              <a:t>Model Evaluation</a:t>
            </a:r>
            <a:endParaRPr lang="en-US" sz="2430" dirty="0"/>
          </a:p>
        </p:txBody>
      </p:sp>
      <p:sp>
        <p:nvSpPr>
          <p:cNvPr id="20" name="Text 18"/>
          <p:cNvSpPr/>
          <p:nvPr/>
        </p:nvSpPr>
        <p:spPr>
          <a:xfrm>
            <a:off x="8240911" y="5682377"/>
            <a:ext cx="5525572" cy="1185148"/>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Evaluate the performance of the Naive Bayes model in WEKA using metrics like accuracy, precision, recall, and F1-score.</a:t>
            </a:r>
            <a:endParaRPr lang="en-US" sz="19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blipFill rotWithShape="1">
            <a:blip r:embed="rId1"/>
            <a:tile tx="0" ty="0" sx="100000" sy="100000" flip="none" algn="tl"/>
          </a:blipFill>
        </p:spPr>
      </p:sp>
      <p:sp>
        <p:nvSpPr>
          <p:cNvPr id="4" name="Text 2"/>
          <p:cNvSpPr/>
          <p:nvPr/>
        </p:nvSpPr>
        <p:spPr>
          <a:xfrm>
            <a:off x="864037" y="1362075"/>
            <a:ext cx="9117925" cy="771525"/>
          </a:xfrm>
          <a:prstGeom prst="rect">
            <a:avLst/>
          </a:prstGeom>
          <a:noFill/>
        </p:spPr>
        <p:txBody>
          <a:bodyPr wrap="non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Text Mining using SVM in WEKA</a:t>
            </a:r>
            <a:endParaRPr lang="en-US" sz="4860" dirty="0"/>
          </a:p>
        </p:txBody>
      </p:sp>
      <p:sp>
        <p:nvSpPr>
          <p:cNvPr id="5" name="Shape 3"/>
          <p:cNvSpPr/>
          <p:nvPr/>
        </p:nvSpPr>
        <p:spPr>
          <a:xfrm>
            <a:off x="864037" y="2905006"/>
            <a:ext cx="555427" cy="555427"/>
          </a:xfrm>
          <a:prstGeom prst="roundRect">
            <a:avLst>
              <a:gd name="adj" fmla="val 20003"/>
            </a:avLst>
          </a:prstGeom>
          <a:solidFill>
            <a:srgbClr val="110080"/>
          </a:solidFill>
          <a:ln w="15240">
            <a:solidFill>
              <a:srgbClr val="2A1999"/>
            </a:solidFill>
            <a:prstDash val="solid"/>
          </a:ln>
        </p:spPr>
      </p:sp>
      <p:sp>
        <p:nvSpPr>
          <p:cNvPr id="6" name="Text 4"/>
          <p:cNvSpPr/>
          <p:nvPr/>
        </p:nvSpPr>
        <p:spPr>
          <a:xfrm>
            <a:off x="1056680" y="2997518"/>
            <a:ext cx="170140" cy="370284"/>
          </a:xfrm>
          <a:prstGeom prst="rect">
            <a:avLst/>
          </a:prstGeom>
          <a:noFill/>
        </p:spPr>
        <p:txBody>
          <a:bodyPr wrap="none" rtlCol="0" anchor="t"/>
          <a:lstStyle/>
          <a:p>
            <a:pPr marL="0" indent="0" algn="ctr">
              <a:lnSpc>
                <a:spcPts val="2915"/>
              </a:lnSpc>
              <a:buNone/>
            </a:pPr>
            <a:r>
              <a:rPr lang="en-US" sz="2915" b="1" kern="0" spc="-87" dirty="0">
                <a:solidFill>
                  <a:srgbClr val="E5E0DF"/>
                </a:solidFill>
                <a:latin typeface="Inter" pitchFamily="34" charset="0"/>
                <a:ea typeface="Inter" pitchFamily="34" charset="-122"/>
                <a:cs typeface="Inter" pitchFamily="34" charset="-120"/>
              </a:rPr>
              <a:t>1</a:t>
            </a:r>
            <a:endParaRPr lang="en-US" sz="2915" dirty="0"/>
          </a:p>
        </p:txBody>
      </p:sp>
      <p:sp>
        <p:nvSpPr>
          <p:cNvPr id="7" name="Text 5"/>
          <p:cNvSpPr/>
          <p:nvPr/>
        </p:nvSpPr>
        <p:spPr>
          <a:xfrm>
            <a:off x="1666280" y="2905006"/>
            <a:ext cx="3086100" cy="385763"/>
          </a:xfrm>
          <a:prstGeom prst="rect">
            <a:avLst/>
          </a:prstGeom>
          <a:noFill/>
        </p:spPr>
        <p:txBody>
          <a:bodyPr wrap="none" rtlCol="0" anchor="t"/>
          <a:lstStyle/>
          <a:p>
            <a:pPr marL="0" indent="0">
              <a:lnSpc>
                <a:spcPts val="3040"/>
              </a:lnSpc>
              <a:buNone/>
            </a:pPr>
            <a:r>
              <a:rPr lang="en-US" sz="2430" b="1" kern="0" spc="-73" dirty="0">
                <a:solidFill>
                  <a:srgbClr val="E5E0DF"/>
                </a:solidFill>
                <a:latin typeface="Inter" pitchFamily="34" charset="0"/>
                <a:ea typeface="Inter" pitchFamily="34" charset="-122"/>
                <a:cs typeface="Inter" pitchFamily="34" charset="-120"/>
              </a:rPr>
              <a:t>Data Importation</a:t>
            </a:r>
            <a:endParaRPr lang="en-US" sz="2430" dirty="0"/>
          </a:p>
        </p:txBody>
      </p:sp>
      <p:sp>
        <p:nvSpPr>
          <p:cNvPr id="8" name="Text 6"/>
          <p:cNvSpPr/>
          <p:nvPr/>
        </p:nvSpPr>
        <p:spPr>
          <a:xfrm>
            <a:off x="1666280" y="3438882"/>
            <a:ext cx="5525572" cy="1185148"/>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Load the text data into WEKA, converting it into a format that can be processed by the SVM classifier.</a:t>
            </a:r>
            <a:endParaRPr lang="en-US" sz="1945" dirty="0"/>
          </a:p>
        </p:txBody>
      </p:sp>
      <p:sp>
        <p:nvSpPr>
          <p:cNvPr id="9" name="Shape 7"/>
          <p:cNvSpPr/>
          <p:nvPr/>
        </p:nvSpPr>
        <p:spPr>
          <a:xfrm>
            <a:off x="7438668" y="2905006"/>
            <a:ext cx="555427" cy="555427"/>
          </a:xfrm>
          <a:prstGeom prst="roundRect">
            <a:avLst>
              <a:gd name="adj" fmla="val 20003"/>
            </a:avLst>
          </a:prstGeom>
          <a:solidFill>
            <a:srgbClr val="110080"/>
          </a:solidFill>
          <a:ln w="15240">
            <a:solidFill>
              <a:srgbClr val="2A1999"/>
            </a:solidFill>
            <a:prstDash val="solid"/>
          </a:ln>
        </p:spPr>
      </p:sp>
      <p:sp>
        <p:nvSpPr>
          <p:cNvPr id="10" name="Text 8"/>
          <p:cNvSpPr/>
          <p:nvPr/>
        </p:nvSpPr>
        <p:spPr>
          <a:xfrm>
            <a:off x="7605236" y="2997518"/>
            <a:ext cx="222171" cy="370284"/>
          </a:xfrm>
          <a:prstGeom prst="rect">
            <a:avLst/>
          </a:prstGeom>
          <a:noFill/>
        </p:spPr>
        <p:txBody>
          <a:bodyPr wrap="none" rtlCol="0" anchor="t"/>
          <a:lstStyle/>
          <a:p>
            <a:pPr marL="0" indent="0" algn="ctr">
              <a:lnSpc>
                <a:spcPts val="2915"/>
              </a:lnSpc>
              <a:buNone/>
            </a:pPr>
            <a:r>
              <a:rPr lang="en-US" sz="2915" b="1" kern="0" spc="-87" dirty="0">
                <a:solidFill>
                  <a:srgbClr val="E5E0DF"/>
                </a:solidFill>
                <a:latin typeface="Inter" pitchFamily="34" charset="0"/>
                <a:ea typeface="Inter" pitchFamily="34" charset="-122"/>
                <a:cs typeface="Inter" pitchFamily="34" charset="-120"/>
              </a:rPr>
              <a:t>2</a:t>
            </a:r>
            <a:endParaRPr lang="en-US" sz="2915" dirty="0"/>
          </a:p>
        </p:txBody>
      </p:sp>
      <p:sp>
        <p:nvSpPr>
          <p:cNvPr id="11" name="Text 9"/>
          <p:cNvSpPr/>
          <p:nvPr/>
        </p:nvSpPr>
        <p:spPr>
          <a:xfrm>
            <a:off x="8240911" y="2905006"/>
            <a:ext cx="3086100" cy="385763"/>
          </a:xfrm>
          <a:prstGeom prst="rect">
            <a:avLst/>
          </a:prstGeom>
          <a:noFill/>
        </p:spPr>
        <p:txBody>
          <a:bodyPr wrap="none" rtlCol="0" anchor="t"/>
          <a:lstStyle/>
          <a:p>
            <a:pPr marL="0" indent="0">
              <a:lnSpc>
                <a:spcPts val="3040"/>
              </a:lnSpc>
              <a:buNone/>
            </a:pPr>
            <a:r>
              <a:rPr lang="en-US" sz="2430" b="1" kern="0" spc="-73" dirty="0">
                <a:solidFill>
                  <a:srgbClr val="E5E0DF"/>
                </a:solidFill>
                <a:latin typeface="Inter" pitchFamily="34" charset="0"/>
                <a:ea typeface="Inter" pitchFamily="34" charset="-122"/>
                <a:cs typeface="Inter" pitchFamily="34" charset="-120"/>
              </a:rPr>
              <a:t>Preprocessing</a:t>
            </a:r>
            <a:endParaRPr lang="en-US" sz="2430" dirty="0"/>
          </a:p>
        </p:txBody>
      </p:sp>
      <p:sp>
        <p:nvSpPr>
          <p:cNvPr id="12" name="Text 10"/>
          <p:cNvSpPr/>
          <p:nvPr/>
        </p:nvSpPr>
        <p:spPr>
          <a:xfrm>
            <a:off x="8240911" y="3438882"/>
            <a:ext cx="5525572" cy="1185148"/>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Preprocess the text data in WEKA, including tokenization, stop word removal, and feature selection or transformation.</a:t>
            </a:r>
            <a:endParaRPr lang="en-US" sz="1945" dirty="0"/>
          </a:p>
        </p:txBody>
      </p:sp>
      <p:sp>
        <p:nvSpPr>
          <p:cNvPr id="13" name="Shape 11"/>
          <p:cNvSpPr/>
          <p:nvPr/>
        </p:nvSpPr>
        <p:spPr>
          <a:xfrm>
            <a:off x="864037" y="5148501"/>
            <a:ext cx="555427" cy="555427"/>
          </a:xfrm>
          <a:prstGeom prst="roundRect">
            <a:avLst>
              <a:gd name="adj" fmla="val 20003"/>
            </a:avLst>
          </a:prstGeom>
          <a:solidFill>
            <a:srgbClr val="110080"/>
          </a:solidFill>
          <a:ln w="15240">
            <a:solidFill>
              <a:srgbClr val="2A1999"/>
            </a:solidFill>
            <a:prstDash val="solid"/>
          </a:ln>
        </p:spPr>
      </p:sp>
      <p:sp>
        <p:nvSpPr>
          <p:cNvPr id="14" name="Text 12"/>
          <p:cNvSpPr/>
          <p:nvPr/>
        </p:nvSpPr>
        <p:spPr>
          <a:xfrm>
            <a:off x="1025128" y="5241012"/>
            <a:ext cx="233124" cy="370284"/>
          </a:xfrm>
          <a:prstGeom prst="rect">
            <a:avLst/>
          </a:prstGeom>
          <a:noFill/>
        </p:spPr>
        <p:txBody>
          <a:bodyPr wrap="none" rtlCol="0" anchor="t"/>
          <a:lstStyle/>
          <a:p>
            <a:pPr marL="0" indent="0" algn="ctr">
              <a:lnSpc>
                <a:spcPts val="2915"/>
              </a:lnSpc>
              <a:buNone/>
            </a:pPr>
            <a:r>
              <a:rPr lang="en-US" sz="2915" b="1" kern="0" spc="-87" dirty="0">
                <a:solidFill>
                  <a:srgbClr val="E5E0DF"/>
                </a:solidFill>
                <a:latin typeface="Inter" pitchFamily="34" charset="0"/>
                <a:ea typeface="Inter" pitchFamily="34" charset="-122"/>
                <a:cs typeface="Inter" pitchFamily="34" charset="-120"/>
              </a:rPr>
              <a:t>3</a:t>
            </a:r>
            <a:endParaRPr lang="en-US" sz="2915" dirty="0"/>
          </a:p>
        </p:txBody>
      </p:sp>
      <p:sp>
        <p:nvSpPr>
          <p:cNvPr id="15" name="Text 13"/>
          <p:cNvSpPr/>
          <p:nvPr/>
        </p:nvSpPr>
        <p:spPr>
          <a:xfrm>
            <a:off x="1666280" y="5148501"/>
            <a:ext cx="3086100" cy="385763"/>
          </a:xfrm>
          <a:prstGeom prst="rect">
            <a:avLst/>
          </a:prstGeom>
          <a:noFill/>
        </p:spPr>
        <p:txBody>
          <a:bodyPr wrap="none" rtlCol="0" anchor="t"/>
          <a:lstStyle/>
          <a:p>
            <a:pPr marL="0" indent="0">
              <a:lnSpc>
                <a:spcPts val="3040"/>
              </a:lnSpc>
              <a:buNone/>
            </a:pPr>
            <a:r>
              <a:rPr lang="en-US" sz="2430" b="1" kern="0" spc="-73" dirty="0">
                <a:solidFill>
                  <a:srgbClr val="E5E0DF"/>
                </a:solidFill>
                <a:latin typeface="Inter" pitchFamily="34" charset="0"/>
                <a:ea typeface="Inter" pitchFamily="34" charset="-122"/>
                <a:cs typeface="Inter" pitchFamily="34" charset="-120"/>
              </a:rPr>
              <a:t>Model Training</a:t>
            </a:r>
            <a:endParaRPr lang="en-US" sz="2430" dirty="0"/>
          </a:p>
        </p:txBody>
      </p:sp>
      <p:sp>
        <p:nvSpPr>
          <p:cNvPr id="16" name="Text 14"/>
          <p:cNvSpPr/>
          <p:nvPr/>
        </p:nvSpPr>
        <p:spPr>
          <a:xfrm>
            <a:off x="1666280" y="5682377"/>
            <a:ext cx="5525572" cy="1185148"/>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Train the SVM classifier in WEKA, selecting appropriate kernel functions and hyperparameters to optimize its performance.</a:t>
            </a:r>
            <a:endParaRPr lang="en-US" sz="1945" dirty="0"/>
          </a:p>
        </p:txBody>
      </p:sp>
      <p:sp>
        <p:nvSpPr>
          <p:cNvPr id="17" name="Shape 15"/>
          <p:cNvSpPr/>
          <p:nvPr/>
        </p:nvSpPr>
        <p:spPr>
          <a:xfrm>
            <a:off x="7438668" y="5148501"/>
            <a:ext cx="555427" cy="555427"/>
          </a:xfrm>
          <a:prstGeom prst="roundRect">
            <a:avLst>
              <a:gd name="adj" fmla="val 20003"/>
            </a:avLst>
          </a:prstGeom>
          <a:solidFill>
            <a:srgbClr val="110080"/>
          </a:solidFill>
          <a:ln w="15240">
            <a:solidFill>
              <a:srgbClr val="2A1999"/>
            </a:solidFill>
            <a:prstDash val="solid"/>
          </a:ln>
        </p:spPr>
      </p:sp>
      <p:sp>
        <p:nvSpPr>
          <p:cNvPr id="18" name="Text 16"/>
          <p:cNvSpPr/>
          <p:nvPr/>
        </p:nvSpPr>
        <p:spPr>
          <a:xfrm>
            <a:off x="7596426" y="5241012"/>
            <a:ext cx="239911" cy="370284"/>
          </a:xfrm>
          <a:prstGeom prst="rect">
            <a:avLst/>
          </a:prstGeom>
          <a:noFill/>
        </p:spPr>
        <p:txBody>
          <a:bodyPr wrap="none" rtlCol="0" anchor="t"/>
          <a:lstStyle/>
          <a:p>
            <a:pPr marL="0" indent="0" algn="ctr">
              <a:lnSpc>
                <a:spcPts val="2915"/>
              </a:lnSpc>
              <a:buNone/>
            </a:pPr>
            <a:r>
              <a:rPr lang="en-US" sz="2915" b="1" kern="0" spc="-87" dirty="0">
                <a:solidFill>
                  <a:srgbClr val="E5E0DF"/>
                </a:solidFill>
                <a:latin typeface="Inter" pitchFamily="34" charset="0"/>
                <a:ea typeface="Inter" pitchFamily="34" charset="-122"/>
                <a:cs typeface="Inter" pitchFamily="34" charset="-120"/>
              </a:rPr>
              <a:t>4</a:t>
            </a:r>
            <a:endParaRPr lang="en-US" sz="2915" dirty="0"/>
          </a:p>
        </p:txBody>
      </p:sp>
      <p:sp>
        <p:nvSpPr>
          <p:cNvPr id="19" name="Text 17"/>
          <p:cNvSpPr/>
          <p:nvPr/>
        </p:nvSpPr>
        <p:spPr>
          <a:xfrm>
            <a:off x="8240911" y="5148501"/>
            <a:ext cx="3086100" cy="385763"/>
          </a:xfrm>
          <a:prstGeom prst="rect">
            <a:avLst/>
          </a:prstGeom>
          <a:noFill/>
        </p:spPr>
        <p:txBody>
          <a:bodyPr wrap="none" rtlCol="0" anchor="t"/>
          <a:lstStyle/>
          <a:p>
            <a:pPr marL="0" indent="0">
              <a:lnSpc>
                <a:spcPts val="3040"/>
              </a:lnSpc>
              <a:buNone/>
            </a:pPr>
            <a:r>
              <a:rPr lang="en-US" sz="2430" b="1" kern="0" spc="-73" dirty="0">
                <a:solidFill>
                  <a:srgbClr val="E5E0DF"/>
                </a:solidFill>
                <a:latin typeface="Inter" pitchFamily="34" charset="0"/>
                <a:ea typeface="Inter" pitchFamily="34" charset="-122"/>
                <a:cs typeface="Inter" pitchFamily="34" charset="-120"/>
              </a:rPr>
              <a:t>Model Evaluation</a:t>
            </a:r>
            <a:endParaRPr lang="en-US" sz="2430" dirty="0"/>
          </a:p>
        </p:txBody>
      </p:sp>
      <p:sp>
        <p:nvSpPr>
          <p:cNvPr id="20" name="Text 18"/>
          <p:cNvSpPr/>
          <p:nvPr/>
        </p:nvSpPr>
        <p:spPr>
          <a:xfrm>
            <a:off x="8240911" y="5682377"/>
            <a:ext cx="5525572" cy="1185148"/>
          </a:xfrm>
          <a:prstGeom prst="rect">
            <a:avLst/>
          </a:prstGeom>
          <a:noFill/>
        </p:spPr>
        <p:txBody>
          <a:bodyPr wrap="square" rtlCol="0" anchor="t"/>
          <a:lstStyle/>
          <a:p>
            <a:pPr marL="0" indent="0">
              <a:lnSpc>
                <a:spcPts val="3110"/>
              </a:lnSpc>
              <a:buNone/>
            </a:pPr>
            <a:r>
              <a:rPr lang="en-US" sz="1945" kern="0" spc="-39" dirty="0">
                <a:solidFill>
                  <a:srgbClr val="E5E0DF"/>
                </a:solidFill>
                <a:latin typeface="Inter" pitchFamily="34" charset="0"/>
                <a:ea typeface="Inter" pitchFamily="34" charset="-122"/>
                <a:cs typeface="Inter" pitchFamily="34" charset="-120"/>
              </a:rPr>
              <a:t>Evaluate the performance of the SVM model in WEKA using metrics like accuracy, precision, recall, and F1-score.</a:t>
            </a:r>
            <a:endParaRPr lang="en-US" sz="194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p:spPr>
      </p:sp>
      <p:sp>
        <p:nvSpPr>
          <p:cNvPr id="3" name="Shape 1"/>
          <p:cNvSpPr/>
          <p:nvPr/>
        </p:nvSpPr>
        <p:spPr>
          <a:xfrm>
            <a:off x="0" y="0"/>
            <a:ext cx="14630400" cy="8229600"/>
          </a:xfrm>
          <a:prstGeom prst="rect">
            <a:avLst/>
          </a:prstGeom>
          <a:blipFill rotWithShape="1">
            <a:blip r:embed="rId1"/>
            <a:tile tx="0" ty="0" sx="100000" sy="100000" flip="none" algn="tl"/>
          </a:blipFill>
        </p:spPr>
      </p:sp>
      <p:sp>
        <p:nvSpPr>
          <p:cNvPr id="4" name="Text 2"/>
          <p:cNvSpPr/>
          <p:nvPr/>
        </p:nvSpPr>
        <p:spPr>
          <a:xfrm>
            <a:off x="864037" y="720566"/>
            <a:ext cx="8961477" cy="771525"/>
          </a:xfrm>
          <a:prstGeom prst="rect">
            <a:avLst/>
          </a:prstGeom>
          <a:noFill/>
        </p:spPr>
        <p:txBody>
          <a:bodyPr wrap="non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Conclusion and Key Takeaways</a:t>
            </a:r>
            <a:endParaRPr lang="en-US" sz="4860" dirty="0"/>
          </a:p>
        </p:txBody>
      </p:sp>
      <p:sp>
        <p:nvSpPr>
          <p:cNvPr id="5" name="Shape 3"/>
          <p:cNvSpPr/>
          <p:nvPr/>
        </p:nvSpPr>
        <p:spPr>
          <a:xfrm>
            <a:off x="864037" y="1985843"/>
            <a:ext cx="6327815" cy="2638187"/>
          </a:xfrm>
          <a:prstGeom prst="roundRect">
            <a:avLst>
              <a:gd name="adj" fmla="val 4211"/>
            </a:avLst>
          </a:prstGeom>
          <a:solidFill>
            <a:schemeClr val="bg2">
              <a:lumMod val="25000"/>
            </a:schemeClr>
          </a:solidFill>
          <a:ln w="15240">
            <a:solidFill>
              <a:schemeClr val="bg2">
                <a:lumMod val="90000"/>
              </a:schemeClr>
            </a:solidFill>
            <a:prstDash val="solid"/>
          </a:ln>
        </p:spPr>
      </p:sp>
      <p:sp>
        <p:nvSpPr>
          <p:cNvPr id="6" name="Text 4"/>
          <p:cNvSpPr/>
          <p:nvPr/>
        </p:nvSpPr>
        <p:spPr>
          <a:xfrm>
            <a:off x="1126093" y="2247900"/>
            <a:ext cx="3447693" cy="385763"/>
          </a:xfrm>
          <a:prstGeom prst="rect">
            <a:avLst/>
          </a:prstGeom>
          <a:noFill/>
        </p:spPr>
        <p:txBody>
          <a:bodyPr wrap="none" rtlCol="0" anchor="t"/>
          <a:lstStyle/>
          <a:p>
            <a:pPr marL="0" indent="0">
              <a:lnSpc>
                <a:spcPts val="3040"/>
              </a:lnSpc>
              <a:buNone/>
            </a:pPr>
            <a:r>
              <a:rPr lang="en-US" sz="2430" b="1" kern="0" spc="-73" dirty="0">
                <a:solidFill>
                  <a:schemeClr val="bg1"/>
                </a:solidFill>
                <a:latin typeface="Inter" pitchFamily="34" charset="0"/>
                <a:ea typeface="Inter" pitchFamily="34" charset="-122"/>
                <a:cs typeface="Inter" pitchFamily="34" charset="-120"/>
              </a:rPr>
              <a:t>Versatility of Algorithms</a:t>
            </a:r>
            <a:endParaRPr lang="en-US" sz="2430" b="1" kern="0" spc="-73" dirty="0">
              <a:solidFill>
                <a:schemeClr val="bg1"/>
              </a:solidFill>
              <a:latin typeface="Inter" pitchFamily="34" charset="0"/>
              <a:ea typeface="Inter" pitchFamily="34" charset="-122"/>
              <a:cs typeface="Inter" pitchFamily="34" charset="-120"/>
            </a:endParaRPr>
          </a:p>
        </p:txBody>
      </p:sp>
      <p:sp>
        <p:nvSpPr>
          <p:cNvPr id="7" name="Text 5"/>
          <p:cNvSpPr/>
          <p:nvPr/>
        </p:nvSpPr>
        <p:spPr>
          <a:xfrm>
            <a:off x="1126093" y="2781776"/>
            <a:ext cx="5803702" cy="1580198"/>
          </a:xfrm>
          <a:prstGeom prst="rect">
            <a:avLst/>
          </a:prstGeom>
          <a:noFill/>
        </p:spPr>
        <p:txBody>
          <a:bodyPr wrap="square" rtlCol="0" anchor="t"/>
          <a:lstStyle/>
          <a:p>
            <a:pPr marL="0" indent="0">
              <a:lnSpc>
                <a:spcPts val="3110"/>
              </a:lnSpc>
              <a:buNone/>
            </a:pPr>
            <a:r>
              <a:rPr lang="en-US" sz="1945" kern="0" spc="-39" dirty="0">
                <a:solidFill>
                  <a:schemeClr val="bg1"/>
                </a:solidFill>
                <a:latin typeface="Inter" pitchFamily="34" charset="0"/>
                <a:ea typeface="Inter" pitchFamily="34" charset="-122"/>
                <a:cs typeface="Inter" pitchFamily="34" charset="-120"/>
              </a:rPr>
              <a:t>Both Naive Bayes and SVM are powerful algorithms that can be effectively applied to a variety of text mining tasks, from sentiment analysis to topic modeling.</a:t>
            </a:r>
            <a:endParaRPr lang="en-US" sz="1945" kern="0" spc="-39" dirty="0">
              <a:solidFill>
                <a:schemeClr val="bg1"/>
              </a:solidFill>
              <a:latin typeface="Inter" pitchFamily="34" charset="0"/>
              <a:ea typeface="Inter" pitchFamily="34" charset="-122"/>
              <a:cs typeface="Inter" pitchFamily="34" charset="-120"/>
            </a:endParaRPr>
          </a:p>
        </p:txBody>
      </p:sp>
      <p:sp>
        <p:nvSpPr>
          <p:cNvPr id="8" name="Shape 6"/>
          <p:cNvSpPr/>
          <p:nvPr/>
        </p:nvSpPr>
        <p:spPr>
          <a:xfrm>
            <a:off x="7438668" y="1985843"/>
            <a:ext cx="6327815" cy="2638187"/>
          </a:xfrm>
          <a:prstGeom prst="roundRect">
            <a:avLst>
              <a:gd name="adj" fmla="val 4211"/>
            </a:avLst>
          </a:prstGeom>
          <a:solidFill>
            <a:schemeClr val="bg2">
              <a:lumMod val="25000"/>
            </a:schemeClr>
          </a:solidFill>
          <a:ln w="15240">
            <a:solidFill>
              <a:srgbClr val="2A1999"/>
            </a:solidFill>
            <a:prstDash val="solid"/>
          </a:ln>
        </p:spPr>
      </p:sp>
      <p:sp>
        <p:nvSpPr>
          <p:cNvPr id="9" name="Text 7"/>
          <p:cNvSpPr/>
          <p:nvPr/>
        </p:nvSpPr>
        <p:spPr>
          <a:xfrm>
            <a:off x="7700724" y="2247900"/>
            <a:ext cx="4134445" cy="385763"/>
          </a:xfrm>
          <a:prstGeom prst="rect">
            <a:avLst/>
          </a:prstGeom>
          <a:noFill/>
        </p:spPr>
        <p:txBody>
          <a:bodyPr wrap="none" rtlCol="0" anchor="t"/>
          <a:lstStyle/>
          <a:p>
            <a:pPr marL="0" indent="0">
              <a:lnSpc>
                <a:spcPts val="3040"/>
              </a:lnSpc>
              <a:buNone/>
            </a:pPr>
            <a:r>
              <a:rPr lang="en-US" sz="2430" b="1" kern="0" spc="-73" dirty="0">
                <a:solidFill>
                  <a:schemeClr val="bg1"/>
                </a:solidFill>
                <a:latin typeface="Inter" pitchFamily="34" charset="0"/>
                <a:ea typeface="Inter" pitchFamily="34" charset="-122"/>
                <a:cs typeface="Inter" pitchFamily="34" charset="-120"/>
              </a:rPr>
              <a:t>Importance of Preprocessing</a:t>
            </a:r>
            <a:endParaRPr lang="en-US" sz="2430" b="1" kern="0" spc="-73" dirty="0">
              <a:solidFill>
                <a:schemeClr val="bg1"/>
              </a:solidFill>
              <a:latin typeface="Inter" pitchFamily="34" charset="0"/>
              <a:ea typeface="Inter" pitchFamily="34" charset="-122"/>
              <a:cs typeface="Inter" pitchFamily="34" charset="-120"/>
            </a:endParaRPr>
          </a:p>
        </p:txBody>
      </p:sp>
      <p:sp>
        <p:nvSpPr>
          <p:cNvPr id="10" name="Text 8"/>
          <p:cNvSpPr/>
          <p:nvPr/>
        </p:nvSpPr>
        <p:spPr>
          <a:xfrm>
            <a:off x="7700724" y="2781776"/>
            <a:ext cx="5803702" cy="1185148"/>
          </a:xfrm>
          <a:prstGeom prst="rect">
            <a:avLst/>
          </a:prstGeom>
          <a:noFill/>
        </p:spPr>
        <p:txBody>
          <a:bodyPr wrap="square" rtlCol="0" anchor="t"/>
          <a:lstStyle/>
          <a:p>
            <a:pPr marL="0" indent="0">
              <a:lnSpc>
                <a:spcPts val="3110"/>
              </a:lnSpc>
              <a:buNone/>
            </a:pPr>
            <a:r>
              <a:rPr lang="en-US" sz="1945" kern="0" spc="-39" dirty="0">
                <a:solidFill>
                  <a:schemeClr val="bg1"/>
                </a:solidFill>
                <a:latin typeface="Inter" pitchFamily="34" charset="0"/>
                <a:ea typeface="Inter" pitchFamily="34" charset="-122"/>
                <a:cs typeface="Inter" pitchFamily="34" charset="-120"/>
              </a:rPr>
              <a:t>Proper data preprocessing is essential for achieving high-quality results in text mining, regardless of the algorithm used.</a:t>
            </a:r>
            <a:endParaRPr lang="en-US" sz="1945" kern="0" spc="-39" dirty="0">
              <a:solidFill>
                <a:schemeClr val="bg1"/>
              </a:solidFill>
              <a:latin typeface="Inter" pitchFamily="34" charset="0"/>
              <a:ea typeface="Inter" pitchFamily="34" charset="-122"/>
              <a:cs typeface="Inter" pitchFamily="34" charset="-120"/>
            </a:endParaRPr>
          </a:p>
        </p:txBody>
      </p:sp>
      <p:sp>
        <p:nvSpPr>
          <p:cNvPr id="11" name="Shape 9"/>
          <p:cNvSpPr/>
          <p:nvPr/>
        </p:nvSpPr>
        <p:spPr>
          <a:xfrm>
            <a:off x="864037" y="4870847"/>
            <a:ext cx="6327815" cy="2638187"/>
          </a:xfrm>
          <a:prstGeom prst="roundRect">
            <a:avLst>
              <a:gd name="adj" fmla="val 4211"/>
            </a:avLst>
          </a:prstGeom>
          <a:solidFill>
            <a:schemeClr val="bg2">
              <a:lumMod val="25000"/>
            </a:schemeClr>
          </a:solidFill>
          <a:ln w="15240">
            <a:solidFill>
              <a:srgbClr val="2A1999"/>
            </a:solidFill>
            <a:prstDash val="solid"/>
          </a:ln>
        </p:spPr>
      </p:sp>
      <p:sp>
        <p:nvSpPr>
          <p:cNvPr id="12" name="Text 10"/>
          <p:cNvSpPr/>
          <p:nvPr/>
        </p:nvSpPr>
        <p:spPr>
          <a:xfrm>
            <a:off x="1126093" y="4955103"/>
            <a:ext cx="3904893" cy="385763"/>
          </a:xfrm>
          <a:prstGeom prst="rect">
            <a:avLst/>
          </a:prstGeom>
          <a:noFill/>
        </p:spPr>
        <p:txBody>
          <a:bodyPr wrap="none" rtlCol="0" anchor="t"/>
          <a:lstStyle/>
          <a:p>
            <a:pPr marL="0" indent="0">
              <a:lnSpc>
                <a:spcPts val="3040"/>
              </a:lnSpc>
              <a:buNone/>
            </a:pPr>
            <a:r>
              <a:rPr lang="en-US" sz="2430" b="1" kern="0" spc="-73" dirty="0">
                <a:solidFill>
                  <a:schemeClr val="bg1"/>
                </a:solidFill>
                <a:latin typeface="Inter" pitchFamily="34" charset="0"/>
                <a:ea typeface="Inter" pitchFamily="34" charset="-122"/>
                <a:cs typeface="Inter" pitchFamily="34" charset="-120"/>
              </a:rPr>
              <a:t>Comparison and Evaluation</a:t>
            </a:r>
            <a:endParaRPr lang="en-US" sz="2430" b="1" kern="0" spc="-73" dirty="0">
              <a:solidFill>
                <a:schemeClr val="bg1"/>
              </a:solidFill>
              <a:latin typeface="Inter" pitchFamily="34" charset="0"/>
              <a:ea typeface="Inter" pitchFamily="34" charset="-122"/>
              <a:cs typeface="Inter" pitchFamily="34" charset="-120"/>
            </a:endParaRPr>
          </a:p>
        </p:txBody>
      </p:sp>
      <p:sp>
        <p:nvSpPr>
          <p:cNvPr id="13" name="Text 11"/>
          <p:cNvSpPr/>
          <p:nvPr/>
        </p:nvSpPr>
        <p:spPr>
          <a:xfrm>
            <a:off x="1126093" y="5438180"/>
            <a:ext cx="5803702" cy="1580198"/>
          </a:xfrm>
          <a:prstGeom prst="rect">
            <a:avLst/>
          </a:prstGeom>
          <a:noFill/>
        </p:spPr>
        <p:txBody>
          <a:bodyPr wrap="square" rtlCol="0" anchor="t"/>
          <a:lstStyle/>
          <a:p>
            <a:pPr marL="0" indent="0">
              <a:lnSpc>
                <a:spcPts val="3110"/>
              </a:lnSpc>
              <a:buNone/>
            </a:pPr>
            <a:r>
              <a:rPr lang="en-US" sz="1945" kern="0" spc="-39" dirty="0">
                <a:solidFill>
                  <a:schemeClr val="bg1"/>
                </a:solidFill>
                <a:latin typeface="Inter" pitchFamily="34" charset="0"/>
                <a:ea typeface="Inter" pitchFamily="34" charset="-122"/>
                <a:cs typeface="Inter" pitchFamily="34" charset="-120"/>
              </a:rPr>
              <a:t>Comparing the performance of different text mining algorithms and evaluating their strengths and weaknesses is crucial for selecting the most appropriate approach for a given task.</a:t>
            </a:r>
            <a:endParaRPr lang="en-US" sz="1945" kern="0" spc="-39" dirty="0">
              <a:solidFill>
                <a:schemeClr val="bg1"/>
              </a:solidFill>
              <a:latin typeface="Inter" pitchFamily="34" charset="0"/>
              <a:ea typeface="Inter" pitchFamily="34" charset="-122"/>
              <a:cs typeface="Inter" pitchFamily="34" charset="-120"/>
            </a:endParaRPr>
          </a:p>
        </p:txBody>
      </p:sp>
      <p:sp>
        <p:nvSpPr>
          <p:cNvPr id="14" name="Shape 12"/>
          <p:cNvSpPr/>
          <p:nvPr/>
        </p:nvSpPr>
        <p:spPr>
          <a:xfrm>
            <a:off x="7438668" y="4870847"/>
            <a:ext cx="6327815" cy="2638187"/>
          </a:xfrm>
          <a:prstGeom prst="roundRect">
            <a:avLst>
              <a:gd name="adj" fmla="val 4211"/>
            </a:avLst>
          </a:prstGeom>
          <a:solidFill>
            <a:schemeClr val="bg2">
              <a:lumMod val="25000"/>
            </a:schemeClr>
          </a:solidFill>
          <a:ln w="15240">
            <a:solidFill>
              <a:srgbClr val="2A1999"/>
            </a:solidFill>
            <a:prstDash val="solid"/>
          </a:ln>
        </p:spPr>
      </p:sp>
      <p:sp>
        <p:nvSpPr>
          <p:cNvPr id="15" name="Text 13"/>
          <p:cNvSpPr/>
          <p:nvPr/>
        </p:nvSpPr>
        <p:spPr>
          <a:xfrm>
            <a:off x="7700724" y="5132903"/>
            <a:ext cx="3086100" cy="385763"/>
          </a:xfrm>
          <a:prstGeom prst="rect">
            <a:avLst/>
          </a:prstGeom>
          <a:noFill/>
        </p:spPr>
        <p:txBody>
          <a:bodyPr wrap="none" rtlCol="0" anchor="t"/>
          <a:lstStyle/>
          <a:p>
            <a:pPr marL="0" indent="0">
              <a:lnSpc>
                <a:spcPts val="3040"/>
              </a:lnSpc>
              <a:buNone/>
            </a:pPr>
            <a:r>
              <a:rPr lang="en-US" sz="2430" b="1" kern="0" spc="-73" dirty="0">
                <a:solidFill>
                  <a:schemeClr val="bg1"/>
                </a:solidFill>
                <a:latin typeface="Inter" pitchFamily="34" charset="0"/>
                <a:ea typeface="Inter" pitchFamily="34" charset="-122"/>
                <a:cs typeface="Inter" pitchFamily="34" charset="-120"/>
              </a:rPr>
              <a:t>Continuous Learning</a:t>
            </a:r>
            <a:endParaRPr lang="en-US" sz="2430" b="1" kern="0" spc="-73" dirty="0">
              <a:solidFill>
                <a:schemeClr val="bg1"/>
              </a:solidFill>
              <a:latin typeface="Inter" pitchFamily="34" charset="0"/>
              <a:ea typeface="Inter" pitchFamily="34" charset="-122"/>
              <a:cs typeface="Inter" pitchFamily="34" charset="-120"/>
            </a:endParaRPr>
          </a:p>
        </p:txBody>
      </p:sp>
      <p:sp>
        <p:nvSpPr>
          <p:cNvPr id="16" name="Text 14"/>
          <p:cNvSpPr/>
          <p:nvPr/>
        </p:nvSpPr>
        <p:spPr>
          <a:xfrm>
            <a:off x="7700724" y="5666780"/>
            <a:ext cx="5803702" cy="1185148"/>
          </a:xfrm>
          <a:prstGeom prst="rect">
            <a:avLst/>
          </a:prstGeom>
          <a:noFill/>
        </p:spPr>
        <p:txBody>
          <a:bodyPr wrap="square" rtlCol="0" anchor="t"/>
          <a:lstStyle/>
          <a:p>
            <a:pPr marL="0" indent="0">
              <a:lnSpc>
                <a:spcPts val="3110"/>
              </a:lnSpc>
              <a:buNone/>
            </a:pPr>
            <a:r>
              <a:rPr lang="en-US" sz="1945" kern="0" spc="-39" dirty="0">
                <a:solidFill>
                  <a:schemeClr val="bg1"/>
                </a:solidFill>
                <a:latin typeface="Inter" pitchFamily="34" charset="0"/>
                <a:ea typeface="Inter" pitchFamily="34" charset="-122"/>
                <a:cs typeface="Inter" pitchFamily="34" charset="-120"/>
              </a:rPr>
              <a:t>As text mining techniques and tools continue to evolve, it's important to stay up-to-date with the latest developments and best practices in the field.</a:t>
            </a:r>
            <a:endParaRPr lang="en-US" sz="1945" kern="0" spc="-39" dirty="0">
              <a:solidFill>
                <a:schemeClr val="bg1"/>
              </a:solidFill>
              <a:latin typeface="Inter" pitchFamily="34" charset="0"/>
              <a:ea typeface="Inter" pitchFamily="34" charset="-122"/>
              <a:cs typeface="Inter" pitchFamily="34" charset="-12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4722</Words>
  <Application>WPS Presentation</Application>
  <PresentationFormat>On-screen Show (16:9)</PresentationFormat>
  <Paragraphs>159</Paragraphs>
  <Slides>10</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Inter</vt:lpstr>
      <vt:lpstr>Segoe Print</vt:lpstr>
      <vt:lpstr>Inter</vt:lpstr>
      <vt:lpstr>Inter</vt:lpstr>
      <vt:lpstr>Calibri</vt:lpstr>
      <vt:lpstr>Microsoft YaHei</vt:lpstr>
      <vt:lpstr>Arial Unicode MS</vt:lpstr>
      <vt:lpstr>MingLiU-ExtB</vt:lpstr>
      <vt:lpstr>Times New Roman</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Patnala Ramchand</cp:lastModifiedBy>
  <cp:revision>3</cp:revision>
  <dcterms:created xsi:type="dcterms:W3CDTF">2024-06-22T03:48:00Z</dcterms:created>
  <dcterms:modified xsi:type="dcterms:W3CDTF">2024-06-22T04:44:57Z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CCC56D5AE90542A4B80A69260D421923_13</vt:lpwstr>
  </property>
  <property fmtid="{D5CDD505-2E9C-101B-9397-08002B2CF9AE}" pid="3" name="KSOProductBuildVer">
    <vt:lpwstr>1033-12.2.0.16909</vt:lpwstr>
  </property>
</Properties>
</file>